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4"/>
  </p:notesMasterIdLst>
  <p:sldIdLst>
    <p:sldId id="282" r:id="rId2"/>
    <p:sldId id="256" r:id="rId3"/>
    <p:sldId id="257" r:id="rId4"/>
    <p:sldId id="258" r:id="rId5"/>
    <p:sldId id="259" r:id="rId6"/>
    <p:sldId id="283" r:id="rId7"/>
    <p:sldId id="284" r:id="rId8"/>
    <p:sldId id="285" r:id="rId9"/>
    <p:sldId id="286" r:id="rId10"/>
    <p:sldId id="287" r:id="rId11"/>
    <p:sldId id="263" r:id="rId12"/>
    <p:sldId id="28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393"/>
    <a:srgbClr val="209DBC"/>
    <a:srgbClr val="372655"/>
    <a:srgbClr val="DDE9ED"/>
    <a:srgbClr val="3D88A8"/>
    <a:srgbClr val="6D5B97"/>
    <a:srgbClr val="102268"/>
    <a:srgbClr val="096BA3"/>
    <a:srgbClr val="0F9EFB"/>
    <a:srgbClr val="385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46" autoAdjust="0"/>
    <p:restoredTop sz="87031" autoAdjust="0"/>
  </p:normalViewPr>
  <p:slideViewPr>
    <p:cSldViewPr snapToGrid="0" snapToObjects="1" showGuides="1">
      <p:cViewPr varScale="1">
        <p:scale>
          <a:sx n="95" d="100"/>
          <a:sy n="95" d="100"/>
        </p:scale>
        <p:origin x="2648"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10/17/23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E6CB7-542C-0A40-A1D9-CA6EADA0C63B}" type="slidenum">
              <a:rPr lang="en-US" smtClean="0"/>
              <a:t>2</a:t>
            </a:fld>
            <a:endParaRPr lang="en-US"/>
          </a:p>
        </p:txBody>
      </p:sp>
    </p:spTree>
    <p:extLst>
      <p:ext uri="{BB962C8B-B14F-4D97-AF65-F5344CB8AC3E}">
        <p14:creationId xmlns:p14="http://schemas.microsoft.com/office/powerpoint/2010/main" val="285339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Interacting and overlapping features of human–natural systems shape actors’ capacities to respond to climate change. The effectiveness of decisions and actions—taken or not (teal center of the figure)—is shaped by multiple other features (outer rings). Ways of knowing (light blue ring), such as local, Indigenous, or scientific knowledge, are a foundation that determines how climate risks and responses are perceived and understood. Moving outward, interactions across sectors (e.g., water and energy) and geographic scales (e.g., from local neighborhoods to the Nation as a whole) determine risks and responses under both climate-related hazards (e.g., flooding, drought, wildfire, and heat) and non-climate influences (e.g., social inequities and cultures). Ultimately, these features together define the complexity inherent to climate risks and responses. Adapted from Brelsford and Jones 2021.(Brelsford et al. 2021)</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7</a:t>
            </a:fld>
            <a:endParaRPr lang="en-US"/>
          </a:p>
        </p:txBody>
      </p:sp>
    </p:spTree>
    <p:extLst>
      <p:ext uri="{BB962C8B-B14F-4D97-AF65-F5344CB8AC3E}">
        <p14:creationId xmlns:p14="http://schemas.microsoft.com/office/powerpoint/2010/main" val="3353197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Climate impacts and societal responses exacerbate intersectional vulnerabilities. People’s gender, class, ethnicity, age, race, and ability form their intersectional identity (left). Intersectional vulnerabilities emerge when intersectional identities interact with inequities in complex systems, as outlined in Figure 18.1 (right). In the face of climate risks and responses, these intersectional vulnerabilities can result in unequal exposure, exclusion from benefits, and cascading impacts that further impact already-overburdened groups. Societal responses to climate change—including uneven existing resources across municipalities, decisions about where to allocate investments, and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noninclusive</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ways of knowing—can exacerbate existing harms and generate new ones. Adapted with permission from Box TS.4, Figure 1 of Field et al. 2014.(Field et al. 2014)</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8</a:t>
            </a:fld>
            <a:endParaRPr lang="en-US"/>
          </a:p>
        </p:txBody>
      </p:sp>
    </p:spTree>
    <p:extLst>
      <p:ext uri="{BB962C8B-B14F-4D97-AF65-F5344CB8AC3E}">
        <p14:creationId xmlns:p14="http://schemas.microsoft.com/office/powerpoint/2010/main" val="3970820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Activities of government at multiple scales (green) affect climate risk (red) via multiple pathways, by decreasing or increasing greenhouse gas emissions (gray) and supporting adaptive (or maladaptive) actions (pink, purple). Moreover, government actions are influenced by the opinion and interests of residents, businesses, and other organizations (orange), and they in turn shape the actions of households and businesses (pink, blue). Interacting actors are nested within multiple spatial scales (left) and also rely on different knowledge sources for decision-making (right). Adapted from </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Moore et al. 2022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.(Moore et al. 2022)</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9</a:t>
            </a:fld>
            <a:endParaRPr lang="en-US"/>
          </a:p>
        </p:txBody>
      </p:sp>
    </p:spTree>
    <p:extLst>
      <p:ext uri="{BB962C8B-B14F-4D97-AF65-F5344CB8AC3E}">
        <p14:creationId xmlns:p14="http://schemas.microsoft.com/office/powerpoint/2010/main" val="279168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Adaptively managing complex systems involves a series of choices and actions through time. There are path dependencies shaped by the past and present, opportunities for maintaining flexibility under deep uncertainties, and needs for iterative learning through time. Governance of complex systems is more effective when it is flexible, inclusive, integrated, collaborative, and adaptive. At each decision point in time (circles with arrows), diverse decision-makers evaluate possible solutions available at that time and choose a path forward (people in gray considering benefits and trade-offs of different possible pathways). Given these responses, alternate pathways (red, orange, yellow, and green) may remain possible for the future or become closed off. At each decision point, an important consideration is how actions taken may expand or contract the options available in the future. Adapted with permission from Figure SPM.6 in IPCC 2023.</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(IPCC 2023)</a:t>
            </a:r>
            <a:endPar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10</a:t>
            </a:fld>
            <a:endParaRPr lang="en-US"/>
          </a:p>
        </p:txBody>
      </p:sp>
    </p:spTree>
    <p:extLst>
      <p:ext uri="{BB962C8B-B14F-4D97-AF65-F5344CB8AC3E}">
        <p14:creationId xmlns:p14="http://schemas.microsoft.com/office/powerpoint/2010/main" val="1861355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mation for presenter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3" hasCustomPrompt="1"/>
          </p:nvPr>
        </p:nvSpPr>
        <p:spPr>
          <a:xfrm>
            <a:off x="628650" y="1698171"/>
            <a:ext cx="5035880" cy="4478792"/>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2" name="Content Placeholder 8">
            <a:extLst>
              <a:ext uri="{FF2B5EF4-FFF2-40B4-BE49-F238E27FC236}">
                <a16:creationId xmlns:a16="http://schemas.microsoft.com/office/drawing/2014/main" id="{1108CC7F-A86D-ACFF-3B1C-4E838AF9E3A5}"/>
              </a:ext>
            </a:extLst>
          </p:cNvPr>
          <p:cNvSpPr>
            <a:spLocks noGrp="1"/>
          </p:cNvSpPr>
          <p:nvPr>
            <p:ph sz="quarter" idx="14"/>
          </p:nvPr>
        </p:nvSpPr>
        <p:spPr>
          <a:xfrm>
            <a:off x="6400508" y="2303812"/>
            <a:ext cx="2054430" cy="2057400"/>
          </a:xfrm>
        </p:spPr>
        <p:txBody>
          <a:bodyPr anchor="t"/>
          <a:lstStyle>
            <a:lvl1pPr marL="0" indent="0" algn="l">
              <a:buNone/>
              <a:defRPr>
                <a:solidFill>
                  <a:schemeClr val="bg1"/>
                </a:solidFill>
              </a:defRPr>
            </a:lvl1pPr>
          </a:lstStyle>
          <a:p>
            <a:pPr lvl="0"/>
            <a:r>
              <a:rPr lang="en-US"/>
              <a:t>Edit Master text styles</a:t>
            </a:r>
          </a:p>
        </p:txBody>
      </p:sp>
      <p:sp>
        <p:nvSpPr>
          <p:cNvPr id="5" name="TextBox 4">
            <a:extLst>
              <a:ext uri="{FF2B5EF4-FFF2-40B4-BE49-F238E27FC236}">
                <a16:creationId xmlns:a16="http://schemas.microsoft.com/office/drawing/2014/main" id="{0D721B23-BE1C-8E16-92B9-B10299C624A5}"/>
              </a:ext>
            </a:extLst>
          </p:cNvPr>
          <p:cNvSpPr txBox="1"/>
          <p:nvPr userDrawn="1"/>
        </p:nvSpPr>
        <p:spPr>
          <a:xfrm>
            <a:off x="6718714" y="4400224"/>
            <a:ext cx="1418017" cy="307777"/>
          </a:xfrm>
          <a:prstGeom prst="rect">
            <a:avLst/>
          </a:prstGeom>
          <a:noFill/>
        </p:spPr>
        <p:txBody>
          <a:bodyPr wrap="none" rtlCol="0">
            <a:spAutoFit/>
          </a:bodyPr>
          <a:lstStyle/>
          <a:p>
            <a:r>
              <a:rPr lang="en-US" sz="1400" dirty="0"/>
              <a:t>Chapter QR code</a:t>
            </a:r>
          </a:p>
        </p:txBody>
      </p:sp>
      <p:sp>
        <p:nvSpPr>
          <p:cNvPr id="10" name="TextBox 9">
            <a:extLst>
              <a:ext uri="{FF2B5EF4-FFF2-40B4-BE49-F238E27FC236}">
                <a16:creationId xmlns:a16="http://schemas.microsoft.com/office/drawing/2014/main" id="{413BF341-D554-7A24-F119-7DB633F019A4}"/>
              </a:ext>
            </a:extLst>
          </p:cNvPr>
          <p:cNvSpPr txBox="1"/>
          <p:nvPr userDrawn="1"/>
        </p:nvSpPr>
        <p:spPr>
          <a:xfrm>
            <a:off x="628650" y="603583"/>
            <a:ext cx="7886700" cy="707886"/>
          </a:xfrm>
          <a:prstGeom prst="rect">
            <a:avLst/>
          </a:prstGeom>
          <a:noFill/>
        </p:spPr>
        <p:txBody>
          <a:bodyPr wrap="square" rtlCol="0">
            <a:spAutoFit/>
          </a:bodyPr>
          <a:lstStyle/>
          <a:p>
            <a:r>
              <a:rPr lang="en-US" sz="4000" b="0" dirty="0">
                <a:solidFill>
                  <a:srgbClr val="026393"/>
                </a:solidFill>
                <a:latin typeface="+mj-lt"/>
              </a:rPr>
              <a:t>Information for presenters</a:t>
            </a:r>
          </a:p>
        </p:txBody>
      </p:sp>
      <p:sp>
        <p:nvSpPr>
          <p:cNvPr id="3" name="Rectangle 2">
            <a:extLst>
              <a:ext uri="{FF2B5EF4-FFF2-40B4-BE49-F238E27FC236}">
                <a16:creationId xmlns:a16="http://schemas.microsoft.com/office/drawing/2014/main" id="{909BD5B8-D36B-9CF2-3FCF-F8A97C99C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18  |  Fifth National Climate Assessment  |  nca2023.globalchange.gov</a:t>
            </a:r>
          </a:p>
        </p:txBody>
      </p:sp>
    </p:spTree>
    <p:extLst>
      <p:ext uri="{BB962C8B-B14F-4D97-AF65-F5344CB8AC3E}">
        <p14:creationId xmlns:p14="http://schemas.microsoft.com/office/powerpoint/2010/main" val="113933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18  |  Fifth National Climate Assessment  |  nca2023.globalchange.gov</a:t>
            </a:r>
          </a:p>
        </p:txBody>
      </p:sp>
    </p:spTree>
    <p:extLst>
      <p:ext uri="{BB962C8B-B14F-4D97-AF65-F5344CB8AC3E}">
        <p14:creationId xmlns:p14="http://schemas.microsoft.com/office/powerpoint/2010/main" val="200772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0" y="1137988"/>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1667464"/>
            <a:ext cx="5372053" cy="1638252"/>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1137988"/>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2" y="3617421"/>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3"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447060" y="5319312"/>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nca2023.globalchange.gov</a:t>
            </a:r>
          </a:p>
        </p:txBody>
      </p:sp>
      <p:sp>
        <p:nvSpPr>
          <p:cNvPr id="6" name="Text Placeholder 5"/>
          <p:cNvSpPr>
            <a:spLocks noGrp="1"/>
          </p:cNvSpPr>
          <p:nvPr>
            <p:ph type="body" sz="quarter" idx="10" hasCustomPrompt="1"/>
          </p:nvPr>
        </p:nvSpPr>
        <p:spPr>
          <a:xfrm>
            <a:off x="308113" y="4199572"/>
            <a:ext cx="5372053"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6B082893-68D0-E2CB-7732-7498A7FC2E47}"/>
              </a:ext>
            </a:extLst>
          </p:cNvPr>
          <p:cNvPicPr>
            <a:picLocks noChangeAspect="1"/>
          </p:cNvPicPr>
          <p:nvPr userDrawn="1"/>
        </p:nvPicPr>
        <p:blipFill>
          <a:blip r:embed="rId2"/>
          <a:stretch>
            <a:fillRect/>
          </a:stretch>
        </p:blipFill>
        <p:spPr>
          <a:xfrm>
            <a:off x="308112" y="412478"/>
            <a:ext cx="2010081" cy="363525"/>
          </a:xfrm>
          <a:prstGeom prst="rect">
            <a:avLst/>
          </a:prstGeom>
        </p:spPr>
      </p:pic>
      <p:grpSp>
        <p:nvGrpSpPr>
          <p:cNvPr id="4" name="Group 3">
            <a:extLst>
              <a:ext uri="{FF2B5EF4-FFF2-40B4-BE49-F238E27FC236}">
                <a16:creationId xmlns:a16="http://schemas.microsoft.com/office/drawing/2014/main" id="{C536F897-1049-B212-9121-15C0183F3DF1}"/>
              </a:ext>
            </a:extLst>
          </p:cNvPr>
          <p:cNvGrpSpPr/>
          <p:nvPr userDrawn="1"/>
        </p:nvGrpSpPr>
        <p:grpSpPr>
          <a:xfrm>
            <a:off x="5974698" y="1769257"/>
            <a:ext cx="2861189" cy="2072968"/>
            <a:chOff x="6282811" y="1524772"/>
            <a:chExt cx="2861189" cy="2072968"/>
          </a:xfrm>
        </p:grpSpPr>
        <p:grpSp>
          <p:nvGrpSpPr>
            <p:cNvPr id="7" name="Group 6">
              <a:extLst>
                <a:ext uri="{FF2B5EF4-FFF2-40B4-BE49-F238E27FC236}">
                  <a16:creationId xmlns:a16="http://schemas.microsoft.com/office/drawing/2014/main" id="{CB1F401A-9369-8706-FDA4-507C36643563}"/>
                </a:ext>
              </a:extLst>
            </p:cNvPr>
            <p:cNvGrpSpPr/>
            <p:nvPr userDrawn="1"/>
          </p:nvGrpSpPr>
          <p:grpSpPr>
            <a:xfrm>
              <a:off x="6639658" y="2127886"/>
              <a:ext cx="2504342" cy="1469854"/>
              <a:chOff x="6639658" y="2127886"/>
              <a:chExt cx="2504342" cy="1469854"/>
            </a:xfrm>
          </p:grpSpPr>
          <p:sp>
            <p:nvSpPr>
              <p:cNvPr id="11" name="Google Shape;35;p30">
                <a:extLst>
                  <a:ext uri="{FF2B5EF4-FFF2-40B4-BE49-F238E27FC236}">
                    <a16:creationId xmlns:a16="http://schemas.microsoft.com/office/drawing/2014/main" id="{081B8427-7BBA-1691-C4BD-9BA00242E1B8}"/>
                  </a:ext>
                </a:extLst>
              </p:cNvPr>
              <p:cNvSpPr txBox="1"/>
              <p:nvPr userDrawn="1"/>
            </p:nvSpPr>
            <p:spPr>
              <a:xfrm>
                <a:off x="7128387" y="2140912"/>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a:t>
                </a:r>
                <a:r>
                  <a:rPr lang="en-US" sz="1600" b="0" i="0" u="none" strike="noStrike" cap="none" dirty="0" err="1">
                    <a:solidFill>
                      <a:schemeClr val="lt1"/>
                    </a:solidFill>
                    <a:latin typeface="Calibri"/>
                    <a:ea typeface="Calibri"/>
                    <a:cs typeface="Calibri"/>
                    <a:sym typeface="Calibri"/>
                  </a:rPr>
                  <a:t>usgcrp</a:t>
                </a:r>
                <a:endParaRPr sz="1600" b="0" i="0" u="none" strike="noStrike" cap="none" dirty="0">
                  <a:solidFill>
                    <a:schemeClr val="lt1"/>
                  </a:solidFill>
                  <a:latin typeface="Calibri"/>
                  <a:ea typeface="Calibri"/>
                  <a:cs typeface="Calibri"/>
                  <a:sym typeface="Calibri"/>
                </a:endParaRPr>
              </a:p>
            </p:txBody>
          </p:sp>
          <p:pic>
            <p:nvPicPr>
              <p:cNvPr id="12" name="Google Shape;38;p30">
                <a:extLst>
                  <a:ext uri="{FF2B5EF4-FFF2-40B4-BE49-F238E27FC236}">
                    <a16:creationId xmlns:a16="http://schemas.microsoft.com/office/drawing/2014/main" id="{2285A719-A539-AEA9-AFF3-CE6F06CDCE34}"/>
                  </a:ext>
                </a:extLst>
              </p:cNvPr>
              <p:cNvPicPr preferRelativeResize="0"/>
              <p:nvPr userDrawn="1"/>
            </p:nvPicPr>
            <p:blipFill rotWithShape="1">
              <a:blip r:embed="rId3">
                <a:alphaModFix/>
              </a:blip>
              <a:srcRect/>
              <a:stretch/>
            </p:blipFill>
            <p:spPr>
              <a:xfrm>
                <a:off x="6639658" y="2127886"/>
                <a:ext cx="361950" cy="361950"/>
              </a:xfrm>
              <a:prstGeom prst="rect">
                <a:avLst/>
              </a:prstGeom>
              <a:noFill/>
              <a:ln w="19050" cap="flat" cmpd="sng">
                <a:solidFill>
                  <a:schemeClr val="lt1"/>
                </a:solidFill>
                <a:prstDash val="solid"/>
                <a:round/>
                <a:headEnd type="none" w="sm" len="sm"/>
                <a:tailEnd type="none" w="sm" len="sm"/>
              </a:ln>
            </p:spPr>
          </p:pic>
          <p:grpSp>
            <p:nvGrpSpPr>
              <p:cNvPr id="16" name="Group 15">
                <a:extLst>
                  <a:ext uri="{FF2B5EF4-FFF2-40B4-BE49-F238E27FC236}">
                    <a16:creationId xmlns:a16="http://schemas.microsoft.com/office/drawing/2014/main" id="{A95B7D30-D23E-ECDC-32D8-238896B9B61E}"/>
                  </a:ext>
                </a:extLst>
              </p:cNvPr>
              <p:cNvGrpSpPr/>
              <p:nvPr userDrawn="1"/>
            </p:nvGrpSpPr>
            <p:grpSpPr>
              <a:xfrm>
                <a:off x="6639658" y="2681838"/>
                <a:ext cx="2504342" cy="915902"/>
                <a:chOff x="6639658" y="2681838"/>
                <a:chExt cx="2504342" cy="915902"/>
              </a:xfrm>
            </p:grpSpPr>
            <p:pic>
              <p:nvPicPr>
                <p:cNvPr id="18" name="Google Shape;36;p30">
                  <a:extLst>
                    <a:ext uri="{FF2B5EF4-FFF2-40B4-BE49-F238E27FC236}">
                      <a16:creationId xmlns:a16="http://schemas.microsoft.com/office/drawing/2014/main" id="{48C0B97E-B801-CBCF-D431-72AC1F4E66C8}"/>
                    </a:ext>
                  </a:extLst>
                </p:cNvPr>
                <p:cNvPicPr preferRelativeResize="0"/>
                <p:nvPr userDrawn="1"/>
              </p:nvPicPr>
              <p:blipFill rotWithShape="1">
                <a:blip r:embed="rId4">
                  <a:alphaModFix/>
                </a:blip>
                <a:srcRect/>
                <a:stretch/>
              </p:blipFill>
              <p:spPr>
                <a:xfrm>
                  <a:off x="6639658" y="2681838"/>
                  <a:ext cx="361950" cy="361950"/>
                </a:xfrm>
                <a:prstGeom prst="rect">
                  <a:avLst/>
                </a:prstGeom>
                <a:noFill/>
                <a:ln w="19050" cap="flat" cmpd="sng">
                  <a:solidFill>
                    <a:schemeClr val="lt1"/>
                  </a:solidFill>
                  <a:prstDash val="solid"/>
                  <a:round/>
                  <a:headEnd type="none" w="sm" len="sm"/>
                  <a:tailEnd type="none" w="sm" len="sm"/>
                </a:ln>
              </p:spPr>
            </p:pic>
            <p:pic>
              <p:nvPicPr>
                <p:cNvPr id="19" name="Google Shape;37;p30">
                  <a:extLst>
                    <a:ext uri="{FF2B5EF4-FFF2-40B4-BE49-F238E27FC236}">
                      <a16:creationId xmlns:a16="http://schemas.microsoft.com/office/drawing/2014/main" id="{BE6626BA-B849-4598-68FF-D8E234D742FD}"/>
                    </a:ext>
                  </a:extLst>
                </p:cNvPr>
                <p:cNvPicPr preferRelativeResize="0"/>
                <p:nvPr userDrawn="1"/>
              </p:nvPicPr>
              <p:blipFill rotWithShape="1">
                <a:blip r:embed="rId5">
                  <a:alphaModFix/>
                </a:blip>
                <a:srcRect/>
                <a:stretch/>
              </p:blipFill>
              <p:spPr>
                <a:xfrm>
                  <a:off x="6639658" y="3235790"/>
                  <a:ext cx="361950" cy="361950"/>
                </a:xfrm>
                <a:prstGeom prst="rect">
                  <a:avLst/>
                </a:prstGeom>
                <a:noFill/>
                <a:ln w="19050" cap="flat" cmpd="sng">
                  <a:solidFill>
                    <a:schemeClr val="lt1"/>
                  </a:solidFill>
                  <a:prstDash val="solid"/>
                  <a:round/>
                  <a:headEnd type="none" w="sm" len="sm"/>
                  <a:tailEnd type="none" w="sm" len="sm"/>
                </a:ln>
              </p:spPr>
            </p:pic>
            <p:sp>
              <p:nvSpPr>
                <p:cNvPr id="20" name="Google Shape;39;p30">
                  <a:extLst>
                    <a:ext uri="{FF2B5EF4-FFF2-40B4-BE49-F238E27FC236}">
                      <a16:creationId xmlns:a16="http://schemas.microsoft.com/office/drawing/2014/main" id="{6121FF27-7C37-AF4B-AF17-B21F2A65ADF6}"/>
                    </a:ext>
                  </a:extLst>
                </p:cNvPr>
                <p:cNvSpPr txBox="1"/>
                <p:nvPr userDrawn="1"/>
              </p:nvSpPr>
              <p:spPr>
                <a:xfrm>
                  <a:off x="7128387" y="2688351"/>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usgcrp</a:t>
                  </a:r>
                  <a:endParaRPr sz="1200" b="0" i="0" u="none" strike="noStrike" cap="none" dirty="0">
                    <a:solidFill>
                      <a:schemeClr val="lt1"/>
                    </a:solidFill>
                    <a:latin typeface="Calibri"/>
                    <a:ea typeface="Calibri"/>
                    <a:cs typeface="Calibri"/>
                    <a:sym typeface="Calibri"/>
                  </a:endParaRPr>
                </a:p>
              </p:txBody>
            </p:sp>
            <p:sp>
              <p:nvSpPr>
                <p:cNvPr id="21" name="Google Shape;40;p30">
                  <a:extLst>
                    <a:ext uri="{FF2B5EF4-FFF2-40B4-BE49-F238E27FC236}">
                      <a16:creationId xmlns:a16="http://schemas.microsoft.com/office/drawing/2014/main" id="{07E26245-E765-4DAB-9FBE-B088797AB1E9}"/>
                    </a:ext>
                  </a:extLst>
                </p:cNvPr>
                <p:cNvSpPr txBox="1"/>
                <p:nvPr userDrawn="1"/>
              </p:nvSpPr>
              <p:spPr>
                <a:xfrm>
                  <a:off x="7128387" y="3235790"/>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GlobalChange.gov</a:t>
                  </a:r>
                  <a:endParaRPr sz="1800" b="0" i="0" u="none" strike="noStrike" cap="none" dirty="0">
                    <a:solidFill>
                      <a:srgbClr val="000000"/>
                    </a:solidFill>
                    <a:latin typeface="Arial"/>
                    <a:ea typeface="Arial"/>
                    <a:cs typeface="Arial"/>
                    <a:sym typeface="Arial"/>
                  </a:endParaRPr>
                </a:p>
              </p:txBody>
            </p:sp>
          </p:grpSp>
        </p:grpSp>
        <p:sp>
          <p:nvSpPr>
            <p:cNvPr id="8" name="Google Shape;41;p30">
              <a:extLst>
                <a:ext uri="{FF2B5EF4-FFF2-40B4-BE49-F238E27FC236}">
                  <a16:creationId xmlns:a16="http://schemas.microsoft.com/office/drawing/2014/main" id="{25BE891C-2FDA-A1E6-D557-BFCA4DB28923}"/>
                </a:ext>
              </a:extLst>
            </p:cNvPr>
            <p:cNvSpPr txBox="1"/>
            <p:nvPr userDrawn="1"/>
          </p:nvSpPr>
          <p:spPr>
            <a:xfrm>
              <a:off x="6282811" y="1524772"/>
              <a:ext cx="2861189" cy="4165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Connect with USGCRP:</a:t>
              </a:r>
              <a:endParaRPr sz="18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08963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530860-5D58-5042-BB93-C7592BB8BF8A}"/>
              </a:ext>
            </a:extLst>
          </p:cNvPr>
          <p:cNvSpPr/>
          <p:nvPr userDrawn="1"/>
        </p:nvSpPr>
        <p:spPr>
          <a:xfrm>
            <a:off x="-1" y="296289"/>
            <a:ext cx="9144001" cy="1982454"/>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404555"/>
            <a:ext cx="6397487" cy="461665"/>
          </a:xfrm>
          <a:prstGeom prst="rect">
            <a:avLst/>
          </a:prstGeom>
        </p:spPr>
        <p:txBody>
          <a:bodyPr wrap="square">
            <a:spAutoFit/>
          </a:bodyPr>
          <a:lstStyle/>
          <a:p>
            <a:r>
              <a:rPr lang="en-US" sz="2400" b="1" dirty="0">
                <a:solidFill>
                  <a:prstClr val="white"/>
                </a:solidFill>
                <a:cs typeface="Calibri" panose="020F0502020204030204" pitchFamily="34" charset="0"/>
              </a:rPr>
              <a:t>FIFTH NATIONAL CLIMATE ASSESSMENT</a:t>
            </a:r>
          </a:p>
        </p:txBody>
      </p:sp>
      <p:sp>
        <p:nvSpPr>
          <p:cNvPr id="11" name="Text Placeholder 10"/>
          <p:cNvSpPr>
            <a:spLocks noGrp="1"/>
          </p:cNvSpPr>
          <p:nvPr>
            <p:ph type="body" sz="quarter" idx="15" hasCustomPrompt="1"/>
          </p:nvPr>
        </p:nvSpPr>
        <p:spPr>
          <a:xfrm>
            <a:off x="307975" y="938205"/>
            <a:ext cx="6070600" cy="384175"/>
          </a:xfrm>
        </p:spPr>
        <p:txBody>
          <a:bodyPr anchor="ctr">
            <a:normAutofit/>
          </a:bodyPr>
          <a:lstStyle>
            <a:lvl1pPr marL="0" indent="0">
              <a:buNone/>
              <a:defRPr sz="1800" b="1" i="1" baseline="0">
                <a:solidFill>
                  <a:schemeClr val="bg1"/>
                </a:solidFill>
              </a:defRPr>
            </a:lvl1pPr>
          </a:lstStyle>
          <a:p>
            <a:pPr lvl="0"/>
            <a:r>
              <a:rPr lang="en-US" dirty="0"/>
              <a:t>Click to enter Chapter # | Chapter Title</a:t>
            </a:r>
          </a:p>
        </p:txBody>
      </p:sp>
      <p:sp>
        <p:nvSpPr>
          <p:cNvPr id="3" name="Subtitle 2"/>
          <p:cNvSpPr>
            <a:spLocks noGrp="1"/>
          </p:cNvSpPr>
          <p:nvPr>
            <p:ph type="subTitle" idx="1" hasCustomPrompt="1"/>
          </p:nvPr>
        </p:nvSpPr>
        <p:spPr>
          <a:xfrm>
            <a:off x="307975" y="1497134"/>
            <a:ext cx="6070600" cy="497082"/>
          </a:xfrm>
        </p:spPr>
        <p:txBody>
          <a:bodyPr>
            <a:norm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 |  Affiliation |  Date</a:t>
            </a:r>
          </a:p>
        </p:txBody>
      </p:sp>
      <p:pic>
        <p:nvPicPr>
          <p:cNvPr id="4" name="Picture 3" descr="A person carrying a solar panel&#10;&#10;Description automatically generated">
            <a:extLst>
              <a:ext uri="{FF2B5EF4-FFF2-40B4-BE49-F238E27FC236}">
                <a16:creationId xmlns:a16="http://schemas.microsoft.com/office/drawing/2014/main" id="{3187A6B5-3669-BC92-7F1C-77899804C888}"/>
              </a:ext>
            </a:extLst>
          </p:cNvPr>
          <p:cNvPicPr>
            <a:picLocks noChangeAspect="1"/>
          </p:cNvPicPr>
          <p:nvPr userDrawn="1"/>
        </p:nvPicPr>
        <p:blipFill rotWithShape="1">
          <a:blip r:embed="rId2"/>
          <a:srcRect t="16464" b="6598"/>
          <a:stretch/>
        </p:blipFill>
        <p:spPr>
          <a:xfrm>
            <a:off x="2" y="2168972"/>
            <a:ext cx="9143999" cy="4689025"/>
          </a:xfrm>
          <a:prstGeom prst="rect">
            <a:avLst/>
          </a:prstGeom>
        </p:spPr>
      </p:pic>
      <p:pic>
        <p:nvPicPr>
          <p:cNvPr id="6" name="Picture 5">
            <a:extLst>
              <a:ext uri="{FF2B5EF4-FFF2-40B4-BE49-F238E27FC236}">
                <a16:creationId xmlns:a16="http://schemas.microsoft.com/office/drawing/2014/main" id="{1255BB0F-115A-A44B-010A-C9F2EAB9F186}"/>
              </a:ext>
            </a:extLst>
          </p:cNvPr>
          <p:cNvPicPr>
            <a:picLocks noChangeAspect="1"/>
          </p:cNvPicPr>
          <p:nvPr userDrawn="1"/>
        </p:nvPicPr>
        <p:blipFill rotWithShape="1">
          <a:blip r:embed="rId3"/>
          <a:srcRect t="12065"/>
          <a:stretch/>
        </p:blipFill>
        <p:spPr>
          <a:xfrm>
            <a:off x="-3" y="1"/>
            <a:ext cx="9143999" cy="317176"/>
          </a:xfrm>
          <a:prstGeom prst="rect">
            <a:avLst/>
          </a:prstGeom>
        </p:spPr>
      </p:pic>
    </p:spTree>
    <p:extLst>
      <p:ext uri="{BB962C8B-B14F-4D97-AF65-F5344CB8AC3E}">
        <p14:creationId xmlns:p14="http://schemas.microsoft.com/office/powerpoint/2010/main" val="22902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2938272" y="582895"/>
            <a:ext cx="5577078" cy="1302101"/>
          </a:xfrm>
        </p:spPr>
        <p:txBody>
          <a:bodyPr anchor="ctr">
            <a:normAutofit/>
          </a:bodyPr>
          <a:lstStyle>
            <a:lvl1pPr marL="0" indent="0">
              <a:buNone/>
              <a:defRPr sz="3600" baseline="0">
                <a:solidFill>
                  <a:srgbClr val="026393"/>
                </a:solidFill>
                <a:latin typeface="+mj-lt"/>
              </a:defRPr>
            </a:lvl1pPr>
          </a:lstStyle>
          <a:p>
            <a:pPr lvl="0"/>
            <a:r>
              <a:rPr lang="en-US" dirty="0"/>
              <a:t>Click to edit Key Message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grpSp>
        <p:nvGrpSpPr>
          <p:cNvPr id="12" name="Group 11">
            <a:extLst>
              <a:ext uri="{FF2B5EF4-FFF2-40B4-BE49-F238E27FC236}">
                <a16:creationId xmlns:a16="http://schemas.microsoft.com/office/drawing/2014/main" id="{CB411764-5EC6-0641-F9FB-DE1C4B9A54B6}"/>
              </a:ext>
            </a:extLst>
          </p:cNvPr>
          <p:cNvGrpSpPr/>
          <p:nvPr userDrawn="1"/>
        </p:nvGrpSpPr>
        <p:grpSpPr>
          <a:xfrm>
            <a:off x="365760" y="413691"/>
            <a:ext cx="2182368" cy="1221956"/>
            <a:chOff x="365760" y="413691"/>
            <a:chExt cx="2182368" cy="1221956"/>
          </a:xfrm>
        </p:grpSpPr>
        <p:sp>
          <p:nvSpPr>
            <p:cNvPr id="3" name="Rectangle 2">
              <a:extLst>
                <a:ext uri="{FF2B5EF4-FFF2-40B4-BE49-F238E27FC236}">
                  <a16:creationId xmlns:a16="http://schemas.microsoft.com/office/drawing/2014/main" id="{49D71220-2A86-9D8E-68EC-22A0032909C9}"/>
                </a:ext>
              </a:extLst>
            </p:cNvPr>
            <p:cNvSpPr/>
            <p:nvPr userDrawn="1"/>
          </p:nvSpPr>
          <p:spPr>
            <a:xfrm>
              <a:off x="426720" y="1370471"/>
              <a:ext cx="2121408" cy="265176"/>
            </a:xfrm>
            <a:prstGeom prst="rect">
              <a:avLst/>
            </a:prstGeom>
            <a:solidFill>
              <a:srgbClr val="0263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603999E0-E9D3-1B41-49E7-12A96378E65F}"/>
                </a:ext>
              </a:extLst>
            </p:cNvPr>
            <p:cNvSpPr/>
            <p:nvPr userDrawn="1"/>
          </p:nvSpPr>
          <p:spPr>
            <a:xfrm>
              <a:off x="426720" y="1092494"/>
              <a:ext cx="1414272" cy="265176"/>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a:extLst>
                <a:ext uri="{FF2B5EF4-FFF2-40B4-BE49-F238E27FC236}">
                  <a16:creationId xmlns:a16="http://schemas.microsoft.com/office/drawing/2014/main" id="{D029613D-3C8A-8794-8D2A-5AF946E76795}"/>
                </a:ext>
              </a:extLst>
            </p:cNvPr>
            <p:cNvSpPr txBox="1"/>
            <p:nvPr userDrawn="1"/>
          </p:nvSpPr>
          <p:spPr>
            <a:xfrm>
              <a:off x="365760" y="413691"/>
              <a:ext cx="1487424" cy="707886"/>
            </a:xfrm>
            <a:prstGeom prst="rect">
              <a:avLst/>
            </a:prstGeom>
            <a:noFill/>
          </p:spPr>
          <p:txBody>
            <a:bodyPr wrap="square" rtlCol="0">
              <a:spAutoFit/>
            </a:bodyPr>
            <a:lstStyle/>
            <a:p>
              <a:pPr algn="l"/>
              <a:r>
                <a:rPr lang="en-US" sz="2000" b="0" dirty="0">
                  <a:solidFill>
                    <a:srgbClr val="026393"/>
                  </a:solidFill>
                </a:rPr>
                <a:t>KEY </a:t>
              </a:r>
            </a:p>
            <a:p>
              <a:pPr algn="l"/>
              <a:r>
                <a:rPr lang="en-US" sz="2000" b="0" dirty="0">
                  <a:solidFill>
                    <a:srgbClr val="026393"/>
                  </a:solidFill>
                </a:rPr>
                <a:t>MESSAGE</a:t>
              </a:r>
            </a:p>
          </p:txBody>
        </p:sp>
      </p:grpSp>
      <p:sp>
        <p:nvSpPr>
          <p:cNvPr id="14" name="Content Placeholder 13">
            <a:extLst>
              <a:ext uri="{FF2B5EF4-FFF2-40B4-BE49-F238E27FC236}">
                <a16:creationId xmlns:a16="http://schemas.microsoft.com/office/drawing/2014/main" id="{0EADC9E4-3C3D-8C39-9C39-DF210A13A2B5}"/>
              </a:ext>
            </a:extLst>
          </p:cNvPr>
          <p:cNvSpPr>
            <a:spLocks noGrp="1"/>
          </p:cNvSpPr>
          <p:nvPr>
            <p:ph sz="quarter" idx="14" hasCustomPrompt="1"/>
          </p:nvPr>
        </p:nvSpPr>
        <p:spPr>
          <a:xfrm>
            <a:off x="1920144" y="501478"/>
            <a:ext cx="573088" cy="774700"/>
          </a:xfrm>
        </p:spPr>
        <p:txBody>
          <a:bodyPr>
            <a:noAutofit/>
          </a:bodyPr>
          <a:lstStyle>
            <a:lvl1pPr marL="0" indent="0" algn="ctr">
              <a:buNone/>
              <a:defRPr sz="7200">
                <a:solidFill>
                  <a:srgbClr val="02639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18  |  Fifth National Climate Assessment  |  nca2023.globalchange.gov</a:t>
            </a:r>
          </a:p>
        </p:txBody>
      </p:sp>
    </p:spTree>
    <p:extLst>
      <p:ext uri="{BB962C8B-B14F-4D97-AF65-F5344CB8AC3E}">
        <p14:creationId xmlns:p14="http://schemas.microsoft.com/office/powerpoint/2010/main" val="10511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8650" y="432122"/>
            <a:ext cx="7886700" cy="4636918"/>
          </a:xfrm>
        </p:spPr>
        <p:txBody>
          <a:bodyPr anchor="t"/>
          <a:lstStyle>
            <a:lvl1pPr marL="0" indent="0" algn="l">
              <a:buNone/>
              <a:defRPr>
                <a:solidFill>
                  <a:schemeClr val="bg1"/>
                </a:solidFill>
              </a:defRPr>
            </a:lvl1pPr>
          </a:lstStyle>
          <a:p>
            <a:pPr lvl="0"/>
            <a:r>
              <a:rPr lang="en-US" dirty="0"/>
              <a:t>Edit Master text styles</a:t>
            </a:r>
          </a:p>
        </p:txBody>
      </p:sp>
      <p:sp>
        <p:nvSpPr>
          <p:cNvPr id="2" name="Title 1"/>
          <p:cNvSpPr>
            <a:spLocks noGrp="1"/>
          </p:cNvSpPr>
          <p:nvPr>
            <p:ph type="title" hasCustomPrompt="1"/>
          </p:nvPr>
        </p:nvSpPr>
        <p:spPr>
          <a:xfrm>
            <a:off x="628650" y="5221422"/>
            <a:ext cx="7886700" cy="918121"/>
          </a:xfrm>
          <a:noFill/>
          <a:ln w="19050">
            <a:noFill/>
          </a:ln>
        </p:spPr>
        <p:txBody>
          <a:bodyPr anchor="b">
            <a:normAutofit/>
          </a:bodyPr>
          <a:lstStyle>
            <a:lvl1pPr algn="ctr">
              <a:defRPr sz="2400" b="1" baseline="0">
                <a:solidFill>
                  <a:schemeClr val="tx1"/>
                </a:solidFill>
                <a:latin typeface="+mn-lt"/>
              </a:defRPr>
            </a:lvl1pPr>
          </a:lstStyle>
          <a:p>
            <a:r>
              <a:rPr lang="en-US" dirty="0"/>
              <a:t>Click to edit figure intent</a:t>
            </a:r>
          </a:p>
        </p:txBody>
      </p:sp>
      <p:sp>
        <p:nvSpPr>
          <p:cNvPr id="8" name="Rectangle 7">
            <a:extLst>
              <a:ext uri="{FF2B5EF4-FFF2-40B4-BE49-F238E27FC236}">
                <a16:creationId xmlns:a16="http://schemas.microsoft.com/office/drawing/2014/main" id="{8E431342-E439-F90A-192E-1C8A823E5A4C}"/>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9B0279-6CDB-1330-A56E-B3CDAB4AE4F9}"/>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18  |  Fifth National Climate Assessment  |  nca2023.globalchange.gov</a:t>
            </a:r>
          </a:p>
        </p:txBody>
      </p:sp>
    </p:spTree>
    <p:extLst>
      <p:ext uri="{BB962C8B-B14F-4D97-AF65-F5344CB8AC3E}">
        <p14:creationId xmlns:p14="http://schemas.microsoft.com/office/powerpoint/2010/main" val="412092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633848" y="457200"/>
            <a:ext cx="5225143" cy="5741719"/>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446961" y="457200"/>
            <a:ext cx="2949178" cy="1600200"/>
          </a:xfrm>
          <a:noFill/>
          <a:ln w="19050">
            <a:noFill/>
          </a:ln>
        </p:spPr>
        <p:txBody>
          <a:bodyPr anchor="b">
            <a:normAutofit/>
          </a:bodyPr>
          <a:lstStyle>
            <a:lvl1pPr>
              <a:defRPr sz="2400" b="1" baseline="0">
                <a:solidFill>
                  <a:schemeClr val="tx1"/>
                </a:solidFill>
                <a:latin typeface="+mn-lt"/>
              </a:defRPr>
            </a:lvl1pPr>
          </a:lstStyle>
          <a:p>
            <a:r>
              <a:rPr lang="en-US" dirty="0"/>
              <a:t>Click to edit figure intent</a:t>
            </a:r>
          </a:p>
        </p:txBody>
      </p:sp>
      <p:sp>
        <p:nvSpPr>
          <p:cNvPr id="7" name="Rectangle 6">
            <a:extLst>
              <a:ext uri="{FF2B5EF4-FFF2-40B4-BE49-F238E27FC236}">
                <a16:creationId xmlns:a16="http://schemas.microsoft.com/office/drawing/2014/main" id="{3285F582-D022-5B56-437E-4C8EB2A796D2}"/>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AFEDEC-877C-393A-6DD7-DA9E10454877}"/>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18  |  Fifth National Climate Assessment  |  nca2023.globalchange.gov</a:t>
            </a:r>
          </a:p>
        </p:txBody>
      </p:sp>
    </p:spTree>
    <p:extLst>
      <p:ext uri="{BB962C8B-B14F-4D97-AF65-F5344CB8AC3E}">
        <p14:creationId xmlns:p14="http://schemas.microsoft.com/office/powerpoint/2010/main" val="252237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eam">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353313"/>
            <a:ext cx="7886700" cy="4762690"/>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18  |  Fifth National Climate Assessment  |  nca2023.globalchange.gov</a:t>
            </a:r>
          </a:p>
        </p:txBody>
      </p:sp>
      <p:sp>
        <p:nvSpPr>
          <p:cNvPr id="15" name="TextBox 14">
            <a:extLst>
              <a:ext uri="{FF2B5EF4-FFF2-40B4-BE49-F238E27FC236}">
                <a16:creationId xmlns:a16="http://schemas.microsoft.com/office/drawing/2014/main" id="{616A732D-BBB5-511D-0133-CD4B8C1AB67C}"/>
              </a:ext>
            </a:extLst>
          </p:cNvPr>
          <p:cNvSpPr txBox="1"/>
          <p:nvPr userDrawn="1"/>
        </p:nvSpPr>
        <p:spPr>
          <a:xfrm>
            <a:off x="628650" y="377952"/>
            <a:ext cx="7886700" cy="707886"/>
          </a:xfrm>
          <a:prstGeom prst="rect">
            <a:avLst/>
          </a:prstGeom>
          <a:noFill/>
        </p:spPr>
        <p:txBody>
          <a:bodyPr wrap="square" rtlCol="0">
            <a:spAutoFit/>
          </a:bodyPr>
          <a:lstStyle/>
          <a:p>
            <a:r>
              <a:rPr lang="en-US" sz="4000" b="0" dirty="0">
                <a:solidFill>
                  <a:srgbClr val="026393"/>
                </a:solidFill>
                <a:latin typeface="+mj-lt"/>
              </a:rPr>
              <a:t>Chapter Team</a:t>
            </a:r>
          </a:p>
        </p:txBody>
      </p:sp>
    </p:spTree>
    <p:extLst>
      <p:ext uri="{BB962C8B-B14F-4D97-AF65-F5344CB8AC3E}">
        <p14:creationId xmlns:p14="http://schemas.microsoft.com/office/powerpoint/2010/main" val="247472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18  |  Fifth National Climate Assessment  |  nca2023.globalchange.gov</a:t>
            </a:r>
          </a:p>
        </p:txBody>
      </p:sp>
      <p:sp>
        <p:nvSpPr>
          <p:cNvPr id="2" name="Text Placeholder 9">
            <a:extLst>
              <a:ext uri="{FF2B5EF4-FFF2-40B4-BE49-F238E27FC236}">
                <a16:creationId xmlns:a16="http://schemas.microsoft.com/office/drawing/2014/main" id="{BC10BA22-F939-CDBA-450C-BE7FBC46CC01}"/>
              </a:ext>
            </a:extLst>
          </p:cNvPr>
          <p:cNvSpPr>
            <a:spLocks noGrp="1"/>
          </p:cNvSpPr>
          <p:nvPr>
            <p:ph type="body" sz="quarter" idx="10" hasCustomPrompt="1"/>
          </p:nvPr>
        </p:nvSpPr>
        <p:spPr>
          <a:xfrm>
            <a:off x="409074" y="3843453"/>
            <a:ext cx="7793455" cy="1302101"/>
          </a:xfrm>
        </p:spPr>
        <p:txBody>
          <a:bodyPr anchor="ctr">
            <a:normAutofit/>
          </a:bodyPr>
          <a:lstStyle>
            <a:lvl1pPr marL="0" indent="0">
              <a:buNone/>
              <a:defRPr sz="4400" baseline="0">
                <a:solidFill>
                  <a:srgbClr val="026393"/>
                </a:solidFill>
                <a:latin typeface="+mj-lt"/>
              </a:defRPr>
            </a:lvl1pPr>
          </a:lstStyle>
          <a:p>
            <a:pPr lvl="0"/>
            <a:r>
              <a:rPr lang="en-US" dirty="0"/>
              <a:t>Click to edit Section Header</a:t>
            </a:r>
          </a:p>
        </p:txBody>
      </p:sp>
    </p:spTree>
    <p:extLst>
      <p:ext uri="{BB962C8B-B14F-4D97-AF65-F5344CB8AC3E}">
        <p14:creationId xmlns:p14="http://schemas.microsoft.com/office/powerpoint/2010/main" val="153759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628650" y="582895"/>
            <a:ext cx="7886700" cy="1302101"/>
          </a:xfrm>
        </p:spPr>
        <p:txBody>
          <a:bodyPr anchor="ctr">
            <a:normAutofit/>
          </a:bodyPr>
          <a:lstStyle>
            <a:lvl1pPr marL="0" indent="0">
              <a:buNone/>
              <a:defRPr sz="3600" baseline="0">
                <a:solidFill>
                  <a:srgbClr val="026393"/>
                </a:solidFill>
                <a:latin typeface="+mj-lt"/>
              </a:defRPr>
            </a:lvl1pPr>
          </a:lstStyle>
          <a:p>
            <a:pPr lvl="0"/>
            <a:r>
              <a:rPr lang="en-US" dirty="0"/>
              <a:t>Click to edit title</a:t>
            </a:r>
          </a:p>
        </p:txBody>
      </p:sp>
      <p:sp>
        <p:nvSpPr>
          <p:cNvPr id="9" name="Content Placeholder 2"/>
          <p:cNvSpPr>
            <a:spLocks noGrp="1"/>
          </p:cNvSpPr>
          <p:nvPr>
            <p:ph idx="13" hasCustomPrompt="1"/>
          </p:nvPr>
        </p:nvSpPr>
        <p:spPr>
          <a:xfrm>
            <a:off x="628650" y="2105527"/>
            <a:ext cx="7886700" cy="4071436"/>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18  |  Fifth National Climate Assessment  |  nca2023.globalchange.gov</a:t>
            </a:r>
          </a:p>
        </p:txBody>
      </p:sp>
    </p:spTree>
    <p:extLst>
      <p:ext uri="{BB962C8B-B14F-4D97-AF65-F5344CB8AC3E}">
        <p14:creationId xmlns:p14="http://schemas.microsoft.com/office/powerpoint/2010/main" val="318907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0" hasCustomPrompt="1"/>
          </p:nvPr>
        </p:nvSpPr>
        <p:spPr>
          <a:xfrm>
            <a:off x="426720" y="413691"/>
            <a:ext cx="8088630" cy="1221956"/>
          </a:xfrm>
        </p:spPr>
        <p:txBody>
          <a:bodyPr anchor="ctr">
            <a:normAutofit/>
          </a:bodyPr>
          <a:lstStyle>
            <a:lvl1pPr marL="0" indent="0">
              <a:buNone/>
              <a:defRPr sz="3600">
                <a:solidFill>
                  <a:srgbClr val="026393"/>
                </a:solidFill>
                <a:latin typeface="+mj-lt"/>
              </a:defRPr>
            </a:lvl1pPr>
          </a:lstStyle>
          <a:p>
            <a:pPr lvl="0"/>
            <a:r>
              <a:rPr lang="en-US" dirty="0"/>
              <a:t>Click to edit title</a:t>
            </a:r>
          </a:p>
        </p:txBody>
      </p:sp>
      <p:sp>
        <p:nvSpPr>
          <p:cNvPr id="15" name="Rectangle 14">
            <a:extLst>
              <a:ext uri="{FF2B5EF4-FFF2-40B4-BE49-F238E27FC236}">
                <a16:creationId xmlns:a16="http://schemas.microsoft.com/office/drawing/2014/main" id="{79D0DD83-D4ED-FB6B-AC6B-701A8FA57511}"/>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8A5234-F013-5CF0-FBAD-852AC47C504A}"/>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18  |  Fifth National Climate Assessment  |  nca2023.globalchange.gov</a:t>
            </a:r>
          </a:p>
        </p:txBody>
      </p:sp>
    </p:spTree>
    <p:extLst>
      <p:ext uri="{BB962C8B-B14F-4D97-AF65-F5344CB8AC3E}">
        <p14:creationId xmlns:p14="http://schemas.microsoft.com/office/powerpoint/2010/main" val="948254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baseline="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77" r:id="rId3"/>
    <p:sldLayoutId id="2147483675" r:id="rId4"/>
    <p:sldLayoutId id="2147483669" r:id="rId5"/>
    <p:sldLayoutId id="2147483680" r:id="rId6"/>
    <p:sldLayoutId id="2147483685" r:id="rId7"/>
    <p:sldLayoutId id="2147483686" r:id="rId8"/>
    <p:sldLayoutId id="2147483687" r:id="rId9"/>
    <p:sldLayoutId id="2147483688"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ca2023.globalchange.gov/chapter/15" TargetMode="External"/><Relationship Id="rId2" Type="http://schemas.openxmlformats.org/officeDocument/2006/relationships/hyperlink" Target="https://nca2023.globalchange.gov/"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atlas.globalchange.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doi.org/10.7930/NCA5.2023.CH18"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AC55B-356A-F75D-DF88-CB5D886650FE}"/>
              </a:ext>
            </a:extLst>
          </p:cNvPr>
          <p:cNvSpPr>
            <a:spLocks noGrp="1"/>
          </p:cNvSpPr>
          <p:nvPr>
            <p:ph idx="13"/>
          </p:nvPr>
        </p:nvSpPr>
        <p:spPr>
          <a:xfrm>
            <a:off x="628649" y="1698171"/>
            <a:ext cx="5298621" cy="4478792"/>
          </a:xfrm>
        </p:spPr>
        <p:txBody>
          <a:bodyPr/>
          <a:lstStyle/>
          <a:p>
            <a:pPr marL="285750" indent="-285750">
              <a:buFont typeface="Arial" panose="020B0604020202020204" pitchFamily="34" charset="0"/>
              <a:buChar char="•"/>
            </a:pPr>
            <a:r>
              <a:rPr lang="en-US" sz="2000" dirty="0"/>
              <a:t>NCA5 Website: </a:t>
            </a:r>
            <a:r>
              <a:rPr lang="en-US" sz="2000" dirty="0">
                <a:hlinkClick r:id="rId2"/>
              </a:rPr>
              <a:t>https://nca2023.globalchange.gov</a:t>
            </a:r>
            <a:endParaRPr lang="en-US" sz="2000" dirty="0"/>
          </a:p>
          <a:p>
            <a:pPr marL="285750" indent="-285750">
              <a:buFont typeface="Arial" panose="020B0604020202020204" pitchFamily="34" charset="0"/>
              <a:buChar char="•"/>
            </a:pPr>
            <a:r>
              <a:rPr lang="en-US" sz="2000" dirty="0"/>
              <a:t>Chapter Website: </a:t>
            </a:r>
            <a:r>
              <a:rPr lang="en-US" sz="2000" dirty="0">
                <a:hlinkClick r:id="rId3"/>
              </a:rPr>
              <a:t>https://nca2023.globalchange.gov/chapter/18</a:t>
            </a:r>
            <a:endParaRPr lang="en-US" sz="2000" dirty="0"/>
          </a:p>
          <a:p>
            <a:pPr marL="285750" indent="-285750">
              <a:buFont typeface="Arial" panose="020B0604020202020204" pitchFamily="34" charset="0"/>
              <a:buChar char="•"/>
            </a:pPr>
            <a:r>
              <a:rPr lang="en-US" sz="2000" dirty="0"/>
              <a:t>NCA5 Atlas: </a:t>
            </a:r>
            <a:r>
              <a:rPr lang="en-US" sz="2000" dirty="0">
                <a:hlinkClick r:id="rId4"/>
              </a:rPr>
              <a:t>https://atlas.globalchange.gov</a:t>
            </a:r>
            <a:endParaRPr lang="en-US" sz="2000" dirty="0"/>
          </a:p>
          <a:p>
            <a:pPr marL="285750" indent="-285750">
              <a:buFont typeface="Arial" panose="020B0604020202020204" pitchFamily="34" charset="0"/>
              <a:buChar char="•"/>
            </a:pPr>
            <a:r>
              <a:rPr lang="en-US" sz="2000" dirty="0"/>
              <a:t>Figure captions can be found in the slide notes of this deck</a:t>
            </a:r>
          </a:p>
          <a:p>
            <a:pPr marL="285750" indent="-285750">
              <a:buFont typeface="Arial" panose="020B0604020202020204" pitchFamily="34" charset="0"/>
              <a:buChar char="•"/>
            </a:pPr>
            <a:r>
              <a:rPr lang="en-US" sz="2000" dirty="0"/>
              <a:t>Social media: @</a:t>
            </a:r>
            <a:r>
              <a:rPr lang="en-US" sz="2000" dirty="0" err="1"/>
              <a:t>usgcrp</a:t>
            </a:r>
            <a:r>
              <a:rPr lang="en-US" sz="2000" dirty="0"/>
              <a:t>, #NCA5</a:t>
            </a:r>
          </a:p>
        </p:txBody>
      </p:sp>
      <p:pic>
        <p:nvPicPr>
          <p:cNvPr id="4" name="Picture 2">
            <a:extLst>
              <a:ext uri="{FF2B5EF4-FFF2-40B4-BE49-F238E27FC236}">
                <a16:creationId xmlns:a16="http://schemas.microsoft.com/office/drawing/2014/main" id="{230FA327-CA89-864A-F681-7215518791C6}"/>
              </a:ext>
            </a:extLst>
          </p:cNvPr>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6400800" y="2305050"/>
            <a:ext cx="2054225" cy="20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4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diagram&#10;&#10;Description automatically generated">
            <a:extLst>
              <a:ext uri="{FF2B5EF4-FFF2-40B4-BE49-F238E27FC236}">
                <a16:creationId xmlns:a16="http://schemas.microsoft.com/office/drawing/2014/main" id="{C7EEBB29-43AD-CE61-979D-87520B7DEFA7}"/>
              </a:ext>
            </a:extLst>
          </p:cNvPr>
          <p:cNvPicPr>
            <a:picLocks noGrp="1" noChangeAspect="1"/>
          </p:cNvPicPr>
          <p:nvPr>
            <p:ph sz="quarter" idx="10"/>
          </p:nvPr>
        </p:nvPicPr>
        <p:blipFill>
          <a:blip r:embed="rId3"/>
          <a:stretch>
            <a:fillRect/>
          </a:stretch>
        </p:blipFill>
        <p:spPr>
          <a:xfrm>
            <a:off x="3164650" y="477982"/>
            <a:ext cx="5979350" cy="5580726"/>
          </a:xfrm>
        </p:spPr>
      </p:pic>
      <p:sp>
        <p:nvSpPr>
          <p:cNvPr id="3" name="Title 2">
            <a:extLst>
              <a:ext uri="{FF2B5EF4-FFF2-40B4-BE49-F238E27FC236}">
                <a16:creationId xmlns:a16="http://schemas.microsoft.com/office/drawing/2014/main" id="{9602ABE6-B7BB-44DE-7A20-7708D3C257B8}"/>
              </a:ext>
            </a:extLst>
          </p:cNvPr>
          <p:cNvSpPr>
            <a:spLocks noGrp="1"/>
          </p:cNvSpPr>
          <p:nvPr>
            <p:ph type="title"/>
          </p:nvPr>
        </p:nvSpPr>
        <p:spPr>
          <a:xfrm>
            <a:off x="306641" y="736947"/>
            <a:ext cx="2949178" cy="1600200"/>
          </a:xfrm>
        </p:spPr>
        <p:txBody>
          <a:bodyPr>
            <a:normAutofit fontScale="90000"/>
          </a:bodyPr>
          <a:lstStyle/>
          <a:p>
            <a:r>
              <a:rPr lang="en-US" dirty="0"/>
              <a:t>Figure 18.4. Governing complex systems involves pathways of decision-making across time.</a:t>
            </a:r>
          </a:p>
        </p:txBody>
      </p:sp>
    </p:spTree>
    <p:extLst>
      <p:ext uri="{BB962C8B-B14F-4D97-AF65-F5344CB8AC3E}">
        <p14:creationId xmlns:p14="http://schemas.microsoft.com/office/powerpoint/2010/main" val="2122459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EA15DF-A33A-FD45-8496-D61E09E08F05}"/>
              </a:ext>
            </a:extLst>
          </p:cNvPr>
          <p:cNvSpPr>
            <a:spLocks noGrp="1"/>
          </p:cNvSpPr>
          <p:nvPr>
            <p:ph idx="13"/>
          </p:nvPr>
        </p:nvSpPr>
        <p:spPr>
          <a:xfrm>
            <a:off x="628650" y="1297458"/>
            <a:ext cx="8099714" cy="4966707"/>
          </a:xfrm>
        </p:spPr>
        <p:txBody>
          <a:bodyPr spcCol="457200">
            <a:normAutofit fontScale="70000" lnSpcReduction="20000"/>
          </a:bodyPr>
          <a:lstStyle/>
          <a:p>
            <a:pPr marL="12700">
              <a:lnSpc>
                <a:spcPct val="110000"/>
              </a:lnSpc>
              <a:spcAft>
                <a:spcPts val="300"/>
              </a:spcAft>
            </a:pPr>
            <a:r>
              <a:rPr lang="en-US" b="1" dirty="0">
                <a:solidFill>
                  <a:srgbClr val="209DBC"/>
                </a:solidFill>
              </a:rPr>
              <a:t>Federal Coordinating Lead Author</a:t>
            </a:r>
          </a:p>
          <a:p>
            <a:pPr marL="12700">
              <a:lnSpc>
                <a:spcPct val="110000"/>
              </a:lnSpc>
              <a:spcAft>
                <a:spcPts val="300"/>
              </a:spcAft>
            </a:pPr>
            <a:r>
              <a:rPr lang="en-US" b="1" dirty="0"/>
              <a:t>Robert </a:t>
            </a:r>
            <a:r>
              <a:rPr lang="en-US" b="1" dirty="0" err="1"/>
              <a:t>Vallario</a:t>
            </a:r>
            <a:r>
              <a:rPr lang="en-US" dirty="0"/>
              <a:t>, US Department of Energy</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Lead	</a:t>
            </a:r>
          </a:p>
          <a:p>
            <a:pPr marL="12700">
              <a:lnSpc>
                <a:spcPct val="110000"/>
              </a:lnSpc>
              <a:spcAft>
                <a:spcPts val="300"/>
              </a:spcAft>
            </a:pPr>
            <a:r>
              <a:rPr lang="en-US" b="1" dirty="0"/>
              <a:t>Katharine J. Mach</a:t>
            </a:r>
            <a:r>
              <a:rPr lang="en-US" dirty="0"/>
              <a:t>, University of Miami</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Authors	</a:t>
            </a:r>
          </a:p>
          <a:p>
            <a:pPr marL="12700">
              <a:lnSpc>
                <a:spcPct val="110000"/>
              </a:lnSpc>
              <a:spcAft>
                <a:spcPts val="300"/>
              </a:spcAft>
            </a:pPr>
            <a:r>
              <a:rPr lang="en-US" b="1" dirty="0"/>
              <a:t>Jeffrey R. Arnold</a:t>
            </a:r>
            <a:r>
              <a:rPr lang="en-US" dirty="0"/>
              <a:t>, MITRE Corporation</a:t>
            </a:r>
          </a:p>
          <a:p>
            <a:pPr marL="12700">
              <a:lnSpc>
                <a:spcPct val="110000"/>
              </a:lnSpc>
              <a:spcAft>
                <a:spcPts val="300"/>
              </a:spcAft>
            </a:pPr>
            <a:r>
              <a:rPr lang="en-US" b="1" dirty="0"/>
              <a:t>Christa Brelsford</a:t>
            </a:r>
            <a:r>
              <a:rPr lang="en-US" dirty="0"/>
              <a:t>, Oak Ridge National Laboratory</a:t>
            </a:r>
          </a:p>
          <a:p>
            <a:pPr marL="12700">
              <a:lnSpc>
                <a:spcPct val="110000"/>
              </a:lnSpc>
              <a:spcAft>
                <a:spcPts val="300"/>
              </a:spcAft>
            </a:pPr>
            <a:r>
              <a:rPr lang="en-US" b="1" dirty="0"/>
              <a:t>Katherine V. Calvin</a:t>
            </a:r>
            <a:r>
              <a:rPr lang="en-US" dirty="0"/>
              <a:t>, Pacific Northwest National Laboratory (through January 2022)</a:t>
            </a:r>
          </a:p>
          <a:p>
            <a:pPr marL="12700">
              <a:lnSpc>
                <a:spcPct val="110000"/>
              </a:lnSpc>
              <a:spcAft>
                <a:spcPts val="300"/>
              </a:spcAft>
            </a:pPr>
            <a:r>
              <a:rPr lang="en-US" b="1" dirty="0"/>
              <a:t>Alejandro N. Flores</a:t>
            </a:r>
            <a:r>
              <a:rPr lang="en-US" dirty="0"/>
              <a:t>, Boise State University</a:t>
            </a:r>
          </a:p>
          <a:p>
            <a:pPr marL="12700">
              <a:lnSpc>
                <a:spcPct val="110000"/>
              </a:lnSpc>
              <a:spcAft>
                <a:spcPts val="300"/>
              </a:spcAft>
            </a:pPr>
            <a:r>
              <a:rPr lang="en-US" b="1" dirty="0"/>
              <a:t>Jing Gao</a:t>
            </a:r>
            <a:r>
              <a:rPr lang="en-US" dirty="0"/>
              <a:t>, University of Delaware</a:t>
            </a:r>
          </a:p>
          <a:p>
            <a:pPr marL="12700">
              <a:lnSpc>
                <a:spcPct val="110000"/>
              </a:lnSpc>
              <a:spcAft>
                <a:spcPts val="300"/>
              </a:spcAft>
            </a:pPr>
            <a:r>
              <a:rPr lang="en-US" b="1" dirty="0"/>
              <a:t>Kripa Jagannathan</a:t>
            </a:r>
            <a:r>
              <a:rPr lang="en-US" dirty="0"/>
              <a:t>, Lawrence Berkeley National Laboratory</a:t>
            </a:r>
          </a:p>
          <a:p>
            <a:pPr marL="12700">
              <a:lnSpc>
                <a:spcPct val="110000"/>
              </a:lnSpc>
              <a:spcAft>
                <a:spcPts val="300"/>
              </a:spcAft>
            </a:pPr>
            <a:r>
              <a:rPr lang="en-US" b="1" dirty="0"/>
              <a:t>David Judi</a:t>
            </a:r>
            <a:r>
              <a:rPr lang="en-US" dirty="0"/>
              <a:t>, Pacific Northwest National Laboratory</a:t>
            </a:r>
          </a:p>
          <a:p>
            <a:pPr marL="12700">
              <a:lnSpc>
                <a:spcPct val="110000"/>
              </a:lnSpc>
              <a:spcAft>
                <a:spcPts val="300"/>
              </a:spcAft>
            </a:pPr>
            <a:r>
              <a:rPr lang="en-US" b="1" dirty="0"/>
              <a:t>Carlos E. Martín</a:t>
            </a:r>
            <a:r>
              <a:rPr lang="en-US" dirty="0"/>
              <a:t>, Brookings Institution</a:t>
            </a:r>
          </a:p>
          <a:p>
            <a:pPr marL="12700">
              <a:lnSpc>
                <a:spcPct val="110000"/>
              </a:lnSpc>
              <a:spcAft>
                <a:spcPts val="300"/>
              </a:spcAft>
            </a:pPr>
            <a:r>
              <a:rPr lang="en-US" b="1" dirty="0"/>
              <a:t>Frances C. Moore</a:t>
            </a:r>
            <a:r>
              <a:rPr lang="en-US" dirty="0"/>
              <a:t>, University of California, Davis (through August 2022)</a:t>
            </a:r>
          </a:p>
          <a:p>
            <a:pPr marL="12700">
              <a:lnSpc>
                <a:spcPct val="110000"/>
              </a:lnSpc>
              <a:spcAft>
                <a:spcPts val="300"/>
              </a:spcAft>
            </a:pPr>
            <a:r>
              <a:rPr lang="en-US" b="1" dirty="0"/>
              <a:t>Richard Moss</a:t>
            </a:r>
            <a:r>
              <a:rPr lang="en-US" dirty="0"/>
              <a:t>, Pacific Northwest National Laboratory, Joint Global Change Research Institute (through April 2023)</a:t>
            </a:r>
          </a:p>
          <a:p>
            <a:pPr marL="12700">
              <a:lnSpc>
                <a:spcPct val="110000"/>
              </a:lnSpc>
              <a:spcAft>
                <a:spcPts val="300"/>
              </a:spcAft>
            </a:pPr>
            <a:r>
              <a:rPr lang="en-US" b="1" dirty="0" err="1"/>
              <a:t>Earthea</a:t>
            </a:r>
            <a:r>
              <a:rPr lang="en-US" b="1" dirty="0"/>
              <a:t> Nance</a:t>
            </a:r>
            <a:r>
              <a:rPr lang="en-US" dirty="0"/>
              <a:t>, Texas Southern University (through December 2021)</a:t>
            </a:r>
          </a:p>
          <a:p>
            <a:pPr marL="12700">
              <a:lnSpc>
                <a:spcPct val="110000"/>
              </a:lnSpc>
              <a:spcAft>
                <a:spcPts val="300"/>
              </a:spcAft>
            </a:pPr>
            <a:r>
              <a:rPr lang="en-US" b="1" dirty="0"/>
              <a:t>Brenda </a:t>
            </a:r>
            <a:r>
              <a:rPr lang="en-US" b="1" dirty="0" err="1"/>
              <a:t>Rashleigh</a:t>
            </a:r>
            <a:r>
              <a:rPr lang="en-US" dirty="0"/>
              <a:t>, US Environmental Protection Agency</a:t>
            </a:r>
          </a:p>
          <a:p>
            <a:pPr marL="12700">
              <a:lnSpc>
                <a:spcPct val="110000"/>
              </a:lnSpc>
              <a:spcAft>
                <a:spcPts val="300"/>
              </a:spcAft>
            </a:pPr>
            <a:r>
              <a:rPr lang="en-US" b="1" dirty="0"/>
              <a:t>Patrick M. Reed</a:t>
            </a:r>
            <a:r>
              <a:rPr lang="en-US" dirty="0"/>
              <a:t>, Cornell University</a:t>
            </a:r>
          </a:p>
          <a:p>
            <a:pPr marL="12700">
              <a:lnSpc>
                <a:spcPct val="110000"/>
              </a:lnSpc>
              <a:spcAft>
                <a:spcPts val="300"/>
              </a:spcAft>
            </a:pPr>
            <a:r>
              <a:rPr lang="en-US" b="1" dirty="0"/>
              <a:t>Linda Shi</a:t>
            </a:r>
            <a:r>
              <a:rPr lang="en-US" dirty="0"/>
              <a:t>, Cornell University</a:t>
            </a:r>
          </a:p>
          <a:p>
            <a:pPr marL="12700">
              <a:lnSpc>
                <a:spcPct val="110000"/>
              </a:lnSpc>
              <a:spcAft>
                <a:spcPts val="300"/>
              </a:spcAft>
            </a:pPr>
            <a:r>
              <a:rPr lang="en-US" b="1" dirty="0" err="1"/>
              <a:t>Lynée</a:t>
            </a:r>
            <a:r>
              <a:rPr lang="en-US" b="1" dirty="0"/>
              <a:t> L. </a:t>
            </a:r>
            <a:r>
              <a:rPr lang="en-US" b="1" dirty="0" err="1"/>
              <a:t>Turek</a:t>
            </a:r>
            <a:r>
              <a:rPr lang="en-US" b="1" dirty="0"/>
              <a:t>-Hankins</a:t>
            </a:r>
            <a:r>
              <a:rPr lang="en-US" dirty="0"/>
              <a:t>, University of Miami</a:t>
            </a:r>
            <a:endParaRPr lang="en-US" dirty="0">
              <a:solidFill>
                <a:srgbClr val="209DBC"/>
              </a:solidFill>
            </a:endParaRP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Review Editor</a:t>
            </a:r>
          </a:p>
          <a:p>
            <a:pPr marL="12700">
              <a:lnSpc>
                <a:spcPct val="110000"/>
              </a:lnSpc>
              <a:spcAft>
                <a:spcPts val="300"/>
              </a:spcAft>
            </a:pPr>
            <a:r>
              <a:rPr lang="en-US" b="1" dirty="0"/>
              <a:t>David L. McCollum</a:t>
            </a:r>
            <a:r>
              <a:rPr lang="en-US" dirty="0"/>
              <a:t>, Oak Ridge National Laboratory</a:t>
            </a:r>
            <a:endParaRPr lang="en-US" dirty="0">
              <a:solidFill>
                <a:srgbClr val="209DBC"/>
              </a:solidFill>
            </a:endParaRP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USGCRP Coordinators</a:t>
            </a:r>
          </a:p>
          <a:p>
            <a:pPr marL="12700">
              <a:lnSpc>
                <a:spcPct val="110000"/>
              </a:lnSpc>
              <a:spcAft>
                <a:spcPts val="300"/>
              </a:spcAft>
            </a:pPr>
            <a:r>
              <a:rPr lang="en-US" b="1" dirty="0"/>
              <a:t>Fredric </a:t>
            </a:r>
            <a:r>
              <a:rPr lang="en-US" b="1" dirty="0" err="1"/>
              <a:t>Lipschultz</a:t>
            </a:r>
            <a:r>
              <a:rPr lang="en-US" dirty="0"/>
              <a:t>, US Global Change Research Program / USRA</a:t>
            </a:r>
          </a:p>
          <a:p>
            <a:pPr marL="12700">
              <a:lnSpc>
                <a:spcPct val="110000"/>
              </a:lnSpc>
              <a:spcAft>
                <a:spcPts val="300"/>
              </a:spcAft>
            </a:pPr>
            <a:r>
              <a:rPr lang="en-US" b="1" dirty="0"/>
              <a:t>Samantha Basile</a:t>
            </a:r>
            <a:r>
              <a:rPr lang="en-US" dirty="0"/>
              <a:t>, US Global Change Research Program / ICF</a:t>
            </a:r>
          </a:p>
        </p:txBody>
      </p:sp>
    </p:spTree>
    <p:extLst>
      <p:ext uri="{BB962C8B-B14F-4D97-AF65-F5344CB8AC3E}">
        <p14:creationId xmlns:p14="http://schemas.microsoft.com/office/powerpoint/2010/main" val="330526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B048E4A-D8C0-448E-CA2F-F3995C443FAA}"/>
              </a:ext>
            </a:extLst>
          </p:cNvPr>
          <p:cNvSpPr>
            <a:spLocks noGrp="1"/>
          </p:cNvSpPr>
          <p:nvPr>
            <p:ph type="subTitle" idx="1"/>
          </p:nvPr>
        </p:nvSpPr>
        <p:spPr/>
        <p:txBody>
          <a:bodyPr>
            <a:normAutofit lnSpcReduction="10000"/>
          </a:bodyPr>
          <a:lstStyle/>
          <a:p>
            <a:r>
              <a:rPr lang="en-US" sz="1400" dirty="0">
                <a:effectLst/>
                <a:latin typeface="Calibri" panose="020F0502020204030204" pitchFamily="34" charset="0"/>
                <a:ea typeface="Calibri" panose="020F0502020204030204" pitchFamily="34" charset="0"/>
              </a:rPr>
              <a:t>Mach, K.J., R. </a:t>
            </a:r>
            <a:r>
              <a:rPr lang="en-US" sz="1400" dirty="0" err="1">
                <a:effectLst/>
                <a:latin typeface="Calibri" panose="020F0502020204030204" pitchFamily="34" charset="0"/>
                <a:ea typeface="Calibri" panose="020F0502020204030204" pitchFamily="34" charset="0"/>
              </a:rPr>
              <a:t>Vallario</a:t>
            </a:r>
            <a:r>
              <a:rPr lang="en-US" sz="1400" dirty="0">
                <a:effectLst/>
                <a:latin typeface="Calibri" panose="020F0502020204030204" pitchFamily="34" charset="0"/>
                <a:ea typeface="Calibri" panose="020F0502020204030204" pitchFamily="34" charset="0"/>
              </a:rPr>
              <a:t>, J.R. Arnold, C. Brelsford, K.V. Calvin, A.N. Flores, J. Gao, K. Jagannathan, D. Judi, C.E. Martín, F.C. Moore, R. Moss, E. Nance, B. </a:t>
            </a:r>
            <a:r>
              <a:rPr lang="en-US" sz="1400" dirty="0" err="1">
                <a:effectLst/>
                <a:latin typeface="Calibri" panose="020F0502020204030204" pitchFamily="34" charset="0"/>
                <a:ea typeface="Calibri" panose="020F0502020204030204" pitchFamily="34" charset="0"/>
              </a:rPr>
              <a:t>Rashleigh</a:t>
            </a:r>
            <a:r>
              <a:rPr lang="en-US" sz="1400" dirty="0">
                <a:effectLst/>
                <a:latin typeface="Calibri" panose="020F0502020204030204" pitchFamily="34" charset="0"/>
                <a:ea typeface="Calibri" panose="020F0502020204030204" pitchFamily="34" charset="0"/>
              </a:rPr>
              <a:t>, P.M. Reed, L. Shi, and L.L. </a:t>
            </a:r>
            <a:r>
              <a:rPr lang="en-US" sz="1400" dirty="0" err="1">
                <a:effectLst/>
                <a:latin typeface="Calibri" panose="020F0502020204030204" pitchFamily="34" charset="0"/>
                <a:ea typeface="Calibri" panose="020F0502020204030204" pitchFamily="34" charset="0"/>
              </a:rPr>
              <a:t>Turek</a:t>
            </a:r>
            <a:r>
              <a:rPr lang="en-US" sz="1400" dirty="0">
                <a:effectLst/>
                <a:latin typeface="Calibri" panose="020F0502020204030204" pitchFamily="34" charset="0"/>
                <a:ea typeface="Calibri" panose="020F0502020204030204" pitchFamily="34" charset="0"/>
              </a:rPr>
              <a:t>-Hankins, 2023: Ch. 18. Sector interactions, multiple stressors, and complex systems. In: </a:t>
            </a:r>
            <a:r>
              <a:rPr lang="en-US" sz="1400" i="1" dirty="0">
                <a:effectLst/>
                <a:latin typeface="Calibri" panose="020F0502020204030204" pitchFamily="34" charset="0"/>
                <a:ea typeface="Calibri" panose="020F0502020204030204" pitchFamily="34" charset="0"/>
              </a:rPr>
              <a:t>Fifth National Climate Assessment</a:t>
            </a:r>
            <a:r>
              <a:rPr lang="en-US" sz="1400" dirty="0">
                <a:effectLst/>
                <a:latin typeface="Calibri" panose="020F0502020204030204" pitchFamily="34" charset="0"/>
                <a:ea typeface="Calibri" panose="020F0502020204030204" pitchFamily="34" charset="0"/>
              </a:rPr>
              <a:t>. Crimmins, A.R., C.W. Avery, D.R. Easterling, K.E. Kunkel, B.C. Stewart, and T.K. </a:t>
            </a:r>
            <a:r>
              <a:rPr lang="en-US" sz="1400" dirty="0" err="1">
                <a:effectLst/>
                <a:latin typeface="Calibri" panose="020F0502020204030204" pitchFamily="34" charset="0"/>
                <a:ea typeface="Calibri" panose="020F0502020204030204" pitchFamily="34" charset="0"/>
              </a:rPr>
              <a:t>Maycock</a:t>
            </a:r>
            <a:r>
              <a:rPr lang="en-US" sz="1400" dirty="0">
                <a:effectLst/>
                <a:latin typeface="Calibri" panose="020F0502020204030204" pitchFamily="34" charset="0"/>
                <a:ea typeface="Calibri" panose="020F0502020204030204" pitchFamily="34" charset="0"/>
              </a:rPr>
              <a:t>, Eds. U.S. Global Change Research Program, Washington, DC, USA. </a:t>
            </a:r>
            <a:r>
              <a:rPr lang="en-US" sz="1400" u="none" strike="noStrike" dirty="0">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https://doi.org/10.7930/NCA5.2023.CH18</a:t>
            </a:r>
            <a:endParaRPr lang="en-US" sz="1400" dirty="0">
              <a:effectLst/>
              <a:latin typeface="Calibri" panose="020F0502020204030204" pitchFamily="34" charset="0"/>
              <a:ea typeface="Calibri" panose="020F0502020204030204" pitchFamily="34" charset="0"/>
            </a:endParaRPr>
          </a:p>
          <a:p>
            <a:endParaRPr lang="en-US" dirty="0"/>
          </a:p>
        </p:txBody>
      </p:sp>
      <p:sp>
        <p:nvSpPr>
          <p:cNvPr id="3" name="Text Placeholder 2">
            <a:extLst>
              <a:ext uri="{FF2B5EF4-FFF2-40B4-BE49-F238E27FC236}">
                <a16:creationId xmlns:a16="http://schemas.microsoft.com/office/drawing/2014/main" id="{307D5DFD-7602-360F-7860-B764706F1A64}"/>
              </a:ext>
            </a:extLst>
          </p:cNvPr>
          <p:cNvSpPr>
            <a:spLocks noGrp="1"/>
          </p:cNvSpPr>
          <p:nvPr>
            <p:ph type="body" sz="quarter" idx="10"/>
          </p:nvPr>
        </p:nvSpPr>
        <p:spPr/>
        <p:txBody>
          <a:bodyPr/>
          <a:lstStyle/>
          <a:p>
            <a:r>
              <a:rPr lang="en-US" dirty="0"/>
              <a:t>https://nca2023.globalchange.gov/chapter/18</a:t>
            </a:r>
          </a:p>
          <a:p>
            <a:endParaRPr lang="en-US" dirty="0"/>
          </a:p>
        </p:txBody>
      </p:sp>
    </p:spTree>
    <p:extLst>
      <p:ext uri="{BB962C8B-B14F-4D97-AF65-F5344CB8AC3E}">
        <p14:creationId xmlns:p14="http://schemas.microsoft.com/office/powerpoint/2010/main" val="227850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ext Placeholder 2"/>
          <p:cNvSpPr>
            <a:spLocks noGrp="1"/>
          </p:cNvSpPr>
          <p:nvPr>
            <p:ph type="body" sz="quarter" idx="15"/>
          </p:nvPr>
        </p:nvSpPr>
        <p:spPr/>
        <p:txBody>
          <a:bodyPr>
            <a:normAutofit fontScale="85000" lnSpcReduction="10000"/>
          </a:bodyPr>
          <a:lstStyle/>
          <a:p>
            <a:r>
              <a:rPr lang="en-US" dirty="0"/>
              <a:t>Chapter 18 | Sector Interactions, Multiple Stressors, and Complex Systems</a:t>
            </a:r>
          </a:p>
        </p:txBody>
      </p:sp>
    </p:spTree>
    <p:extLst>
      <p:ext uri="{BB962C8B-B14F-4D97-AF65-F5344CB8AC3E}">
        <p14:creationId xmlns:p14="http://schemas.microsoft.com/office/powerpoint/2010/main" val="32520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D2249-4A9B-0D42-B282-88BA05D795A7}"/>
              </a:ext>
            </a:extLst>
          </p:cNvPr>
          <p:cNvSpPr>
            <a:spLocks noGrp="1"/>
          </p:cNvSpPr>
          <p:nvPr>
            <p:ph type="body" sz="quarter" idx="10"/>
          </p:nvPr>
        </p:nvSpPr>
        <p:spPr/>
        <p:txBody>
          <a:bodyPr>
            <a:normAutofit fontScale="85000" lnSpcReduction="20000"/>
          </a:bodyPr>
          <a:lstStyle/>
          <a:p>
            <a:pPr>
              <a:lnSpc>
                <a:spcPct val="100000"/>
              </a:lnSpc>
            </a:pPr>
            <a:r>
              <a:rPr lang="en-US" dirty="0"/>
              <a:t>Human–Nature Interconnections Create Unexpected Climate Risks and Opportunities </a:t>
            </a:r>
          </a:p>
        </p:txBody>
      </p:sp>
      <p:sp>
        <p:nvSpPr>
          <p:cNvPr id="5" name="Content Placeholder 4">
            <a:extLst>
              <a:ext uri="{FF2B5EF4-FFF2-40B4-BE49-F238E27FC236}">
                <a16:creationId xmlns:a16="http://schemas.microsoft.com/office/drawing/2014/main" id="{A8549770-0508-D34D-8368-46B8FA348F13}"/>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solidFill>
                  <a:srgbClr val="000000"/>
                </a:solidFill>
                <a:effectLst/>
                <a:ea typeface="Arial" panose="020B0604020202020204" pitchFamily="34" charset="0"/>
                <a:cs typeface="Arial" panose="020B0604020202020204" pitchFamily="34" charset="0"/>
              </a:rPr>
              <a:t>Human–natural systems are dynamic and complex. Interconnected networks of people, infrastructure, commodities, goods, and services influence changing climate risks and are increasingly vulnerable to their impacts (</a:t>
            </a:r>
            <a:r>
              <a:rPr lang="en-US" sz="1800" i="1" dirty="0">
                <a:solidFill>
                  <a:srgbClr val="000000"/>
                </a:solidFill>
                <a:effectLst/>
                <a:ea typeface="Arial" panose="020B0604020202020204" pitchFamily="34" charset="0"/>
                <a:cs typeface="Arial" panose="020B0604020202020204" pitchFamily="34" charset="0"/>
              </a:rPr>
              <a:t>high confidence</a:t>
            </a:r>
            <a:r>
              <a:rPr lang="en-US" sz="1800" dirty="0">
                <a:solidFill>
                  <a:srgbClr val="000000"/>
                </a:solidFill>
                <a:effectLst/>
                <a:ea typeface="Arial" panose="020B0604020202020204" pitchFamily="34" charset="0"/>
                <a:cs typeface="Arial" panose="020B0604020202020204" pitchFamily="34" charset="0"/>
              </a:rPr>
              <a:t>). The vulnerabilities in these networks, and their effects on human–natural systems, strongly depend on human responses and other compounding stressors (</a:t>
            </a:r>
            <a:r>
              <a:rPr lang="en-US" sz="1800" i="1" dirty="0">
                <a:solidFill>
                  <a:srgbClr val="000000"/>
                </a:solidFill>
                <a:effectLst/>
                <a:ea typeface="Arial" panose="020B0604020202020204" pitchFamily="34" charset="0"/>
                <a:cs typeface="Arial" panose="020B0604020202020204" pitchFamily="34" charset="0"/>
              </a:rPr>
              <a:t>high confidence</a:t>
            </a:r>
            <a:r>
              <a:rPr lang="en-US" sz="1800" dirty="0">
                <a:solidFill>
                  <a:srgbClr val="000000"/>
                </a:solidFill>
                <a:effectLst/>
                <a:ea typeface="Arial" panose="020B0604020202020204" pitchFamily="34" charset="0"/>
                <a:cs typeface="Arial" panose="020B0604020202020204" pitchFamily="34" charset="0"/>
              </a:rPr>
              <a:t>). Decision-makers seeking to reduce climate change risks have to navigate diverse and sometimes competing objectives and perspectives across many actors, institutions, and geographic scales while reconciling deep uncertainties and limits to predictability (</a:t>
            </a:r>
            <a:r>
              <a:rPr lang="en-US" sz="1800" i="1" dirty="0">
                <a:solidFill>
                  <a:srgbClr val="000000"/>
                </a:solidFill>
                <a:effectLst/>
                <a:ea typeface="Arial" panose="020B0604020202020204" pitchFamily="34" charset="0"/>
                <a:cs typeface="Arial" panose="020B0604020202020204" pitchFamily="34" charset="0"/>
              </a:rPr>
              <a:t>high confidence</a:t>
            </a:r>
            <a:r>
              <a:rPr lang="en-US" sz="1800" dirty="0">
                <a:solidFill>
                  <a:srgbClr val="000000"/>
                </a:solidFill>
                <a:effectLst/>
                <a:ea typeface="Arial" panose="020B0604020202020204" pitchFamily="34" charset="0"/>
                <a:cs typeface="Arial" panose="020B0604020202020204" pitchFamily="34" charset="0"/>
              </a:rPr>
              <a:t>).</a:t>
            </a:r>
          </a:p>
          <a:p>
            <a:pPr marL="11113" marR="0">
              <a:lnSpc>
                <a:spcPct val="115000"/>
              </a:lnSpc>
              <a:spcBef>
                <a:spcPts val="0"/>
              </a:spcBef>
              <a:spcAft>
                <a:spcPts val="600"/>
              </a:spcAft>
            </a:pPr>
            <a:endParaRPr lang="en-US" sz="1800" dirty="0">
              <a:solidFill>
                <a:srgbClr val="000000"/>
              </a:solidFill>
              <a:effectLst/>
              <a:ea typeface="Arial" panose="020B0604020202020204" pitchFamily="34" charset="0"/>
              <a:cs typeface="Calibri" panose="020F0502020204030204" pitchFamily="34" charset="0"/>
            </a:endParaRPr>
          </a:p>
        </p:txBody>
      </p:sp>
      <p:sp>
        <p:nvSpPr>
          <p:cNvPr id="13" name="Content Placeholder 12">
            <a:extLst>
              <a:ext uri="{FF2B5EF4-FFF2-40B4-BE49-F238E27FC236}">
                <a16:creationId xmlns:a16="http://schemas.microsoft.com/office/drawing/2014/main" id="{67DDF8A3-2A95-184F-F481-292D540D6DCF}"/>
              </a:ext>
            </a:extLst>
          </p:cNvPr>
          <p:cNvSpPr>
            <a:spLocks noGrp="1"/>
          </p:cNvSpPr>
          <p:nvPr>
            <p:ph sz="quarter" idx="14"/>
          </p:nvPr>
        </p:nvSpPr>
        <p:spPr>
          <a:xfrm>
            <a:off x="1920144" y="480973"/>
            <a:ext cx="573088" cy="774700"/>
          </a:xfrm>
        </p:spPr>
        <p:txBody>
          <a:bodyPr/>
          <a:lstStyle/>
          <a:p>
            <a:r>
              <a:rPr lang="en-US" dirty="0"/>
              <a:t>1</a:t>
            </a:r>
          </a:p>
        </p:txBody>
      </p:sp>
    </p:spTree>
    <p:extLst>
      <p:ext uri="{BB962C8B-B14F-4D97-AF65-F5344CB8AC3E}">
        <p14:creationId xmlns:p14="http://schemas.microsoft.com/office/powerpoint/2010/main" val="39439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9C0CC-17BD-504B-A122-66639327E9BA}"/>
              </a:ext>
            </a:extLst>
          </p:cNvPr>
          <p:cNvSpPr>
            <a:spLocks noGrp="1"/>
          </p:cNvSpPr>
          <p:nvPr>
            <p:ph type="body" sz="quarter" idx="10"/>
          </p:nvPr>
        </p:nvSpPr>
        <p:spPr/>
        <p:txBody>
          <a:bodyPr>
            <a:normAutofit fontScale="77500" lnSpcReduction="20000"/>
          </a:bodyPr>
          <a:lstStyle/>
          <a:p>
            <a:pPr>
              <a:lnSpc>
                <a:spcPct val="110000"/>
              </a:lnSpc>
            </a:pPr>
            <a:r>
              <a:rPr lang="en-US" dirty="0"/>
              <a:t>Complex Climate Impacts and Responses Further Burden Frontline Communities</a:t>
            </a:r>
          </a:p>
        </p:txBody>
      </p:sp>
      <p:sp>
        <p:nvSpPr>
          <p:cNvPr id="5" name="Content Placeholder 4">
            <a:extLst>
              <a:ext uri="{FF2B5EF4-FFF2-40B4-BE49-F238E27FC236}">
                <a16:creationId xmlns:a16="http://schemas.microsoft.com/office/drawing/2014/main" id="{5EB8CC15-8FB1-2545-851E-0CE24D6C077D}"/>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Compounding and cascading interactions among sectors, hazards, and geographies magnify the impact of climate change and societal responses for already-overburdened groups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However, social vulnerability assessments tend to evaluate risks and impacts by sector, hazard, or jurisdiction, and most complex-systems models do not yet account for social and political dynamics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Data about how complex systems affect frontline communities under climate change are severely lacking, especially for hard-to-reach populations, and this can lead to disproportionate risks and impacts for these groups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DFCCDE7A-AFB1-35B5-ED58-60431C95AF41}"/>
              </a:ext>
            </a:extLst>
          </p:cNvPr>
          <p:cNvSpPr>
            <a:spLocks noGrp="1"/>
          </p:cNvSpPr>
          <p:nvPr>
            <p:ph sz="quarter" idx="14"/>
          </p:nvPr>
        </p:nvSpPr>
        <p:spPr>
          <a:xfrm>
            <a:off x="1944592" y="471324"/>
            <a:ext cx="573088" cy="774700"/>
          </a:xfrm>
        </p:spPr>
        <p:txBody>
          <a:bodyPr/>
          <a:lstStyle/>
          <a:p>
            <a:r>
              <a:rPr lang="en-US" dirty="0"/>
              <a:t>2</a:t>
            </a:r>
          </a:p>
        </p:txBody>
      </p:sp>
    </p:spTree>
    <p:extLst>
      <p:ext uri="{BB962C8B-B14F-4D97-AF65-F5344CB8AC3E}">
        <p14:creationId xmlns:p14="http://schemas.microsoft.com/office/powerpoint/2010/main" val="118662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70000" lnSpcReduction="20000"/>
          </a:bodyPr>
          <a:lstStyle/>
          <a:p>
            <a:pPr>
              <a:lnSpc>
                <a:spcPct val="110000"/>
              </a:lnSpc>
            </a:pPr>
            <a:r>
              <a:rPr lang="en-US" dirty="0"/>
              <a:t>Collaborations Among Diverse Knowledge Holders Improve Responses to Complex Climate Challenges </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Responding effectively to complex climate challenges benefits from integrated frameworks and modeling approaches that incorporate diverse types of knowledges suited to specific contexts and needs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Participatory and collaborative approaches and tools bring together diverse knowledge holders and improve the generation and use of actionable knowledge for complex-systems decision-making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These collaborative approaches help navigate complex challenges, such as competing perspectives and knowledge uncertainties, thereby improving climate responses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low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3</a:t>
            </a:r>
          </a:p>
        </p:txBody>
      </p:sp>
    </p:spTree>
    <p:extLst>
      <p:ext uri="{BB962C8B-B14F-4D97-AF65-F5344CB8AC3E}">
        <p14:creationId xmlns:p14="http://schemas.microsoft.com/office/powerpoint/2010/main" val="104825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77500" lnSpcReduction="20000"/>
          </a:bodyPr>
          <a:lstStyle/>
          <a:p>
            <a:pPr>
              <a:lnSpc>
                <a:spcPct val="110000"/>
              </a:lnSpc>
            </a:pPr>
            <a:r>
              <a:rPr lang="en-US" dirty="0"/>
              <a:t>New Governance Approaches Are Emerging, but Gaps in Practice and Evidence Persist</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9525" marR="0">
              <a:lnSpc>
                <a:spcPct val="115000"/>
              </a:lnSpc>
              <a:spcBef>
                <a:spcPts val="0"/>
              </a:spcBef>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Climate change presents challenges for managing risks and responses across different levels of government, the private sector, and civil society. Current governance entities and their existing jurisdictional authorities are often unable to resolve conflicts posed by the wide-ranging and unprecedented interactions and complexities of clim</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ate risks and more localized compounding stressors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Local and regional governments have experimented with alternative institutional arrangements, funding mechanisms, and decision coordination</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Thus far, however, there is only preliminary evidence of their effectiveness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low confidence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These pilots and other innovations developed for climate mitigation and adaptation may well present opportunities for replication and broader successes in other locations and different local contexts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4</a:t>
            </a:r>
          </a:p>
        </p:txBody>
      </p:sp>
    </p:spTree>
    <p:extLst>
      <p:ext uri="{BB962C8B-B14F-4D97-AF65-F5344CB8AC3E}">
        <p14:creationId xmlns:p14="http://schemas.microsoft.com/office/powerpoint/2010/main" val="53116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person's structure&#10;&#10;Description automatically generated">
            <a:extLst>
              <a:ext uri="{FF2B5EF4-FFF2-40B4-BE49-F238E27FC236}">
                <a16:creationId xmlns:a16="http://schemas.microsoft.com/office/drawing/2014/main" id="{16272DE6-62B5-FFC0-33C2-85410811E4A4}"/>
              </a:ext>
            </a:extLst>
          </p:cNvPr>
          <p:cNvPicPr>
            <a:picLocks noGrp="1" noChangeAspect="1"/>
          </p:cNvPicPr>
          <p:nvPr>
            <p:ph sz="quarter" idx="10"/>
          </p:nvPr>
        </p:nvPicPr>
        <p:blipFill>
          <a:blip r:embed="rId3"/>
          <a:stretch>
            <a:fillRect/>
          </a:stretch>
        </p:blipFill>
        <p:spPr>
          <a:xfrm>
            <a:off x="631415" y="1231075"/>
            <a:ext cx="7883935" cy="3632087"/>
          </a:xfrm>
        </p:spPr>
      </p:pic>
      <p:sp>
        <p:nvSpPr>
          <p:cNvPr id="3" name="Title 2">
            <a:extLst>
              <a:ext uri="{FF2B5EF4-FFF2-40B4-BE49-F238E27FC236}">
                <a16:creationId xmlns:a16="http://schemas.microsoft.com/office/drawing/2014/main" id="{14D296C3-E320-32CE-67F6-17C0E8FC5A63}"/>
              </a:ext>
            </a:extLst>
          </p:cNvPr>
          <p:cNvSpPr>
            <a:spLocks noGrp="1"/>
          </p:cNvSpPr>
          <p:nvPr>
            <p:ph type="title"/>
          </p:nvPr>
        </p:nvSpPr>
        <p:spPr/>
        <p:txBody>
          <a:bodyPr/>
          <a:lstStyle/>
          <a:p>
            <a:r>
              <a:rPr lang="en-US" dirty="0"/>
              <a:t>Figure 18.1. Climate-related experiences and actions connect with many other activities and contexts.</a:t>
            </a:r>
          </a:p>
        </p:txBody>
      </p:sp>
    </p:spTree>
    <p:extLst>
      <p:ext uri="{BB962C8B-B14F-4D97-AF65-F5344CB8AC3E}">
        <p14:creationId xmlns:p14="http://schemas.microsoft.com/office/powerpoint/2010/main" val="202982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flowchart&#10;&#10;Description automatically generated">
            <a:extLst>
              <a:ext uri="{FF2B5EF4-FFF2-40B4-BE49-F238E27FC236}">
                <a16:creationId xmlns:a16="http://schemas.microsoft.com/office/drawing/2014/main" id="{7D6BA955-0A15-17DD-9E05-5B79F93CE78F}"/>
              </a:ext>
            </a:extLst>
          </p:cNvPr>
          <p:cNvPicPr>
            <a:picLocks noGrp="1" noChangeAspect="1"/>
          </p:cNvPicPr>
          <p:nvPr>
            <p:ph sz="quarter" idx="10"/>
          </p:nvPr>
        </p:nvPicPr>
        <p:blipFill>
          <a:blip r:embed="rId3"/>
          <a:stretch>
            <a:fillRect/>
          </a:stretch>
        </p:blipFill>
        <p:spPr>
          <a:xfrm>
            <a:off x="628651" y="718457"/>
            <a:ext cx="7886699" cy="4206239"/>
          </a:xfrm>
        </p:spPr>
      </p:pic>
      <p:sp>
        <p:nvSpPr>
          <p:cNvPr id="3" name="Title 2">
            <a:extLst>
              <a:ext uri="{FF2B5EF4-FFF2-40B4-BE49-F238E27FC236}">
                <a16:creationId xmlns:a16="http://schemas.microsoft.com/office/drawing/2014/main" id="{14D296C3-E320-32CE-67F6-17C0E8FC5A63}"/>
              </a:ext>
            </a:extLst>
          </p:cNvPr>
          <p:cNvSpPr>
            <a:spLocks noGrp="1"/>
          </p:cNvSpPr>
          <p:nvPr>
            <p:ph type="title"/>
          </p:nvPr>
        </p:nvSpPr>
        <p:spPr/>
        <p:txBody>
          <a:bodyPr/>
          <a:lstStyle/>
          <a:p>
            <a:r>
              <a:rPr lang="en-US" dirty="0"/>
              <a:t>Figure 18.2. Intersecting social and environmental factors privilege some people’s ability to respond to climate change. </a:t>
            </a:r>
          </a:p>
        </p:txBody>
      </p:sp>
    </p:spTree>
    <p:extLst>
      <p:ext uri="{BB962C8B-B14F-4D97-AF65-F5344CB8AC3E}">
        <p14:creationId xmlns:p14="http://schemas.microsoft.com/office/powerpoint/2010/main" val="740141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climate response&#10;&#10;Description automatically generated">
            <a:extLst>
              <a:ext uri="{FF2B5EF4-FFF2-40B4-BE49-F238E27FC236}">
                <a16:creationId xmlns:a16="http://schemas.microsoft.com/office/drawing/2014/main" id="{45C94EB6-A25F-3B3E-1E32-0E5E4A373860}"/>
              </a:ext>
            </a:extLst>
          </p:cNvPr>
          <p:cNvPicPr>
            <a:picLocks noGrp="1" noChangeAspect="1"/>
          </p:cNvPicPr>
          <p:nvPr>
            <p:ph sz="quarter" idx="10"/>
          </p:nvPr>
        </p:nvPicPr>
        <p:blipFill>
          <a:blip r:embed="rId3"/>
          <a:stretch>
            <a:fillRect/>
          </a:stretch>
        </p:blipFill>
        <p:spPr>
          <a:xfrm>
            <a:off x="916187" y="448171"/>
            <a:ext cx="7311625" cy="4897942"/>
          </a:xfrm>
        </p:spPr>
      </p:pic>
      <p:sp>
        <p:nvSpPr>
          <p:cNvPr id="3" name="Title 2">
            <a:extLst>
              <a:ext uri="{FF2B5EF4-FFF2-40B4-BE49-F238E27FC236}">
                <a16:creationId xmlns:a16="http://schemas.microsoft.com/office/drawing/2014/main" id="{14D296C3-E320-32CE-67F6-17C0E8FC5A63}"/>
              </a:ext>
            </a:extLst>
          </p:cNvPr>
          <p:cNvSpPr>
            <a:spLocks noGrp="1"/>
          </p:cNvSpPr>
          <p:nvPr>
            <p:ph type="title"/>
          </p:nvPr>
        </p:nvSpPr>
        <p:spPr/>
        <p:txBody>
          <a:bodyPr>
            <a:normAutofit fontScale="90000"/>
          </a:bodyPr>
          <a:lstStyle/>
          <a:p>
            <a:r>
              <a:rPr lang="en-US" dirty="0"/>
              <a:t>Figure 18.3. Climate responses, ranging from the individual to global scale, interact with and draw from diverse knowledges.</a:t>
            </a:r>
          </a:p>
        </p:txBody>
      </p:sp>
    </p:spTree>
    <p:extLst>
      <p:ext uri="{BB962C8B-B14F-4D97-AF65-F5344CB8AC3E}">
        <p14:creationId xmlns:p14="http://schemas.microsoft.com/office/powerpoint/2010/main" val="39184318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5211</TotalTime>
  <Words>1576</Words>
  <Application>Microsoft Macintosh PowerPoint</Application>
  <PresentationFormat>On-screen Show (4:3)</PresentationFormat>
  <Paragraphs>62</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Figure 18.1. Climate-related experiences and actions connect with many other activities and contexts.</vt:lpstr>
      <vt:lpstr>Figure 18.2. Intersecting social and environmental factors privilege some people’s ability to respond to climate change. </vt:lpstr>
      <vt:lpstr>Figure 18.3. Climate responses, ranging from the individual to global scale, interact with and draw from diverse knowledges.</vt:lpstr>
      <vt:lpstr>Figure 18.4. Governing complex systems involves pathways of decision-making across time.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Alexa Jay</cp:lastModifiedBy>
  <cp:revision>101</cp:revision>
  <dcterms:created xsi:type="dcterms:W3CDTF">2018-11-06T19:06:29Z</dcterms:created>
  <dcterms:modified xsi:type="dcterms:W3CDTF">2023-10-17T19:46:07Z</dcterms:modified>
</cp:coreProperties>
</file>