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4"/>
  </p:notesMasterIdLst>
  <p:sldIdLst>
    <p:sldId id="282" r:id="rId2"/>
    <p:sldId id="256" r:id="rId3"/>
    <p:sldId id="257" r:id="rId4"/>
    <p:sldId id="258" r:id="rId5"/>
    <p:sldId id="259" r:id="rId6"/>
    <p:sldId id="283" r:id="rId7"/>
    <p:sldId id="284" r:id="rId8"/>
    <p:sldId id="285" r:id="rId9"/>
    <p:sldId id="286" r:id="rId10"/>
    <p:sldId id="287" r:id="rId11"/>
    <p:sldId id="263"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2"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393"/>
    <a:srgbClr val="209DBC"/>
    <a:srgbClr val="372655"/>
    <a:srgbClr val="DDE9ED"/>
    <a:srgbClr val="3D88A8"/>
    <a:srgbClr val="6D5B97"/>
    <a:srgbClr val="102268"/>
    <a:srgbClr val="096BA3"/>
    <a:srgbClr val="0F9EFB"/>
    <a:srgbClr val="3856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46" autoAdjust="0"/>
    <p:restoredTop sz="79416" autoAdjust="0"/>
  </p:normalViewPr>
  <p:slideViewPr>
    <p:cSldViewPr snapToGrid="0" snapToObjects="1" showGuides="1">
      <p:cViewPr>
        <p:scale>
          <a:sx n="79" d="100"/>
          <a:sy n="79" d="100"/>
        </p:scale>
        <p:origin x="3032" y="2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10/18/23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CE6CB7-542C-0A40-A1D9-CA6EADA0C63B}" type="slidenum">
              <a:rPr lang="en-US" smtClean="0"/>
              <a:t>2</a:t>
            </a:fld>
            <a:endParaRPr lang="en-US"/>
          </a:p>
        </p:txBody>
      </p:sp>
    </p:spTree>
    <p:extLst>
      <p:ext uri="{BB962C8B-B14F-4D97-AF65-F5344CB8AC3E}">
        <p14:creationId xmlns:p14="http://schemas.microsoft.com/office/powerpoint/2010/main" val="285339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Shown are estimates of annual economic damages in each National Climate Assessment region for several sectors in a scenario where global surface temperature increases 3°F (1.67°C). Positive damages indicate harm and negative damages indicate benefits. Panels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show per capita damages by region broken down by sector. Panel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c</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shows summed per capita damages across sectors by region, with bar width corresponding to 2020 population. Most regions experience positive damages in most sectors. In aggregate, nearly all regions and the vast majority of the American population are projected to experience economic harm from climate change. Note that these damages do not account for cross-sector interactions, some sources of uncertainty are not quantified, and the list of sectors is not comprehensive. See Table 19.1 for further examples of sectors impacted by climate change. Citations for each study underpinning these results are available in the figure metadata. Figure credit: See figure metadata for contributors.</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6</a:t>
            </a:fld>
            <a:endParaRPr lang="en-US"/>
          </a:p>
        </p:txBody>
      </p:sp>
    </p:spTree>
    <p:extLst>
      <p:ext uri="{BB962C8B-B14F-4D97-AF65-F5344CB8AC3E}">
        <p14:creationId xmlns:p14="http://schemas.microsoft.com/office/powerpoint/2010/main" val="397120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Each bar plot summarizes findings from a single study with impact estimates for different groups. Whiskers represent 95% confidence intervals, with the exception of the whiskers on the multisector aggregate panel, which are 90% confidence intervals.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The first set of estimates show unequal impacts by wealth.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The second set of estimates show unequal impacts across age groups.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c</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The third set of estimates show unequal impacts by credit access.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d</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The fourth set of estimates show unequal impacts by historically advantaged and disadvantaged populations. The citations for each study are available in the metadata. Many of these estimates are uncertain, and differences between groups are often not statistically significant. Further examples of unequal climate impacts within National Climate Assessment regions are available in Figure 22.4 and Key Message 20.1. Figure credit: See figure metadata for contributors.</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7</a:t>
            </a:fld>
            <a:endParaRPr lang="en-US"/>
          </a:p>
        </p:txBody>
      </p:sp>
    </p:spTree>
    <p:extLst>
      <p:ext uri="{BB962C8B-B14F-4D97-AF65-F5344CB8AC3E}">
        <p14:creationId xmlns:p14="http://schemas.microsoft.com/office/powerpoint/2010/main" val="999218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Exposure to past climate events and to present and future climate risks affects the values of otherwise identical properties. The market price for real estate is reduced when the property is exposed to adverse climate extremes or risks. Percentages shown are example estimates from studies. Homes located in the present-day 100-year floodplain cost 4.6% less than comparable homes outside the floodplain;(</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Beltrán</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et al. 2018) homes projected to be inundated by 1 foot of sea level rise cost 14.7% less;(Bernstein et al. 2019) and homes located near one recent wildfire cost 9.3% less, while those located near two recent wildfires cost 27.7% less.(Mueller et al. 2009) Note that these are examples from specific studies, some of which are not nationally representative. Other climate hazards including hurricanes,(Hallstrom and Smith 2005) droughts,(Hornbeck 2012) temperature,(</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Albouy</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et al. 2016) and ecosystem health,(</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Druckenmiller</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2020) among others, also affect real estate prices. Figure credit: See figure metadata for contributors.</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8</a:t>
            </a:fld>
            <a:endParaRPr lang="en-US"/>
          </a:p>
        </p:txBody>
      </p:sp>
    </p:spTree>
    <p:extLst>
      <p:ext uri="{BB962C8B-B14F-4D97-AF65-F5344CB8AC3E}">
        <p14:creationId xmlns:p14="http://schemas.microsoft.com/office/powerpoint/2010/main" val="3121458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Climate change increases demand for government services while also reducing governments’ ability to fund those services, creating new risks for the fiscal sustainability of government budgets at local, state, and federal levels. Tax revenues may fall due to decreased real estate values, household income, and business revenues.(</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Jerch</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et al. 2023; Liao and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Kousky</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2022; Miao et al. 2018) Meanwhile, expenditures on infrastructure,(EPA 2017) disaster relief,(CBO 2016) healthcare,(Barrage 2023;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Deryugina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2017) and public insurance(OMB 2016) are expected to increase. Together, this fiscal risk increases the cost to government for borrowing funds (e.g., the sale of bonds) by reducing the rating of public debt, which in turn further harms the ability of governments to fund services. Figure credit: See figure metadata for contributors.</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9</a:t>
            </a:fld>
            <a:endParaRPr lang="en-US"/>
          </a:p>
        </p:txBody>
      </p:sp>
    </p:spTree>
    <p:extLst>
      <p:ext uri="{BB962C8B-B14F-4D97-AF65-F5344CB8AC3E}">
        <p14:creationId xmlns:p14="http://schemas.microsoft.com/office/powerpoint/2010/main" val="2555674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social cost of greenhouse gases provides an estimate of the economic benefits to society of mitigating emissions, which can then be compared against the costs of doing so. This conceptual illustration shows how the social cost of reducing emissions of a particular greenhouse gas is computed. From left to right, the effect of one ton of carbon dioxide (CO</a:t>
            </a:r>
            <a:r>
              <a:rPr lang="en-US" sz="1800" baseline="-25000" dirty="0">
                <a:solidFill>
                  <a:srgbClr val="000000"/>
                </a:solidFill>
                <a:effectLst/>
                <a:latin typeface="Calibri" panose="020F0502020204030204" pitchFamily="34" charset="0"/>
                <a:ea typeface="Arial" panose="020B0604020202020204" pitchFamily="34" charset="0"/>
                <a:cs typeface="Arial" panose="020B0604020202020204" pitchFamily="34" charset="0"/>
              </a:rPr>
              <a:t>2</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emitted into the atmosphere is illustrated in terms of additional warming or other physical impacts like sea level rise; these changes are translated into costs and benefits expected in representative market sectors such as agriculture, energy services, and water and coastal resources, as well as nonmarket impacts to human health and ecosystems; lastly, impacts that occur around the world and into the future are added up into a single measure using weights that reflect preferences around time, risk, and equity. The values shown in the figure are illustrative and may differ from estimates used for regulatory purposes. Figure credit: See figure metadata for contributors.</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10</a:t>
            </a:fld>
            <a:endParaRPr lang="en-US"/>
          </a:p>
        </p:txBody>
      </p:sp>
    </p:spTree>
    <p:extLst>
      <p:ext uri="{BB962C8B-B14F-4D97-AF65-F5344CB8AC3E}">
        <p14:creationId xmlns:p14="http://schemas.microsoft.com/office/powerpoint/2010/main" val="1264384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12</a:t>
            </a:fld>
            <a:endParaRPr lang="en-US"/>
          </a:p>
        </p:txBody>
      </p:sp>
    </p:spTree>
    <p:extLst>
      <p:ext uri="{BB962C8B-B14F-4D97-AF65-F5344CB8AC3E}">
        <p14:creationId xmlns:p14="http://schemas.microsoft.com/office/powerpoint/2010/main" val="391487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rmation for presenters">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698171"/>
            <a:ext cx="5035880" cy="4478792"/>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15  |  Fifth National Climate Assessment  |  nca2023.globalchange.gov</a:t>
            </a:r>
          </a:p>
        </p:txBody>
      </p:sp>
      <p:sp>
        <p:nvSpPr>
          <p:cNvPr id="2" name="Content Placeholder 8">
            <a:extLst>
              <a:ext uri="{FF2B5EF4-FFF2-40B4-BE49-F238E27FC236}">
                <a16:creationId xmlns:a16="http://schemas.microsoft.com/office/drawing/2014/main" id="{1108CC7F-A86D-ACFF-3B1C-4E838AF9E3A5}"/>
              </a:ext>
            </a:extLst>
          </p:cNvPr>
          <p:cNvSpPr>
            <a:spLocks noGrp="1"/>
          </p:cNvSpPr>
          <p:nvPr>
            <p:ph sz="quarter" idx="14"/>
          </p:nvPr>
        </p:nvSpPr>
        <p:spPr>
          <a:xfrm>
            <a:off x="6400508" y="2303812"/>
            <a:ext cx="2054430" cy="2057400"/>
          </a:xfrm>
        </p:spPr>
        <p:txBody>
          <a:bodyPr anchor="t"/>
          <a:lstStyle>
            <a:lvl1pPr marL="0" indent="0" algn="l">
              <a:buNone/>
              <a:defRPr>
                <a:solidFill>
                  <a:schemeClr val="bg1"/>
                </a:solidFill>
              </a:defRPr>
            </a:lvl1pPr>
          </a:lstStyle>
          <a:p>
            <a:pPr lvl="0"/>
            <a:r>
              <a:rPr lang="en-US"/>
              <a:t>Edit Master text styles</a:t>
            </a:r>
          </a:p>
        </p:txBody>
      </p:sp>
      <p:sp>
        <p:nvSpPr>
          <p:cNvPr id="5" name="TextBox 4">
            <a:extLst>
              <a:ext uri="{FF2B5EF4-FFF2-40B4-BE49-F238E27FC236}">
                <a16:creationId xmlns:a16="http://schemas.microsoft.com/office/drawing/2014/main" id="{0D721B23-BE1C-8E16-92B9-B10299C624A5}"/>
              </a:ext>
            </a:extLst>
          </p:cNvPr>
          <p:cNvSpPr txBox="1"/>
          <p:nvPr userDrawn="1"/>
        </p:nvSpPr>
        <p:spPr>
          <a:xfrm>
            <a:off x="6718714" y="4400224"/>
            <a:ext cx="1418017" cy="307777"/>
          </a:xfrm>
          <a:prstGeom prst="rect">
            <a:avLst/>
          </a:prstGeom>
          <a:noFill/>
        </p:spPr>
        <p:txBody>
          <a:bodyPr wrap="none" rtlCol="0">
            <a:spAutoFit/>
          </a:bodyPr>
          <a:lstStyle/>
          <a:p>
            <a:r>
              <a:rPr lang="en-US" sz="1400" dirty="0"/>
              <a:t>Chapter QR code</a:t>
            </a:r>
          </a:p>
        </p:txBody>
      </p:sp>
      <p:sp>
        <p:nvSpPr>
          <p:cNvPr id="10" name="TextBox 9">
            <a:extLst>
              <a:ext uri="{FF2B5EF4-FFF2-40B4-BE49-F238E27FC236}">
                <a16:creationId xmlns:a16="http://schemas.microsoft.com/office/drawing/2014/main" id="{413BF341-D554-7A24-F119-7DB633F019A4}"/>
              </a:ext>
            </a:extLst>
          </p:cNvPr>
          <p:cNvSpPr txBox="1"/>
          <p:nvPr userDrawn="1"/>
        </p:nvSpPr>
        <p:spPr>
          <a:xfrm>
            <a:off x="628650" y="603583"/>
            <a:ext cx="7886700" cy="707886"/>
          </a:xfrm>
          <a:prstGeom prst="rect">
            <a:avLst/>
          </a:prstGeom>
          <a:noFill/>
        </p:spPr>
        <p:txBody>
          <a:bodyPr wrap="square" rtlCol="0">
            <a:spAutoFit/>
          </a:bodyPr>
          <a:lstStyle/>
          <a:p>
            <a:r>
              <a:rPr lang="en-US" sz="4000" b="0" dirty="0">
                <a:solidFill>
                  <a:srgbClr val="026393"/>
                </a:solidFill>
                <a:latin typeface="+mj-lt"/>
              </a:rPr>
              <a:t>Information for presenters</a:t>
            </a:r>
          </a:p>
        </p:txBody>
      </p:sp>
    </p:spTree>
    <p:extLst>
      <p:ext uri="{BB962C8B-B14F-4D97-AF65-F5344CB8AC3E}">
        <p14:creationId xmlns:p14="http://schemas.microsoft.com/office/powerpoint/2010/main" val="1139338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19  |  Fifth National Climate Assessment  |  nca2023.globalchange.gov</a:t>
            </a:r>
          </a:p>
        </p:txBody>
      </p:sp>
    </p:spTree>
    <p:extLst>
      <p:ext uri="{BB962C8B-B14F-4D97-AF65-F5344CB8AC3E}">
        <p14:creationId xmlns:p14="http://schemas.microsoft.com/office/powerpoint/2010/main" val="1882299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530860-5D58-5042-BB93-C7592BB8BF8A}"/>
              </a:ext>
            </a:extLst>
          </p:cNvPr>
          <p:cNvSpPr/>
          <p:nvPr userDrawn="1"/>
        </p:nvSpPr>
        <p:spPr>
          <a:xfrm>
            <a:off x="0" y="0"/>
            <a:ext cx="9144000" cy="6858000"/>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5" name="Rectangle 14">
            <a:extLst>
              <a:ext uri="{FF2B5EF4-FFF2-40B4-BE49-F238E27FC236}">
                <a16:creationId xmlns:a16="http://schemas.microsoft.com/office/drawing/2014/main" id="{2A530860-5D58-5042-BB93-C7592BB8BF8A}"/>
              </a:ext>
            </a:extLst>
          </p:cNvPr>
          <p:cNvSpPr/>
          <p:nvPr userDrawn="1"/>
        </p:nvSpPr>
        <p:spPr>
          <a:xfrm>
            <a:off x="0" y="1137988"/>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Subtitle 2"/>
          <p:cNvSpPr>
            <a:spLocks noGrp="1"/>
          </p:cNvSpPr>
          <p:nvPr>
            <p:ph type="subTitle" idx="1" hasCustomPrompt="1"/>
          </p:nvPr>
        </p:nvSpPr>
        <p:spPr>
          <a:xfrm>
            <a:off x="308113" y="1667464"/>
            <a:ext cx="5372053" cy="1638252"/>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1137988"/>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Recommended</a:t>
            </a:r>
            <a:r>
              <a:rPr lang="en-US" sz="2000" b="1" i="0" baseline="0" dirty="0">
                <a:solidFill>
                  <a:schemeClr val="bg1"/>
                </a:solidFill>
                <a:effectLst/>
                <a:latin typeface="Calibri" panose="020F0502020204030204" pitchFamily="34" charset="0"/>
                <a:cs typeface="Calibri" panose="020F0502020204030204" pitchFamily="34" charset="0"/>
              </a:rPr>
              <a:t> chapter citation</a:t>
            </a:r>
            <a:endParaRPr lang="en-US" sz="2000" b="1" i="0" dirty="0">
              <a:solidFill>
                <a:schemeClr val="bg1"/>
              </a:solidFill>
              <a:latin typeface="Calibri" panose="020F0502020204030204" pitchFamily="34" charset="0"/>
              <a:cs typeface="Calibri" panose="020F0502020204030204" pitchFamily="34" charset="0"/>
            </a:endParaRP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p:txBody>
      </p:sp>
      <p:sp>
        <p:nvSpPr>
          <p:cNvPr id="17" name="Rectangle 16">
            <a:extLst>
              <a:ext uri="{FF2B5EF4-FFF2-40B4-BE49-F238E27FC236}">
                <a16:creationId xmlns:a16="http://schemas.microsoft.com/office/drawing/2014/main" id="{2A530860-5D58-5042-BB93-C7592BB8BF8A}"/>
              </a:ext>
            </a:extLst>
          </p:cNvPr>
          <p:cNvSpPr/>
          <p:nvPr userDrawn="1"/>
        </p:nvSpPr>
        <p:spPr>
          <a:xfrm>
            <a:off x="2" y="3617421"/>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a:extLst>
              <a:ext uri="{FF2B5EF4-FFF2-40B4-BE49-F238E27FC236}">
                <a16:creationId xmlns:a16="http://schemas.microsoft.com/office/drawing/2014/main" id="{ADF11DD2-1B42-084E-8B88-DBD82F4A97D4}"/>
              </a:ext>
            </a:extLst>
          </p:cNvPr>
          <p:cNvSpPr/>
          <p:nvPr userDrawn="1"/>
        </p:nvSpPr>
        <p:spPr>
          <a:xfrm>
            <a:off x="308113" y="364427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Read the full chapter</a:t>
            </a:r>
            <a:endParaRPr lang="en-US" sz="2000" b="1" i="0" dirty="0">
              <a:solidFill>
                <a:schemeClr val="bg1"/>
              </a:solidFill>
              <a:latin typeface="Calibri" panose="020F0502020204030204" pitchFamily="34" charset="0"/>
              <a:cs typeface="Calibri" panose="020F0502020204030204" pitchFamily="34" charset="0"/>
            </a:endParaRPr>
          </a:p>
        </p:txBody>
      </p:sp>
      <p:sp>
        <p:nvSpPr>
          <p:cNvPr id="2" name="TextBox 1"/>
          <p:cNvSpPr txBox="1"/>
          <p:nvPr userDrawn="1"/>
        </p:nvSpPr>
        <p:spPr>
          <a:xfrm>
            <a:off x="1447060" y="5319312"/>
            <a:ext cx="6249879"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bg1"/>
                </a:solidFill>
              </a:rPr>
              <a:t>nca2023.globalchange.gov</a:t>
            </a:r>
          </a:p>
        </p:txBody>
      </p:sp>
      <p:sp>
        <p:nvSpPr>
          <p:cNvPr id="6" name="Text Placeholder 5"/>
          <p:cNvSpPr>
            <a:spLocks noGrp="1"/>
          </p:cNvSpPr>
          <p:nvPr>
            <p:ph type="body" sz="quarter" idx="10" hasCustomPrompt="1"/>
          </p:nvPr>
        </p:nvSpPr>
        <p:spPr>
          <a:xfrm>
            <a:off x="308113" y="4199572"/>
            <a:ext cx="5372053"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5" name="Picture 4" descr="A black background with white text&#10;&#10;Description automatically generated">
            <a:extLst>
              <a:ext uri="{FF2B5EF4-FFF2-40B4-BE49-F238E27FC236}">
                <a16:creationId xmlns:a16="http://schemas.microsoft.com/office/drawing/2014/main" id="{6B082893-68D0-E2CB-7732-7498A7FC2E47}"/>
              </a:ext>
            </a:extLst>
          </p:cNvPr>
          <p:cNvPicPr>
            <a:picLocks noChangeAspect="1"/>
          </p:cNvPicPr>
          <p:nvPr userDrawn="1"/>
        </p:nvPicPr>
        <p:blipFill>
          <a:blip r:embed="rId2"/>
          <a:stretch>
            <a:fillRect/>
          </a:stretch>
        </p:blipFill>
        <p:spPr>
          <a:xfrm>
            <a:off x="308112" y="412478"/>
            <a:ext cx="2010081" cy="363525"/>
          </a:xfrm>
          <a:prstGeom prst="rect">
            <a:avLst/>
          </a:prstGeom>
        </p:spPr>
      </p:pic>
      <p:grpSp>
        <p:nvGrpSpPr>
          <p:cNvPr id="4" name="Group 3">
            <a:extLst>
              <a:ext uri="{FF2B5EF4-FFF2-40B4-BE49-F238E27FC236}">
                <a16:creationId xmlns:a16="http://schemas.microsoft.com/office/drawing/2014/main" id="{C536F897-1049-B212-9121-15C0183F3DF1}"/>
              </a:ext>
            </a:extLst>
          </p:cNvPr>
          <p:cNvGrpSpPr/>
          <p:nvPr userDrawn="1"/>
        </p:nvGrpSpPr>
        <p:grpSpPr>
          <a:xfrm>
            <a:off x="5974698" y="1769257"/>
            <a:ext cx="2861189" cy="2072968"/>
            <a:chOff x="6282811" y="1524772"/>
            <a:chExt cx="2861189" cy="2072968"/>
          </a:xfrm>
        </p:grpSpPr>
        <p:grpSp>
          <p:nvGrpSpPr>
            <p:cNvPr id="7" name="Group 6">
              <a:extLst>
                <a:ext uri="{FF2B5EF4-FFF2-40B4-BE49-F238E27FC236}">
                  <a16:creationId xmlns:a16="http://schemas.microsoft.com/office/drawing/2014/main" id="{CB1F401A-9369-8706-FDA4-507C36643563}"/>
                </a:ext>
              </a:extLst>
            </p:cNvPr>
            <p:cNvGrpSpPr/>
            <p:nvPr userDrawn="1"/>
          </p:nvGrpSpPr>
          <p:grpSpPr>
            <a:xfrm>
              <a:off x="6639658" y="2127886"/>
              <a:ext cx="2504342" cy="1469854"/>
              <a:chOff x="6639658" y="2127886"/>
              <a:chExt cx="2504342" cy="1469854"/>
            </a:xfrm>
          </p:grpSpPr>
          <p:sp>
            <p:nvSpPr>
              <p:cNvPr id="11" name="Google Shape;35;p30">
                <a:extLst>
                  <a:ext uri="{FF2B5EF4-FFF2-40B4-BE49-F238E27FC236}">
                    <a16:creationId xmlns:a16="http://schemas.microsoft.com/office/drawing/2014/main" id="{081B8427-7BBA-1691-C4BD-9BA00242E1B8}"/>
                  </a:ext>
                </a:extLst>
              </p:cNvPr>
              <p:cNvSpPr txBox="1"/>
              <p:nvPr userDrawn="1"/>
            </p:nvSpPr>
            <p:spPr>
              <a:xfrm>
                <a:off x="7128387" y="2140912"/>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a:t>
                </a:r>
                <a:r>
                  <a:rPr lang="en-US" sz="1600" b="0" i="0" u="none" strike="noStrike" cap="none" dirty="0" err="1">
                    <a:solidFill>
                      <a:schemeClr val="lt1"/>
                    </a:solidFill>
                    <a:latin typeface="Calibri"/>
                    <a:ea typeface="Calibri"/>
                    <a:cs typeface="Calibri"/>
                    <a:sym typeface="Calibri"/>
                  </a:rPr>
                  <a:t>usgcrp</a:t>
                </a:r>
                <a:endParaRPr sz="1600" b="0" i="0" u="none" strike="noStrike" cap="none" dirty="0">
                  <a:solidFill>
                    <a:schemeClr val="lt1"/>
                  </a:solidFill>
                  <a:latin typeface="Calibri"/>
                  <a:ea typeface="Calibri"/>
                  <a:cs typeface="Calibri"/>
                  <a:sym typeface="Calibri"/>
                </a:endParaRPr>
              </a:p>
            </p:txBody>
          </p:sp>
          <p:pic>
            <p:nvPicPr>
              <p:cNvPr id="12" name="Google Shape;38;p30">
                <a:extLst>
                  <a:ext uri="{FF2B5EF4-FFF2-40B4-BE49-F238E27FC236}">
                    <a16:creationId xmlns:a16="http://schemas.microsoft.com/office/drawing/2014/main" id="{2285A719-A539-AEA9-AFF3-CE6F06CDCE34}"/>
                  </a:ext>
                </a:extLst>
              </p:cNvPr>
              <p:cNvPicPr preferRelativeResize="0"/>
              <p:nvPr userDrawn="1"/>
            </p:nvPicPr>
            <p:blipFill rotWithShape="1">
              <a:blip r:embed="rId3">
                <a:alphaModFix/>
              </a:blip>
              <a:srcRect/>
              <a:stretch/>
            </p:blipFill>
            <p:spPr>
              <a:xfrm>
                <a:off x="6639658" y="2127886"/>
                <a:ext cx="361950" cy="361950"/>
              </a:xfrm>
              <a:prstGeom prst="rect">
                <a:avLst/>
              </a:prstGeom>
              <a:noFill/>
              <a:ln w="19050" cap="flat" cmpd="sng">
                <a:solidFill>
                  <a:schemeClr val="lt1"/>
                </a:solidFill>
                <a:prstDash val="solid"/>
                <a:round/>
                <a:headEnd type="none" w="sm" len="sm"/>
                <a:tailEnd type="none" w="sm" len="sm"/>
              </a:ln>
            </p:spPr>
          </p:pic>
          <p:grpSp>
            <p:nvGrpSpPr>
              <p:cNvPr id="16" name="Group 15">
                <a:extLst>
                  <a:ext uri="{FF2B5EF4-FFF2-40B4-BE49-F238E27FC236}">
                    <a16:creationId xmlns:a16="http://schemas.microsoft.com/office/drawing/2014/main" id="{A95B7D30-D23E-ECDC-32D8-238896B9B61E}"/>
                  </a:ext>
                </a:extLst>
              </p:cNvPr>
              <p:cNvGrpSpPr/>
              <p:nvPr userDrawn="1"/>
            </p:nvGrpSpPr>
            <p:grpSpPr>
              <a:xfrm>
                <a:off x="6639658" y="2681838"/>
                <a:ext cx="2504342" cy="915902"/>
                <a:chOff x="6639658" y="2681838"/>
                <a:chExt cx="2504342" cy="915902"/>
              </a:xfrm>
            </p:grpSpPr>
            <p:pic>
              <p:nvPicPr>
                <p:cNvPr id="18" name="Google Shape;36;p30">
                  <a:extLst>
                    <a:ext uri="{FF2B5EF4-FFF2-40B4-BE49-F238E27FC236}">
                      <a16:creationId xmlns:a16="http://schemas.microsoft.com/office/drawing/2014/main" id="{48C0B97E-B801-CBCF-D431-72AC1F4E66C8}"/>
                    </a:ext>
                  </a:extLst>
                </p:cNvPr>
                <p:cNvPicPr preferRelativeResize="0"/>
                <p:nvPr userDrawn="1"/>
              </p:nvPicPr>
              <p:blipFill rotWithShape="1">
                <a:blip r:embed="rId4">
                  <a:alphaModFix/>
                </a:blip>
                <a:srcRect/>
                <a:stretch/>
              </p:blipFill>
              <p:spPr>
                <a:xfrm>
                  <a:off x="6639658" y="2681838"/>
                  <a:ext cx="361950" cy="361950"/>
                </a:xfrm>
                <a:prstGeom prst="rect">
                  <a:avLst/>
                </a:prstGeom>
                <a:noFill/>
                <a:ln w="19050" cap="flat" cmpd="sng">
                  <a:solidFill>
                    <a:schemeClr val="lt1"/>
                  </a:solidFill>
                  <a:prstDash val="solid"/>
                  <a:round/>
                  <a:headEnd type="none" w="sm" len="sm"/>
                  <a:tailEnd type="none" w="sm" len="sm"/>
                </a:ln>
              </p:spPr>
            </p:pic>
            <p:pic>
              <p:nvPicPr>
                <p:cNvPr id="19" name="Google Shape;37;p30">
                  <a:extLst>
                    <a:ext uri="{FF2B5EF4-FFF2-40B4-BE49-F238E27FC236}">
                      <a16:creationId xmlns:a16="http://schemas.microsoft.com/office/drawing/2014/main" id="{BE6626BA-B849-4598-68FF-D8E234D742FD}"/>
                    </a:ext>
                  </a:extLst>
                </p:cNvPr>
                <p:cNvPicPr preferRelativeResize="0"/>
                <p:nvPr userDrawn="1"/>
              </p:nvPicPr>
              <p:blipFill rotWithShape="1">
                <a:blip r:embed="rId5">
                  <a:alphaModFix/>
                </a:blip>
                <a:srcRect/>
                <a:stretch/>
              </p:blipFill>
              <p:spPr>
                <a:xfrm>
                  <a:off x="6639658" y="3235790"/>
                  <a:ext cx="361950" cy="361950"/>
                </a:xfrm>
                <a:prstGeom prst="rect">
                  <a:avLst/>
                </a:prstGeom>
                <a:noFill/>
                <a:ln w="19050" cap="flat" cmpd="sng">
                  <a:solidFill>
                    <a:schemeClr val="lt1"/>
                  </a:solidFill>
                  <a:prstDash val="solid"/>
                  <a:round/>
                  <a:headEnd type="none" w="sm" len="sm"/>
                  <a:tailEnd type="none" w="sm" len="sm"/>
                </a:ln>
              </p:spPr>
            </p:pic>
            <p:sp>
              <p:nvSpPr>
                <p:cNvPr id="20" name="Google Shape;39;p30">
                  <a:extLst>
                    <a:ext uri="{FF2B5EF4-FFF2-40B4-BE49-F238E27FC236}">
                      <a16:creationId xmlns:a16="http://schemas.microsoft.com/office/drawing/2014/main" id="{6121FF27-7C37-AF4B-AF17-B21F2A65ADF6}"/>
                    </a:ext>
                  </a:extLst>
                </p:cNvPr>
                <p:cNvSpPr txBox="1"/>
                <p:nvPr userDrawn="1"/>
              </p:nvSpPr>
              <p:spPr>
                <a:xfrm>
                  <a:off x="7128387" y="2688351"/>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err="1">
                      <a:solidFill>
                        <a:schemeClr val="lt1"/>
                      </a:solidFill>
                      <a:latin typeface="Calibri"/>
                      <a:ea typeface="Calibri"/>
                      <a:cs typeface="Calibri"/>
                      <a:sym typeface="Calibri"/>
                    </a:rPr>
                    <a:t>usgcrp</a:t>
                  </a:r>
                  <a:endParaRPr sz="1200" b="0" i="0" u="none" strike="noStrike" cap="none" dirty="0">
                    <a:solidFill>
                      <a:schemeClr val="lt1"/>
                    </a:solidFill>
                    <a:latin typeface="Calibri"/>
                    <a:ea typeface="Calibri"/>
                    <a:cs typeface="Calibri"/>
                    <a:sym typeface="Calibri"/>
                  </a:endParaRPr>
                </a:p>
              </p:txBody>
            </p:sp>
            <p:sp>
              <p:nvSpPr>
                <p:cNvPr id="21" name="Google Shape;40;p30">
                  <a:extLst>
                    <a:ext uri="{FF2B5EF4-FFF2-40B4-BE49-F238E27FC236}">
                      <a16:creationId xmlns:a16="http://schemas.microsoft.com/office/drawing/2014/main" id="{07E26245-E765-4DAB-9FBE-B088797AB1E9}"/>
                    </a:ext>
                  </a:extLst>
                </p:cNvPr>
                <p:cNvSpPr txBox="1"/>
                <p:nvPr userDrawn="1"/>
              </p:nvSpPr>
              <p:spPr>
                <a:xfrm>
                  <a:off x="7128387" y="3235790"/>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err="1">
                      <a:solidFill>
                        <a:schemeClr val="lt1"/>
                      </a:solidFill>
                      <a:latin typeface="Calibri"/>
                      <a:ea typeface="Calibri"/>
                      <a:cs typeface="Calibri"/>
                      <a:sym typeface="Calibri"/>
                    </a:rPr>
                    <a:t>GlobalChange.gov</a:t>
                  </a:r>
                  <a:endParaRPr sz="1800" b="0" i="0" u="none" strike="noStrike" cap="none" dirty="0">
                    <a:solidFill>
                      <a:srgbClr val="000000"/>
                    </a:solidFill>
                    <a:latin typeface="Arial"/>
                    <a:ea typeface="Arial"/>
                    <a:cs typeface="Arial"/>
                    <a:sym typeface="Arial"/>
                  </a:endParaRPr>
                </a:p>
              </p:txBody>
            </p:sp>
          </p:grpSp>
        </p:grpSp>
        <p:sp>
          <p:nvSpPr>
            <p:cNvPr id="8" name="Google Shape;41;p30">
              <a:extLst>
                <a:ext uri="{FF2B5EF4-FFF2-40B4-BE49-F238E27FC236}">
                  <a16:creationId xmlns:a16="http://schemas.microsoft.com/office/drawing/2014/main" id="{25BE891C-2FDA-A1E6-D557-BFCA4DB28923}"/>
                </a:ext>
              </a:extLst>
            </p:cNvPr>
            <p:cNvSpPr txBox="1"/>
            <p:nvPr userDrawn="1"/>
          </p:nvSpPr>
          <p:spPr>
            <a:xfrm>
              <a:off x="6282811" y="1524772"/>
              <a:ext cx="2861189" cy="4165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Connect with USGCRP:</a:t>
              </a:r>
              <a:endParaRPr sz="18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40939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530860-5D58-5042-BB93-C7592BB8BF8A}"/>
              </a:ext>
            </a:extLst>
          </p:cNvPr>
          <p:cNvSpPr/>
          <p:nvPr userDrawn="1"/>
        </p:nvSpPr>
        <p:spPr>
          <a:xfrm>
            <a:off x="-1" y="296289"/>
            <a:ext cx="9144001" cy="1982454"/>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404555"/>
            <a:ext cx="6397487" cy="461665"/>
          </a:xfrm>
          <a:prstGeom prst="rect">
            <a:avLst/>
          </a:prstGeom>
        </p:spPr>
        <p:txBody>
          <a:bodyPr wrap="square">
            <a:spAutoFit/>
          </a:bodyPr>
          <a:lstStyle/>
          <a:p>
            <a:r>
              <a:rPr lang="en-US" sz="2400" b="1" dirty="0">
                <a:solidFill>
                  <a:prstClr val="white"/>
                </a:solidFill>
                <a:cs typeface="Calibri" panose="020F0502020204030204" pitchFamily="34" charset="0"/>
              </a:rPr>
              <a:t>FIFTH NATIONAL CLIMATE ASSESSMENT</a:t>
            </a:r>
          </a:p>
        </p:txBody>
      </p:sp>
      <p:sp>
        <p:nvSpPr>
          <p:cNvPr id="11" name="Text Placeholder 10"/>
          <p:cNvSpPr>
            <a:spLocks noGrp="1"/>
          </p:cNvSpPr>
          <p:nvPr>
            <p:ph type="body" sz="quarter" idx="15" hasCustomPrompt="1"/>
          </p:nvPr>
        </p:nvSpPr>
        <p:spPr>
          <a:xfrm>
            <a:off x="307975" y="938205"/>
            <a:ext cx="6070600" cy="384175"/>
          </a:xfrm>
        </p:spPr>
        <p:txBody>
          <a:bodyPr anchor="ctr">
            <a:normAutofit/>
          </a:bodyPr>
          <a:lstStyle>
            <a:lvl1pPr marL="0" indent="0">
              <a:buNone/>
              <a:defRPr sz="1800" b="1" i="1" baseline="0">
                <a:solidFill>
                  <a:schemeClr val="bg1"/>
                </a:solidFill>
              </a:defRPr>
            </a:lvl1pPr>
          </a:lstStyle>
          <a:p>
            <a:pPr lvl="0"/>
            <a:r>
              <a:rPr lang="en-US" dirty="0"/>
              <a:t>Click to enter Chapter # | Chapter Title</a:t>
            </a:r>
          </a:p>
        </p:txBody>
      </p:sp>
      <p:sp>
        <p:nvSpPr>
          <p:cNvPr id="3" name="Subtitle 2"/>
          <p:cNvSpPr>
            <a:spLocks noGrp="1"/>
          </p:cNvSpPr>
          <p:nvPr>
            <p:ph type="subTitle" idx="1" hasCustomPrompt="1"/>
          </p:nvPr>
        </p:nvSpPr>
        <p:spPr>
          <a:xfrm>
            <a:off x="307975" y="1497134"/>
            <a:ext cx="6070600" cy="497082"/>
          </a:xfrm>
        </p:spPr>
        <p:txBody>
          <a:bodyPr>
            <a:normAutofit/>
          </a:bodyPr>
          <a:lstStyle>
            <a:lvl1pPr marL="0" indent="0" algn="l">
              <a:buNone/>
              <a:defRPr sz="16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 |  Affiliation |  Date</a:t>
            </a:r>
          </a:p>
        </p:txBody>
      </p:sp>
      <p:pic>
        <p:nvPicPr>
          <p:cNvPr id="4" name="Picture 3" descr="A person carrying a solar panel&#10;&#10;Description automatically generated">
            <a:extLst>
              <a:ext uri="{FF2B5EF4-FFF2-40B4-BE49-F238E27FC236}">
                <a16:creationId xmlns:a16="http://schemas.microsoft.com/office/drawing/2014/main" id="{3187A6B5-3669-BC92-7F1C-77899804C888}"/>
              </a:ext>
            </a:extLst>
          </p:cNvPr>
          <p:cNvPicPr>
            <a:picLocks noChangeAspect="1"/>
          </p:cNvPicPr>
          <p:nvPr userDrawn="1"/>
        </p:nvPicPr>
        <p:blipFill rotWithShape="1">
          <a:blip r:embed="rId2"/>
          <a:srcRect t="16464" b="6598"/>
          <a:stretch/>
        </p:blipFill>
        <p:spPr>
          <a:xfrm>
            <a:off x="2" y="2168972"/>
            <a:ext cx="9143999" cy="4689025"/>
          </a:xfrm>
          <a:prstGeom prst="rect">
            <a:avLst/>
          </a:prstGeom>
        </p:spPr>
      </p:pic>
      <p:pic>
        <p:nvPicPr>
          <p:cNvPr id="6" name="Picture 5">
            <a:extLst>
              <a:ext uri="{FF2B5EF4-FFF2-40B4-BE49-F238E27FC236}">
                <a16:creationId xmlns:a16="http://schemas.microsoft.com/office/drawing/2014/main" id="{1255BB0F-115A-A44B-010A-C9F2EAB9F186}"/>
              </a:ext>
            </a:extLst>
          </p:cNvPr>
          <p:cNvPicPr>
            <a:picLocks noChangeAspect="1"/>
          </p:cNvPicPr>
          <p:nvPr userDrawn="1"/>
        </p:nvPicPr>
        <p:blipFill rotWithShape="1">
          <a:blip r:embed="rId3"/>
          <a:srcRect t="12065"/>
          <a:stretch/>
        </p:blipFill>
        <p:spPr>
          <a:xfrm>
            <a:off x="-3" y="1"/>
            <a:ext cx="9143999" cy="317176"/>
          </a:xfrm>
          <a:prstGeom prst="rect">
            <a:avLst/>
          </a:prstGeom>
        </p:spPr>
      </p:pic>
    </p:spTree>
    <p:extLst>
      <p:ext uri="{BB962C8B-B14F-4D97-AF65-F5344CB8AC3E}">
        <p14:creationId xmlns:p14="http://schemas.microsoft.com/office/powerpoint/2010/main" val="229024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0" hasCustomPrompt="1"/>
          </p:nvPr>
        </p:nvSpPr>
        <p:spPr>
          <a:xfrm>
            <a:off x="2938272" y="582895"/>
            <a:ext cx="5577078" cy="1302101"/>
          </a:xfrm>
        </p:spPr>
        <p:txBody>
          <a:bodyPr anchor="ctr">
            <a:normAutofit/>
          </a:bodyPr>
          <a:lstStyle>
            <a:lvl1pPr marL="0" indent="0">
              <a:buNone/>
              <a:defRPr sz="3600" baseline="0">
                <a:solidFill>
                  <a:srgbClr val="026393"/>
                </a:solidFill>
                <a:latin typeface="+mj-lt"/>
              </a:defRPr>
            </a:lvl1pPr>
          </a:lstStyle>
          <a:p>
            <a:pPr lvl="0"/>
            <a:r>
              <a:rPr lang="en-US" dirty="0"/>
              <a:t>Click to edit Key Message Title</a:t>
            </a:r>
          </a:p>
        </p:txBody>
      </p:sp>
      <p:sp>
        <p:nvSpPr>
          <p:cNvPr id="9" name="Content Placeholder 2"/>
          <p:cNvSpPr>
            <a:spLocks noGrp="1"/>
          </p:cNvSpPr>
          <p:nvPr>
            <p:ph idx="13"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grpSp>
        <p:nvGrpSpPr>
          <p:cNvPr id="12" name="Group 11">
            <a:extLst>
              <a:ext uri="{FF2B5EF4-FFF2-40B4-BE49-F238E27FC236}">
                <a16:creationId xmlns:a16="http://schemas.microsoft.com/office/drawing/2014/main" id="{CB411764-5EC6-0641-F9FB-DE1C4B9A54B6}"/>
              </a:ext>
            </a:extLst>
          </p:cNvPr>
          <p:cNvGrpSpPr/>
          <p:nvPr userDrawn="1"/>
        </p:nvGrpSpPr>
        <p:grpSpPr>
          <a:xfrm>
            <a:off x="365760" y="413691"/>
            <a:ext cx="2182368" cy="1221956"/>
            <a:chOff x="365760" y="413691"/>
            <a:chExt cx="2182368" cy="1221956"/>
          </a:xfrm>
        </p:grpSpPr>
        <p:sp>
          <p:nvSpPr>
            <p:cNvPr id="3" name="Rectangle 2">
              <a:extLst>
                <a:ext uri="{FF2B5EF4-FFF2-40B4-BE49-F238E27FC236}">
                  <a16:creationId xmlns:a16="http://schemas.microsoft.com/office/drawing/2014/main" id="{49D71220-2A86-9D8E-68EC-22A0032909C9}"/>
                </a:ext>
              </a:extLst>
            </p:cNvPr>
            <p:cNvSpPr/>
            <p:nvPr userDrawn="1"/>
          </p:nvSpPr>
          <p:spPr>
            <a:xfrm>
              <a:off x="426720" y="1370471"/>
              <a:ext cx="2121408" cy="265176"/>
            </a:xfrm>
            <a:prstGeom prst="rect">
              <a:avLst/>
            </a:prstGeom>
            <a:solidFill>
              <a:srgbClr val="0263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603999E0-E9D3-1B41-49E7-12A96378E65F}"/>
                </a:ext>
              </a:extLst>
            </p:cNvPr>
            <p:cNvSpPr/>
            <p:nvPr userDrawn="1"/>
          </p:nvSpPr>
          <p:spPr>
            <a:xfrm>
              <a:off x="426720" y="1092494"/>
              <a:ext cx="1414272" cy="265176"/>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Box 5">
              <a:extLst>
                <a:ext uri="{FF2B5EF4-FFF2-40B4-BE49-F238E27FC236}">
                  <a16:creationId xmlns:a16="http://schemas.microsoft.com/office/drawing/2014/main" id="{D029613D-3C8A-8794-8D2A-5AF946E76795}"/>
                </a:ext>
              </a:extLst>
            </p:cNvPr>
            <p:cNvSpPr txBox="1"/>
            <p:nvPr userDrawn="1"/>
          </p:nvSpPr>
          <p:spPr>
            <a:xfrm>
              <a:off x="365760" y="413691"/>
              <a:ext cx="1487424" cy="707886"/>
            </a:xfrm>
            <a:prstGeom prst="rect">
              <a:avLst/>
            </a:prstGeom>
            <a:noFill/>
          </p:spPr>
          <p:txBody>
            <a:bodyPr wrap="square" rtlCol="0">
              <a:spAutoFit/>
            </a:bodyPr>
            <a:lstStyle/>
            <a:p>
              <a:pPr algn="l"/>
              <a:r>
                <a:rPr lang="en-US" sz="2000" b="0" dirty="0">
                  <a:solidFill>
                    <a:srgbClr val="026393"/>
                  </a:solidFill>
                </a:rPr>
                <a:t>KEY </a:t>
              </a:r>
            </a:p>
            <a:p>
              <a:pPr algn="l"/>
              <a:r>
                <a:rPr lang="en-US" sz="2000" b="0" dirty="0">
                  <a:solidFill>
                    <a:srgbClr val="026393"/>
                  </a:solidFill>
                </a:rPr>
                <a:t>MESSAGE</a:t>
              </a:r>
            </a:p>
          </p:txBody>
        </p:sp>
      </p:grpSp>
      <p:sp>
        <p:nvSpPr>
          <p:cNvPr id="14" name="Content Placeholder 13">
            <a:extLst>
              <a:ext uri="{FF2B5EF4-FFF2-40B4-BE49-F238E27FC236}">
                <a16:creationId xmlns:a16="http://schemas.microsoft.com/office/drawing/2014/main" id="{0EADC9E4-3C3D-8C39-9C39-DF210A13A2B5}"/>
              </a:ext>
            </a:extLst>
          </p:cNvPr>
          <p:cNvSpPr>
            <a:spLocks noGrp="1"/>
          </p:cNvSpPr>
          <p:nvPr>
            <p:ph sz="quarter" idx="14" hasCustomPrompt="1"/>
          </p:nvPr>
        </p:nvSpPr>
        <p:spPr>
          <a:xfrm>
            <a:off x="1920144" y="501478"/>
            <a:ext cx="573088" cy="774700"/>
          </a:xfrm>
        </p:spPr>
        <p:txBody>
          <a:bodyPr>
            <a:noAutofit/>
          </a:bodyPr>
          <a:lstStyle>
            <a:lvl1pPr marL="0" indent="0" algn="ctr">
              <a:buNone/>
              <a:defRPr sz="7200">
                <a:solidFill>
                  <a:srgbClr val="02639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19  |  Fifth National Climate Assessment  |  nca2023.globalchange.gov</a:t>
            </a:r>
          </a:p>
        </p:txBody>
      </p:sp>
    </p:spTree>
    <p:extLst>
      <p:ext uri="{BB962C8B-B14F-4D97-AF65-F5344CB8AC3E}">
        <p14:creationId xmlns:p14="http://schemas.microsoft.com/office/powerpoint/2010/main" val="105110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8650" y="432122"/>
            <a:ext cx="7886700" cy="4636918"/>
          </a:xfrm>
        </p:spPr>
        <p:txBody>
          <a:bodyPr anchor="t"/>
          <a:lstStyle>
            <a:lvl1pPr marL="0" indent="0" algn="l">
              <a:buNone/>
              <a:defRPr>
                <a:solidFill>
                  <a:schemeClr val="bg1"/>
                </a:solidFill>
              </a:defRPr>
            </a:lvl1pPr>
          </a:lstStyle>
          <a:p>
            <a:pPr lvl="0"/>
            <a:r>
              <a:rPr lang="en-US" dirty="0"/>
              <a:t>Edit Master text styles</a:t>
            </a:r>
          </a:p>
        </p:txBody>
      </p:sp>
      <p:sp>
        <p:nvSpPr>
          <p:cNvPr id="2" name="Title 1"/>
          <p:cNvSpPr>
            <a:spLocks noGrp="1"/>
          </p:cNvSpPr>
          <p:nvPr>
            <p:ph type="title" hasCustomPrompt="1"/>
          </p:nvPr>
        </p:nvSpPr>
        <p:spPr>
          <a:xfrm>
            <a:off x="628650" y="5221422"/>
            <a:ext cx="7886700" cy="918121"/>
          </a:xfrm>
          <a:noFill/>
          <a:ln w="19050">
            <a:noFill/>
          </a:ln>
        </p:spPr>
        <p:txBody>
          <a:bodyPr anchor="b">
            <a:normAutofit/>
          </a:bodyPr>
          <a:lstStyle>
            <a:lvl1pPr algn="ctr">
              <a:defRPr sz="2400" b="1" baseline="0">
                <a:solidFill>
                  <a:schemeClr val="tx1"/>
                </a:solidFill>
                <a:latin typeface="+mn-lt"/>
              </a:defRPr>
            </a:lvl1pPr>
          </a:lstStyle>
          <a:p>
            <a:r>
              <a:rPr lang="en-US" dirty="0"/>
              <a:t>Click to edit figure intent</a:t>
            </a:r>
          </a:p>
        </p:txBody>
      </p:sp>
      <p:sp>
        <p:nvSpPr>
          <p:cNvPr id="8" name="Rectangle 7">
            <a:extLst>
              <a:ext uri="{FF2B5EF4-FFF2-40B4-BE49-F238E27FC236}">
                <a16:creationId xmlns:a16="http://schemas.microsoft.com/office/drawing/2014/main" id="{8E431342-E439-F90A-192E-1C8A823E5A4C}"/>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9B0279-6CDB-1330-A56E-B3CDAB4AE4F9}"/>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19  |  Fifth National Climate Assessment  |  nca2023.globalchange.gov</a:t>
            </a:r>
          </a:p>
        </p:txBody>
      </p:sp>
    </p:spTree>
    <p:extLst>
      <p:ext uri="{BB962C8B-B14F-4D97-AF65-F5344CB8AC3E}">
        <p14:creationId xmlns:p14="http://schemas.microsoft.com/office/powerpoint/2010/main" val="412092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633848" y="457200"/>
            <a:ext cx="5225143" cy="5741719"/>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446961" y="457200"/>
            <a:ext cx="2949178" cy="1600200"/>
          </a:xfrm>
          <a:noFill/>
          <a:ln w="19050">
            <a:noFill/>
          </a:ln>
        </p:spPr>
        <p:txBody>
          <a:bodyPr anchor="b">
            <a:normAutofit/>
          </a:bodyPr>
          <a:lstStyle>
            <a:lvl1pPr>
              <a:defRPr sz="2400" b="1" baseline="0">
                <a:solidFill>
                  <a:schemeClr val="tx1"/>
                </a:solidFill>
                <a:latin typeface="+mn-lt"/>
              </a:defRPr>
            </a:lvl1pPr>
          </a:lstStyle>
          <a:p>
            <a:r>
              <a:rPr lang="en-US" dirty="0"/>
              <a:t>Click to edit figure intent</a:t>
            </a:r>
          </a:p>
        </p:txBody>
      </p:sp>
      <p:sp>
        <p:nvSpPr>
          <p:cNvPr id="7" name="Rectangle 6">
            <a:extLst>
              <a:ext uri="{FF2B5EF4-FFF2-40B4-BE49-F238E27FC236}">
                <a16:creationId xmlns:a16="http://schemas.microsoft.com/office/drawing/2014/main" id="{3285F582-D022-5B56-437E-4C8EB2A796D2}"/>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2AFEDEC-877C-393A-6DD7-DA9E10454877}"/>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19  |  Fifth National Climate Assessment  |  nca2023.globalchange.gov</a:t>
            </a:r>
          </a:p>
        </p:txBody>
      </p:sp>
    </p:spTree>
    <p:extLst>
      <p:ext uri="{BB962C8B-B14F-4D97-AF65-F5344CB8AC3E}">
        <p14:creationId xmlns:p14="http://schemas.microsoft.com/office/powerpoint/2010/main" val="252237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eam">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353313"/>
            <a:ext cx="7886700" cy="4762690"/>
          </a:xfrm>
        </p:spPr>
        <p:txBody>
          <a:bodyPr numCol="2" spcCol="182880">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19  |  Fifth National Climate Assessment  |  nca2023.globalchange.gov</a:t>
            </a:r>
          </a:p>
        </p:txBody>
      </p:sp>
      <p:sp>
        <p:nvSpPr>
          <p:cNvPr id="15" name="TextBox 14">
            <a:extLst>
              <a:ext uri="{FF2B5EF4-FFF2-40B4-BE49-F238E27FC236}">
                <a16:creationId xmlns:a16="http://schemas.microsoft.com/office/drawing/2014/main" id="{616A732D-BBB5-511D-0133-CD4B8C1AB67C}"/>
              </a:ext>
            </a:extLst>
          </p:cNvPr>
          <p:cNvSpPr txBox="1"/>
          <p:nvPr userDrawn="1"/>
        </p:nvSpPr>
        <p:spPr>
          <a:xfrm>
            <a:off x="628650" y="377952"/>
            <a:ext cx="7886700" cy="707886"/>
          </a:xfrm>
          <a:prstGeom prst="rect">
            <a:avLst/>
          </a:prstGeom>
          <a:noFill/>
        </p:spPr>
        <p:txBody>
          <a:bodyPr wrap="square" rtlCol="0">
            <a:spAutoFit/>
          </a:bodyPr>
          <a:lstStyle/>
          <a:p>
            <a:r>
              <a:rPr lang="en-US" sz="4000" b="0" dirty="0">
                <a:solidFill>
                  <a:srgbClr val="026393"/>
                </a:solidFill>
                <a:latin typeface="+mj-lt"/>
              </a:rPr>
              <a:t>Chapter Team</a:t>
            </a:r>
          </a:p>
        </p:txBody>
      </p:sp>
    </p:spTree>
    <p:extLst>
      <p:ext uri="{BB962C8B-B14F-4D97-AF65-F5344CB8AC3E}">
        <p14:creationId xmlns:p14="http://schemas.microsoft.com/office/powerpoint/2010/main" val="247472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19  |  Fifth National Climate Assessment  |  nca2023.globalchange.gov</a:t>
            </a:r>
          </a:p>
        </p:txBody>
      </p:sp>
      <p:sp>
        <p:nvSpPr>
          <p:cNvPr id="2" name="Text Placeholder 9">
            <a:extLst>
              <a:ext uri="{FF2B5EF4-FFF2-40B4-BE49-F238E27FC236}">
                <a16:creationId xmlns:a16="http://schemas.microsoft.com/office/drawing/2014/main" id="{BC10BA22-F939-CDBA-450C-BE7FBC46CC01}"/>
              </a:ext>
            </a:extLst>
          </p:cNvPr>
          <p:cNvSpPr>
            <a:spLocks noGrp="1"/>
          </p:cNvSpPr>
          <p:nvPr>
            <p:ph type="body" sz="quarter" idx="10" hasCustomPrompt="1"/>
          </p:nvPr>
        </p:nvSpPr>
        <p:spPr>
          <a:xfrm>
            <a:off x="409074" y="3843453"/>
            <a:ext cx="7793455" cy="1302101"/>
          </a:xfrm>
        </p:spPr>
        <p:txBody>
          <a:bodyPr anchor="ctr">
            <a:normAutofit/>
          </a:bodyPr>
          <a:lstStyle>
            <a:lvl1pPr marL="0" indent="0">
              <a:buNone/>
              <a:defRPr sz="4400" baseline="0">
                <a:solidFill>
                  <a:srgbClr val="026393"/>
                </a:solidFill>
                <a:latin typeface="+mj-lt"/>
              </a:defRPr>
            </a:lvl1pPr>
          </a:lstStyle>
          <a:p>
            <a:pPr lvl="0"/>
            <a:r>
              <a:rPr lang="en-US" dirty="0"/>
              <a:t>Click to edit Section Header</a:t>
            </a:r>
          </a:p>
        </p:txBody>
      </p:sp>
    </p:spTree>
    <p:extLst>
      <p:ext uri="{BB962C8B-B14F-4D97-AF65-F5344CB8AC3E}">
        <p14:creationId xmlns:p14="http://schemas.microsoft.com/office/powerpoint/2010/main" val="2266347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0" hasCustomPrompt="1"/>
          </p:nvPr>
        </p:nvSpPr>
        <p:spPr>
          <a:xfrm>
            <a:off x="628650" y="582895"/>
            <a:ext cx="7886700" cy="1302101"/>
          </a:xfrm>
        </p:spPr>
        <p:txBody>
          <a:bodyPr anchor="ctr">
            <a:normAutofit/>
          </a:bodyPr>
          <a:lstStyle>
            <a:lvl1pPr marL="0" indent="0">
              <a:buNone/>
              <a:defRPr sz="3600" baseline="0">
                <a:solidFill>
                  <a:srgbClr val="026393"/>
                </a:solidFill>
                <a:latin typeface="+mj-lt"/>
              </a:defRPr>
            </a:lvl1pPr>
          </a:lstStyle>
          <a:p>
            <a:pPr lvl="0"/>
            <a:r>
              <a:rPr lang="en-US" dirty="0"/>
              <a:t>Click to edit title</a:t>
            </a:r>
          </a:p>
        </p:txBody>
      </p:sp>
      <p:sp>
        <p:nvSpPr>
          <p:cNvPr id="9" name="Content Placeholder 2"/>
          <p:cNvSpPr>
            <a:spLocks noGrp="1"/>
          </p:cNvSpPr>
          <p:nvPr>
            <p:ph idx="13" hasCustomPrompt="1"/>
          </p:nvPr>
        </p:nvSpPr>
        <p:spPr>
          <a:xfrm>
            <a:off x="628650" y="2105527"/>
            <a:ext cx="7886700" cy="4071436"/>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19  |  Fifth National Climate Assessment  |  nca2023.globalchange.gov</a:t>
            </a:r>
          </a:p>
        </p:txBody>
      </p:sp>
    </p:spTree>
    <p:extLst>
      <p:ext uri="{BB962C8B-B14F-4D97-AF65-F5344CB8AC3E}">
        <p14:creationId xmlns:p14="http://schemas.microsoft.com/office/powerpoint/2010/main" val="3224068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672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0" hasCustomPrompt="1"/>
          </p:nvPr>
        </p:nvSpPr>
        <p:spPr>
          <a:xfrm>
            <a:off x="426720" y="413691"/>
            <a:ext cx="8088630" cy="1221956"/>
          </a:xfrm>
        </p:spPr>
        <p:txBody>
          <a:bodyPr anchor="ctr">
            <a:normAutofit/>
          </a:bodyPr>
          <a:lstStyle>
            <a:lvl1pPr marL="0" indent="0">
              <a:buNone/>
              <a:defRPr sz="3600">
                <a:solidFill>
                  <a:srgbClr val="026393"/>
                </a:solidFill>
                <a:latin typeface="+mj-lt"/>
              </a:defRPr>
            </a:lvl1pPr>
          </a:lstStyle>
          <a:p>
            <a:pPr lvl="0"/>
            <a:r>
              <a:rPr lang="en-US" dirty="0"/>
              <a:t>Click to edit title</a:t>
            </a:r>
          </a:p>
        </p:txBody>
      </p:sp>
      <p:sp>
        <p:nvSpPr>
          <p:cNvPr id="15" name="Rectangle 14">
            <a:extLst>
              <a:ext uri="{FF2B5EF4-FFF2-40B4-BE49-F238E27FC236}">
                <a16:creationId xmlns:a16="http://schemas.microsoft.com/office/drawing/2014/main" id="{79D0DD83-D4ED-FB6B-AC6B-701A8FA57511}"/>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8A5234-F013-5CF0-FBAD-852AC47C504A}"/>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19  |  Fifth National Climate Assessment  |  nca2023.globalchange.gov</a:t>
            </a:r>
          </a:p>
        </p:txBody>
      </p:sp>
    </p:spTree>
    <p:extLst>
      <p:ext uri="{BB962C8B-B14F-4D97-AF65-F5344CB8AC3E}">
        <p14:creationId xmlns:p14="http://schemas.microsoft.com/office/powerpoint/2010/main" val="3198804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hape 14">
            <a:extLst>
              <a:ext uri="{FF2B5EF4-FFF2-40B4-BE49-F238E27FC236}">
                <a16:creationId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solidFill>
                <a:latin typeface="Calibri"/>
                <a:ea typeface="Calibri"/>
                <a:cs typeface="Calibri"/>
                <a:sym typeface="Calibri"/>
              </a:rPr>
              <a:pPr marL="0" marR="0" lvl="0" indent="0" algn="r" rtl="0">
                <a:spcBef>
                  <a:spcPts val="0"/>
                </a:spcBef>
                <a:spcAft>
                  <a:spcPts val="0"/>
                </a:spcAft>
                <a:buSzPct val="25000"/>
                <a:buNone/>
              </a:pPr>
              <a:t>‹#›</a:t>
            </a:fld>
            <a:endParaRPr lang="en-US" sz="1200" b="0" i="0" u="none" strike="noStrike" cap="none" baseline="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77" r:id="rId3"/>
    <p:sldLayoutId id="2147483675" r:id="rId4"/>
    <p:sldLayoutId id="2147483669" r:id="rId5"/>
    <p:sldLayoutId id="2147483680" r:id="rId6"/>
    <p:sldLayoutId id="2147483684" r:id="rId7"/>
    <p:sldLayoutId id="2147483685" r:id="rId8"/>
    <p:sldLayoutId id="2147483686" r:id="rId9"/>
    <p:sldLayoutId id="2147483687"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ca2023.globalchange.gov/chapter/15" TargetMode="External"/><Relationship Id="rId2" Type="http://schemas.openxmlformats.org/officeDocument/2006/relationships/hyperlink" Target="https://nca2023.globalchange.gov/"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atlas.globalchange.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7930/NCA5.2023.CH19"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EAC55B-356A-F75D-DF88-CB5D886650FE}"/>
              </a:ext>
            </a:extLst>
          </p:cNvPr>
          <p:cNvSpPr>
            <a:spLocks noGrp="1"/>
          </p:cNvSpPr>
          <p:nvPr>
            <p:ph idx="13"/>
          </p:nvPr>
        </p:nvSpPr>
        <p:spPr>
          <a:xfrm>
            <a:off x="628649" y="1698171"/>
            <a:ext cx="5298621" cy="4478792"/>
          </a:xfrm>
        </p:spPr>
        <p:txBody>
          <a:bodyPr/>
          <a:lstStyle/>
          <a:p>
            <a:pPr marL="285750" indent="-285750">
              <a:buFont typeface="Arial" panose="020B0604020202020204" pitchFamily="34" charset="0"/>
              <a:buChar char="•"/>
            </a:pPr>
            <a:r>
              <a:rPr lang="en-US" sz="2000" dirty="0"/>
              <a:t>NCA5 Website: </a:t>
            </a:r>
            <a:r>
              <a:rPr lang="en-US" sz="2000" dirty="0">
                <a:hlinkClick r:id="rId2"/>
              </a:rPr>
              <a:t>https://nca2023.globalchange.gov</a:t>
            </a:r>
            <a:endParaRPr lang="en-US" sz="2000" dirty="0"/>
          </a:p>
          <a:p>
            <a:pPr marL="285750" indent="-285750">
              <a:buFont typeface="Arial" panose="020B0604020202020204" pitchFamily="34" charset="0"/>
              <a:buChar char="•"/>
            </a:pPr>
            <a:r>
              <a:rPr lang="en-US" sz="2000" dirty="0"/>
              <a:t>Chapter Website: </a:t>
            </a:r>
            <a:r>
              <a:rPr lang="en-US" sz="2000" dirty="0">
                <a:hlinkClick r:id="rId3"/>
              </a:rPr>
              <a:t>https://nca2023.globalchange.gov/chapter/19</a:t>
            </a:r>
            <a:endParaRPr lang="en-US" sz="2000" dirty="0"/>
          </a:p>
          <a:p>
            <a:pPr marL="285750" indent="-285750">
              <a:buFont typeface="Arial" panose="020B0604020202020204" pitchFamily="34" charset="0"/>
              <a:buChar char="•"/>
            </a:pPr>
            <a:r>
              <a:rPr lang="en-US" sz="2000" dirty="0"/>
              <a:t>NCA5 Atlas: </a:t>
            </a:r>
            <a:r>
              <a:rPr lang="en-US" sz="2000" dirty="0">
                <a:hlinkClick r:id="rId4"/>
              </a:rPr>
              <a:t>https://atlas.globalchange.gov</a:t>
            </a:r>
            <a:endParaRPr lang="en-US" sz="2000" dirty="0"/>
          </a:p>
          <a:p>
            <a:pPr marL="285750" indent="-285750">
              <a:buFont typeface="Arial" panose="020B0604020202020204" pitchFamily="34" charset="0"/>
              <a:buChar char="•"/>
            </a:pPr>
            <a:r>
              <a:rPr lang="en-US" sz="2000" dirty="0"/>
              <a:t>Figure captions can be found in the slide notes of this deck</a:t>
            </a:r>
          </a:p>
          <a:p>
            <a:pPr marL="285750" indent="-285750">
              <a:buFont typeface="Arial" panose="020B0604020202020204" pitchFamily="34" charset="0"/>
              <a:buChar char="•"/>
            </a:pPr>
            <a:r>
              <a:rPr lang="en-US" sz="2000" dirty="0"/>
              <a:t>Social media: @</a:t>
            </a:r>
            <a:r>
              <a:rPr lang="en-US" sz="2000" dirty="0" err="1"/>
              <a:t>usgcrp</a:t>
            </a:r>
            <a:r>
              <a:rPr lang="en-US" sz="2000" dirty="0"/>
              <a:t>, #NCA5</a:t>
            </a:r>
          </a:p>
        </p:txBody>
      </p:sp>
      <p:pic>
        <p:nvPicPr>
          <p:cNvPr id="1026" name="Picture 2">
            <a:extLst>
              <a:ext uri="{FF2B5EF4-FFF2-40B4-BE49-F238E27FC236}">
                <a16:creationId xmlns:a16="http://schemas.microsoft.com/office/drawing/2014/main" id="{BFC3F0BC-A714-9271-27D8-68F06F7CF569}"/>
              </a:ext>
            </a:extLst>
          </p:cNvPr>
          <p:cNvPicPr>
            <a:picLocks noGrp="1" noChangeAspect="1" noChangeArrowheads="1"/>
          </p:cNvPicPr>
          <p:nvPr>
            <p:ph sz="quarter" idx="14"/>
          </p:nvPr>
        </p:nvPicPr>
        <p:blipFill>
          <a:blip r:embed="rId5">
            <a:extLst>
              <a:ext uri="{28A0092B-C50C-407E-A947-70E740481C1C}">
                <a14:useLocalDpi xmlns:a14="http://schemas.microsoft.com/office/drawing/2010/main" val="0"/>
              </a:ext>
            </a:extLst>
          </a:blip>
          <a:srcRect/>
          <a:stretch>
            <a:fillRect/>
          </a:stretch>
        </p:blipFill>
        <p:spPr bwMode="auto">
          <a:xfrm>
            <a:off x="6400800" y="2305050"/>
            <a:ext cx="2054225" cy="205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341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2D12EE-353F-896E-053D-50169205AC4E}"/>
              </a:ext>
            </a:extLst>
          </p:cNvPr>
          <p:cNvSpPr>
            <a:spLocks noGrp="1"/>
          </p:cNvSpPr>
          <p:nvPr>
            <p:ph type="title"/>
          </p:nvPr>
        </p:nvSpPr>
        <p:spPr>
          <a:xfrm>
            <a:off x="628649" y="5352051"/>
            <a:ext cx="7886700" cy="918121"/>
          </a:xfrm>
        </p:spPr>
        <p:txBody>
          <a:bodyPr>
            <a:normAutofit fontScale="90000"/>
          </a:bodyPr>
          <a:lstStyle/>
          <a:p>
            <a:r>
              <a:rPr lang="en-US" dirty="0"/>
              <a:t>Figure 19.5. The social cost of greenhouse gases is a monetary estimate of the total economic impact of an additional greenhouse gas emission today.</a:t>
            </a:r>
          </a:p>
        </p:txBody>
      </p:sp>
      <p:pic>
        <p:nvPicPr>
          <p:cNvPr id="4" name="Content Placeholder 3">
            <a:extLst>
              <a:ext uri="{FF2B5EF4-FFF2-40B4-BE49-F238E27FC236}">
                <a16:creationId xmlns:a16="http://schemas.microsoft.com/office/drawing/2014/main" id="{4584F4F9-0732-D4A4-502A-BAA3F490D731}"/>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2105" r="-2105"/>
          <a:stretch/>
        </p:blipFill>
        <p:spPr bwMode="auto">
          <a:xfrm>
            <a:off x="1156493" y="431800"/>
            <a:ext cx="6831013" cy="46370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7402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EA15DF-A33A-FD45-8496-D61E09E08F05}"/>
              </a:ext>
            </a:extLst>
          </p:cNvPr>
          <p:cNvSpPr>
            <a:spLocks noGrp="1"/>
          </p:cNvSpPr>
          <p:nvPr>
            <p:ph idx="13"/>
          </p:nvPr>
        </p:nvSpPr>
        <p:spPr>
          <a:xfrm>
            <a:off x="628650" y="1297459"/>
            <a:ext cx="7886700" cy="4932653"/>
          </a:xfrm>
        </p:spPr>
        <p:txBody>
          <a:bodyPr spcCol="457200">
            <a:normAutofit fontScale="92500"/>
          </a:bodyPr>
          <a:lstStyle/>
          <a:p>
            <a:pPr marL="12700">
              <a:lnSpc>
                <a:spcPct val="110000"/>
              </a:lnSpc>
              <a:spcAft>
                <a:spcPts val="300"/>
              </a:spcAft>
            </a:pPr>
            <a:r>
              <a:rPr lang="en-US" sz="1050" b="1" dirty="0">
                <a:solidFill>
                  <a:srgbClr val="209DBC"/>
                </a:solidFill>
              </a:rPr>
              <a:t>Federal Coordinating Lead Author</a:t>
            </a:r>
          </a:p>
          <a:p>
            <a:pPr marL="12700">
              <a:lnSpc>
                <a:spcPct val="110000"/>
              </a:lnSpc>
              <a:spcAft>
                <a:spcPts val="300"/>
              </a:spcAft>
            </a:pPr>
            <a:r>
              <a:rPr lang="en-US" sz="1050" b="1" dirty="0"/>
              <a:t>Jeremy </a:t>
            </a:r>
            <a:r>
              <a:rPr lang="en-US" sz="1050" b="1" dirty="0" err="1"/>
              <a:t>Martinich</a:t>
            </a:r>
            <a:r>
              <a:rPr lang="en-US" sz="1050" dirty="0"/>
              <a:t>, US Environmental Protection Agency</a:t>
            </a:r>
          </a:p>
          <a:p>
            <a:pPr marL="12700">
              <a:lnSpc>
                <a:spcPct val="110000"/>
              </a:lnSpc>
              <a:spcAft>
                <a:spcPts val="300"/>
              </a:spcAft>
            </a:pPr>
            <a:endParaRPr lang="en-US" sz="1050" dirty="0"/>
          </a:p>
          <a:p>
            <a:pPr marL="12700">
              <a:lnSpc>
                <a:spcPct val="110000"/>
              </a:lnSpc>
              <a:spcAft>
                <a:spcPts val="300"/>
              </a:spcAft>
            </a:pPr>
            <a:r>
              <a:rPr lang="en-US" sz="1050" b="1" dirty="0">
                <a:solidFill>
                  <a:srgbClr val="209DBC"/>
                </a:solidFill>
              </a:rPr>
              <a:t>Chapter Lead	</a:t>
            </a:r>
          </a:p>
          <a:p>
            <a:pPr marL="12700">
              <a:lnSpc>
                <a:spcPct val="110000"/>
              </a:lnSpc>
              <a:spcAft>
                <a:spcPts val="300"/>
              </a:spcAft>
            </a:pPr>
            <a:r>
              <a:rPr lang="en-US" sz="1050" b="1" dirty="0"/>
              <a:t>Solomon Hsiang</a:t>
            </a:r>
            <a:r>
              <a:rPr lang="en-US" sz="1050" dirty="0"/>
              <a:t>, University of California, Berkeley (through April 2023)</a:t>
            </a:r>
          </a:p>
          <a:p>
            <a:pPr marL="12700">
              <a:lnSpc>
                <a:spcPct val="110000"/>
              </a:lnSpc>
              <a:spcAft>
                <a:spcPts val="300"/>
              </a:spcAft>
            </a:pPr>
            <a:r>
              <a:rPr lang="en-US" sz="1050" b="1" dirty="0"/>
              <a:t>Simon Greenhill</a:t>
            </a:r>
            <a:r>
              <a:rPr lang="en-US" sz="1050" dirty="0"/>
              <a:t>, University of California, Berkeley (from April 2023)</a:t>
            </a:r>
          </a:p>
          <a:p>
            <a:pPr marL="12700">
              <a:lnSpc>
                <a:spcPct val="110000"/>
              </a:lnSpc>
              <a:spcAft>
                <a:spcPts val="300"/>
              </a:spcAft>
            </a:pPr>
            <a:endParaRPr lang="en-US" sz="1050" b="1" dirty="0">
              <a:solidFill>
                <a:srgbClr val="209DBC"/>
              </a:solidFill>
            </a:endParaRPr>
          </a:p>
          <a:p>
            <a:pPr marL="12700">
              <a:lnSpc>
                <a:spcPct val="110000"/>
              </a:lnSpc>
              <a:spcAft>
                <a:spcPts val="300"/>
              </a:spcAft>
            </a:pPr>
            <a:r>
              <a:rPr lang="en-US" sz="1050" b="1" dirty="0">
                <a:solidFill>
                  <a:srgbClr val="209DBC"/>
                </a:solidFill>
              </a:rPr>
              <a:t>Agency Chapter Lead Authors</a:t>
            </a:r>
          </a:p>
          <a:p>
            <a:pPr marL="12700">
              <a:lnSpc>
                <a:spcPct val="110000"/>
              </a:lnSpc>
              <a:spcAft>
                <a:spcPts val="300"/>
              </a:spcAft>
            </a:pPr>
            <a:r>
              <a:rPr lang="en-US" sz="1050" b="1" dirty="0"/>
              <a:t>Monica Grasso</a:t>
            </a:r>
            <a:r>
              <a:rPr lang="en-US" sz="1050" dirty="0"/>
              <a:t>, National Oceanic and Atmospheric Administration</a:t>
            </a:r>
          </a:p>
          <a:p>
            <a:pPr marL="12700">
              <a:lnSpc>
                <a:spcPct val="110000"/>
              </a:lnSpc>
              <a:spcAft>
                <a:spcPts val="300"/>
              </a:spcAft>
            </a:pPr>
            <a:r>
              <a:rPr lang="en-US" sz="1050" b="1" dirty="0"/>
              <a:t>Rudy M. Schuster</a:t>
            </a:r>
            <a:r>
              <a:rPr lang="en-US" sz="1050" dirty="0"/>
              <a:t>,</a:t>
            </a:r>
            <a:r>
              <a:rPr lang="en-US" sz="1050" b="1" dirty="0"/>
              <a:t> </a:t>
            </a:r>
            <a:r>
              <a:rPr lang="en-US" sz="1050" dirty="0"/>
              <a:t>US Geological Survey</a:t>
            </a:r>
          </a:p>
          <a:p>
            <a:pPr marL="12700">
              <a:lnSpc>
                <a:spcPct val="110000"/>
              </a:lnSpc>
              <a:spcAft>
                <a:spcPts val="300"/>
              </a:spcAft>
            </a:pPr>
            <a:endParaRPr lang="en-US" sz="1050" b="1" dirty="0">
              <a:solidFill>
                <a:srgbClr val="209DBC"/>
              </a:solidFill>
            </a:endParaRPr>
          </a:p>
          <a:p>
            <a:pPr marL="12700">
              <a:lnSpc>
                <a:spcPct val="110000"/>
              </a:lnSpc>
              <a:spcAft>
                <a:spcPts val="300"/>
              </a:spcAft>
            </a:pPr>
            <a:r>
              <a:rPr lang="en-US" sz="1050" b="1" dirty="0">
                <a:solidFill>
                  <a:srgbClr val="209DBC"/>
                </a:solidFill>
              </a:rPr>
              <a:t>Chapter Authors	</a:t>
            </a:r>
          </a:p>
          <a:p>
            <a:pPr marL="12700">
              <a:lnSpc>
                <a:spcPct val="110000"/>
              </a:lnSpc>
              <a:spcAft>
                <a:spcPts val="300"/>
              </a:spcAft>
            </a:pPr>
            <a:r>
              <a:rPr lang="en-US" sz="1050" b="1" dirty="0"/>
              <a:t>Lint Barrage</a:t>
            </a:r>
            <a:r>
              <a:rPr lang="en-US" sz="1050" dirty="0"/>
              <a:t>, ETH Zurich</a:t>
            </a:r>
          </a:p>
          <a:p>
            <a:pPr marL="12700">
              <a:lnSpc>
                <a:spcPct val="110000"/>
              </a:lnSpc>
              <a:spcAft>
                <a:spcPts val="300"/>
              </a:spcAft>
            </a:pPr>
            <a:r>
              <a:rPr lang="en-US" sz="1050" b="1" dirty="0" err="1"/>
              <a:t>Delavane</a:t>
            </a:r>
            <a:r>
              <a:rPr lang="en-US" sz="1050" b="1" dirty="0"/>
              <a:t> B. Diaz</a:t>
            </a:r>
            <a:r>
              <a:rPr lang="en-US" sz="1050" dirty="0"/>
              <a:t>, Electric Power Research Institute</a:t>
            </a:r>
          </a:p>
          <a:p>
            <a:pPr marL="12700">
              <a:lnSpc>
                <a:spcPct val="110000"/>
              </a:lnSpc>
              <a:spcAft>
                <a:spcPts val="300"/>
              </a:spcAft>
            </a:pPr>
            <a:r>
              <a:rPr lang="en-US" sz="1050" b="1" dirty="0"/>
              <a:t>Harrison Hong</a:t>
            </a:r>
            <a:r>
              <a:rPr lang="en-US" sz="1050" dirty="0"/>
              <a:t>, Columbia University</a:t>
            </a:r>
          </a:p>
          <a:p>
            <a:pPr marL="12700">
              <a:lnSpc>
                <a:spcPct val="110000"/>
              </a:lnSpc>
              <a:spcAft>
                <a:spcPts val="300"/>
              </a:spcAft>
            </a:pPr>
            <a:r>
              <a:rPr lang="en-US" sz="1050" b="1" dirty="0"/>
              <a:t>Carolyn </a:t>
            </a:r>
            <a:r>
              <a:rPr lang="en-US" sz="1050" b="1" dirty="0" err="1"/>
              <a:t>Kousky</a:t>
            </a:r>
            <a:r>
              <a:rPr lang="en-US" sz="1050" dirty="0"/>
              <a:t>, Environmental Defense Fund</a:t>
            </a:r>
          </a:p>
          <a:p>
            <a:pPr marL="12700">
              <a:lnSpc>
                <a:spcPct val="110000"/>
              </a:lnSpc>
              <a:spcAft>
                <a:spcPts val="300"/>
              </a:spcAft>
            </a:pPr>
            <a:r>
              <a:rPr lang="en-US" sz="1050" b="1" dirty="0" err="1"/>
              <a:t>Toan</a:t>
            </a:r>
            <a:r>
              <a:rPr lang="en-US" sz="1050" b="1" dirty="0"/>
              <a:t> Phan</a:t>
            </a:r>
            <a:r>
              <a:rPr lang="en-US" sz="1050" dirty="0"/>
              <a:t>, Federal Reserve Bank of Richmond</a:t>
            </a:r>
          </a:p>
          <a:p>
            <a:pPr marL="12700">
              <a:lnSpc>
                <a:spcPct val="110000"/>
              </a:lnSpc>
              <a:spcAft>
                <a:spcPts val="300"/>
              </a:spcAft>
            </a:pPr>
            <a:r>
              <a:rPr lang="en-US" sz="1050" b="1" dirty="0"/>
              <a:t>Marcus C. Sarofim</a:t>
            </a:r>
            <a:r>
              <a:rPr lang="en-US" sz="1050" dirty="0"/>
              <a:t>, US Environmental Protection Agency</a:t>
            </a:r>
          </a:p>
          <a:p>
            <a:pPr marL="12700">
              <a:lnSpc>
                <a:spcPct val="110000"/>
              </a:lnSpc>
              <a:spcAft>
                <a:spcPts val="300"/>
              </a:spcAft>
            </a:pPr>
            <a:r>
              <a:rPr lang="en-US" sz="1050" b="1" dirty="0"/>
              <a:t>Wolfram </a:t>
            </a:r>
            <a:r>
              <a:rPr lang="en-US" sz="1050" b="1" dirty="0" err="1"/>
              <a:t>Schlenker</a:t>
            </a:r>
            <a:r>
              <a:rPr lang="en-US" sz="1050" dirty="0"/>
              <a:t>, Columbia University</a:t>
            </a:r>
          </a:p>
          <a:p>
            <a:pPr marL="12700">
              <a:lnSpc>
                <a:spcPct val="110000"/>
              </a:lnSpc>
              <a:spcAft>
                <a:spcPts val="300"/>
              </a:spcAft>
            </a:pPr>
            <a:r>
              <a:rPr lang="en-US" sz="1050" b="1" dirty="0"/>
              <a:t>Benjamin Simon</a:t>
            </a:r>
            <a:r>
              <a:rPr lang="en-US" sz="1050" dirty="0"/>
              <a:t>, George Washington University</a:t>
            </a:r>
          </a:p>
          <a:p>
            <a:pPr marL="12700">
              <a:lnSpc>
                <a:spcPct val="110000"/>
              </a:lnSpc>
              <a:spcAft>
                <a:spcPts val="300"/>
              </a:spcAft>
            </a:pPr>
            <a:r>
              <a:rPr lang="en-US" sz="1050" b="1" dirty="0"/>
              <a:t>Stacy E. </a:t>
            </a:r>
            <a:r>
              <a:rPr lang="en-US" sz="1050" b="1" dirty="0" err="1"/>
              <a:t>Sneeringer</a:t>
            </a:r>
            <a:r>
              <a:rPr lang="en-US" sz="1050" dirty="0"/>
              <a:t>, US Department of Treasury</a:t>
            </a:r>
            <a:endParaRPr lang="en-US" sz="1050" dirty="0">
              <a:solidFill>
                <a:srgbClr val="209DBC"/>
              </a:solidFill>
            </a:endParaRPr>
          </a:p>
          <a:p>
            <a:pPr marL="12700">
              <a:lnSpc>
                <a:spcPct val="110000"/>
              </a:lnSpc>
              <a:spcAft>
                <a:spcPts val="300"/>
              </a:spcAft>
            </a:pPr>
            <a:endParaRPr lang="en-US" sz="1050" b="1" dirty="0">
              <a:solidFill>
                <a:srgbClr val="209DBC"/>
              </a:solidFill>
            </a:endParaRPr>
          </a:p>
          <a:p>
            <a:pPr marL="12700">
              <a:lnSpc>
                <a:spcPct val="110000"/>
              </a:lnSpc>
              <a:spcAft>
                <a:spcPts val="300"/>
              </a:spcAft>
            </a:pPr>
            <a:r>
              <a:rPr lang="en-US" sz="1050" b="1" dirty="0">
                <a:solidFill>
                  <a:srgbClr val="209DBC"/>
                </a:solidFill>
              </a:rPr>
              <a:t>Technical Contributors </a:t>
            </a:r>
          </a:p>
          <a:p>
            <a:pPr marL="12700">
              <a:lnSpc>
                <a:spcPct val="110000"/>
              </a:lnSpc>
              <a:spcAft>
                <a:spcPts val="300"/>
              </a:spcAft>
            </a:pPr>
            <a:r>
              <a:rPr lang="en-US" sz="1050" b="1" dirty="0"/>
              <a:t>Daniel Allen</a:t>
            </a:r>
            <a:r>
              <a:rPr lang="en-US" sz="1050" dirty="0"/>
              <a:t>, University of California, Berkeley</a:t>
            </a:r>
          </a:p>
          <a:p>
            <a:pPr marL="12700">
              <a:lnSpc>
                <a:spcPct val="110000"/>
              </a:lnSpc>
              <a:spcAft>
                <a:spcPts val="300"/>
              </a:spcAft>
            </a:pPr>
            <a:r>
              <a:rPr lang="en-US" sz="1050" b="1" dirty="0"/>
              <a:t>Clare </a:t>
            </a:r>
            <a:r>
              <a:rPr lang="en-US" sz="1050" b="1" dirty="0" err="1"/>
              <a:t>Balboni</a:t>
            </a:r>
            <a:r>
              <a:rPr lang="en-US" sz="1050" dirty="0"/>
              <a:t>, Massachusetts Institute of Technology</a:t>
            </a:r>
          </a:p>
          <a:p>
            <a:pPr marL="12700">
              <a:lnSpc>
                <a:spcPct val="110000"/>
              </a:lnSpc>
              <a:spcAft>
                <a:spcPts val="300"/>
              </a:spcAft>
            </a:pPr>
            <a:r>
              <a:rPr lang="en-US" sz="1050" b="1" dirty="0"/>
              <a:t>Ian W. </a:t>
            </a:r>
            <a:r>
              <a:rPr lang="en-US" sz="1050" b="1" dirty="0" err="1"/>
              <a:t>Bolliger</a:t>
            </a:r>
            <a:r>
              <a:rPr lang="en-US" sz="1050" dirty="0"/>
              <a:t>, BlackRock</a:t>
            </a:r>
          </a:p>
          <a:p>
            <a:pPr marL="12700">
              <a:lnSpc>
                <a:spcPct val="110000"/>
              </a:lnSpc>
              <a:spcAft>
                <a:spcPts val="300"/>
              </a:spcAft>
            </a:pPr>
            <a:r>
              <a:rPr lang="en-US" sz="1050" b="1" dirty="0"/>
              <a:t>Judson </a:t>
            </a:r>
            <a:r>
              <a:rPr lang="en-US" sz="1050" b="1" dirty="0" err="1"/>
              <a:t>Boomhower</a:t>
            </a:r>
            <a:r>
              <a:rPr lang="en-US" sz="1050" dirty="0"/>
              <a:t>, University of California, San Diego</a:t>
            </a:r>
          </a:p>
          <a:p>
            <a:pPr marL="12700">
              <a:lnSpc>
                <a:spcPct val="110000"/>
              </a:lnSpc>
              <a:spcAft>
                <a:spcPts val="300"/>
              </a:spcAft>
            </a:pPr>
            <a:r>
              <a:rPr lang="en-US" sz="1050" b="1" dirty="0"/>
              <a:t>Hannah </a:t>
            </a:r>
            <a:r>
              <a:rPr lang="en-US" sz="1050" b="1" dirty="0" err="1"/>
              <a:t>Druckenmiller</a:t>
            </a:r>
            <a:r>
              <a:rPr lang="en-US" sz="1050" dirty="0"/>
              <a:t>, California Institute of Technology</a:t>
            </a:r>
          </a:p>
          <a:p>
            <a:pPr marL="12700">
              <a:lnSpc>
                <a:spcPct val="110000"/>
              </a:lnSpc>
              <a:spcAft>
                <a:spcPts val="300"/>
              </a:spcAft>
            </a:pPr>
            <a:r>
              <a:rPr lang="en-US" sz="1050" b="1" dirty="0" err="1"/>
              <a:t>Teevrat</a:t>
            </a:r>
            <a:r>
              <a:rPr lang="en-US" sz="1050" b="1" dirty="0"/>
              <a:t> Garg</a:t>
            </a:r>
            <a:r>
              <a:rPr lang="en-US" sz="1050" dirty="0"/>
              <a:t>, University of California, San Diego</a:t>
            </a:r>
          </a:p>
          <a:p>
            <a:pPr marL="12700">
              <a:lnSpc>
                <a:spcPct val="110000"/>
              </a:lnSpc>
              <a:spcAft>
                <a:spcPts val="300"/>
              </a:spcAft>
            </a:pPr>
            <a:r>
              <a:rPr lang="en-US" sz="1050" b="1" dirty="0"/>
              <a:t>Miyuki Hino</a:t>
            </a:r>
            <a:r>
              <a:rPr lang="en-US" sz="1050" dirty="0"/>
              <a:t>, University of North Carolina at Chapel Hill</a:t>
            </a:r>
          </a:p>
          <a:p>
            <a:pPr marL="12700">
              <a:lnSpc>
                <a:spcPct val="110000"/>
              </a:lnSpc>
              <a:spcAft>
                <a:spcPts val="300"/>
              </a:spcAft>
            </a:pPr>
            <a:r>
              <a:rPr lang="en-US" sz="1050" b="1" dirty="0"/>
              <a:t>Taylor Kee</a:t>
            </a:r>
            <a:r>
              <a:rPr lang="en-US" sz="1050" dirty="0"/>
              <a:t>, University of California, Berkeley</a:t>
            </a:r>
          </a:p>
          <a:p>
            <a:pPr marL="12700">
              <a:lnSpc>
                <a:spcPct val="110000"/>
              </a:lnSpc>
              <a:spcAft>
                <a:spcPts val="300"/>
              </a:spcAft>
            </a:pPr>
            <a:r>
              <a:rPr lang="en-US" sz="1050" b="1" dirty="0"/>
              <a:t>Ishan Nath</a:t>
            </a:r>
            <a:r>
              <a:rPr lang="en-US" sz="1050" dirty="0"/>
              <a:t>, Federal Reserve Bank of San Francisco</a:t>
            </a:r>
          </a:p>
          <a:p>
            <a:pPr marL="12700">
              <a:lnSpc>
                <a:spcPct val="110000"/>
              </a:lnSpc>
              <a:spcAft>
                <a:spcPts val="300"/>
              </a:spcAft>
            </a:pPr>
            <a:r>
              <a:rPr lang="en-US" sz="1050" b="1" dirty="0"/>
              <a:t>Kimberly L. </a:t>
            </a:r>
            <a:r>
              <a:rPr lang="en-US" sz="1050" b="1" dirty="0" err="1"/>
              <a:t>Oremus</a:t>
            </a:r>
            <a:r>
              <a:rPr lang="en-US" sz="1050" dirty="0"/>
              <a:t>, University of Delaware, School of Marine Science and Policy</a:t>
            </a:r>
          </a:p>
          <a:p>
            <a:pPr marL="12700">
              <a:lnSpc>
                <a:spcPct val="110000"/>
              </a:lnSpc>
              <a:spcAft>
                <a:spcPts val="300"/>
              </a:spcAft>
            </a:pPr>
            <a:r>
              <a:rPr lang="en-US" sz="1050" b="1" dirty="0"/>
              <a:t>R. </a:t>
            </a:r>
            <a:r>
              <a:rPr lang="en-US" sz="1050" b="1" dirty="0" err="1"/>
              <a:t>Jisung</a:t>
            </a:r>
            <a:r>
              <a:rPr lang="en-US" sz="1050" b="1" dirty="0"/>
              <a:t> Park</a:t>
            </a:r>
            <a:r>
              <a:rPr lang="en-US" sz="1050" dirty="0"/>
              <a:t>, University of Pennsylvania, School of Social Policy and Practice</a:t>
            </a:r>
          </a:p>
          <a:p>
            <a:pPr marL="12700">
              <a:lnSpc>
                <a:spcPct val="110000"/>
              </a:lnSpc>
              <a:spcAft>
                <a:spcPts val="300"/>
              </a:spcAft>
            </a:pPr>
            <a:r>
              <a:rPr lang="en-US" sz="1050" b="1" dirty="0"/>
              <a:t>Jonathan Proctor</a:t>
            </a:r>
            <a:r>
              <a:rPr lang="en-US" sz="1050" dirty="0"/>
              <a:t>, Harvard University</a:t>
            </a:r>
          </a:p>
          <a:p>
            <a:pPr marL="12700">
              <a:lnSpc>
                <a:spcPct val="110000"/>
              </a:lnSpc>
              <a:spcAft>
                <a:spcPts val="300"/>
              </a:spcAft>
            </a:pPr>
            <a:r>
              <a:rPr lang="en-US" sz="1050" b="1" dirty="0"/>
              <a:t>Will </a:t>
            </a:r>
            <a:r>
              <a:rPr lang="en-US" sz="1050" b="1" dirty="0" err="1"/>
              <a:t>Rafey</a:t>
            </a:r>
            <a:r>
              <a:rPr lang="en-US" sz="1050" dirty="0"/>
              <a:t>, University of California, Los Angeles</a:t>
            </a:r>
          </a:p>
          <a:p>
            <a:pPr marL="12700">
              <a:lnSpc>
                <a:spcPct val="110000"/>
              </a:lnSpc>
              <a:spcAft>
                <a:spcPts val="300"/>
              </a:spcAft>
            </a:pPr>
            <a:endParaRPr lang="en-US" sz="1050" b="1" dirty="0">
              <a:solidFill>
                <a:srgbClr val="209DBC"/>
              </a:solidFill>
            </a:endParaRPr>
          </a:p>
          <a:p>
            <a:pPr marL="12700">
              <a:lnSpc>
                <a:spcPct val="110000"/>
              </a:lnSpc>
              <a:spcAft>
                <a:spcPts val="300"/>
              </a:spcAft>
            </a:pPr>
            <a:r>
              <a:rPr lang="en-US" sz="1050" b="1" dirty="0">
                <a:solidFill>
                  <a:srgbClr val="209DBC"/>
                </a:solidFill>
              </a:rPr>
              <a:t>Review Editor</a:t>
            </a:r>
          </a:p>
          <a:p>
            <a:pPr marL="12700">
              <a:lnSpc>
                <a:spcPct val="110000"/>
              </a:lnSpc>
              <a:spcAft>
                <a:spcPts val="300"/>
              </a:spcAft>
            </a:pPr>
            <a:r>
              <a:rPr lang="en-US" sz="1050" b="1" dirty="0"/>
              <a:t>Emily </a:t>
            </a:r>
            <a:r>
              <a:rPr lang="en-US" sz="1050" b="1" dirty="0" err="1"/>
              <a:t>Wimberger</a:t>
            </a:r>
            <a:r>
              <a:rPr lang="en-US" sz="1050" dirty="0"/>
              <a:t>, Hua Nani Partners</a:t>
            </a:r>
          </a:p>
          <a:p>
            <a:pPr marL="12700">
              <a:lnSpc>
                <a:spcPct val="110000"/>
              </a:lnSpc>
              <a:spcAft>
                <a:spcPts val="300"/>
              </a:spcAft>
            </a:pPr>
            <a:endParaRPr lang="en-US" sz="1050" b="1" dirty="0">
              <a:solidFill>
                <a:srgbClr val="209DBC"/>
              </a:solidFill>
            </a:endParaRPr>
          </a:p>
          <a:p>
            <a:pPr marL="12700">
              <a:lnSpc>
                <a:spcPct val="110000"/>
              </a:lnSpc>
              <a:spcAft>
                <a:spcPts val="300"/>
              </a:spcAft>
            </a:pPr>
            <a:r>
              <a:rPr lang="en-US" sz="1050" b="1" dirty="0">
                <a:solidFill>
                  <a:srgbClr val="209DBC"/>
                </a:solidFill>
              </a:rPr>
              <a:t>USGCRP Coordinators</a:t>
            </a:r>
          </a:p>
          <a:p>
            <a:pPr marL="12700">
              <a:lnSpc>
                <a:spcPct val="110000"/>
              </a:lnSpc>
              <a:spcAft>
                <a:spcPts val="300"/>
              </a:spcAft>
            </a:pPr>
            <a:r>
              <a:rPr lang="en-US" sz="1050" b="1" dirty="0"/>
              <a:t>Austin A. Scheetz</a:t>
            </a:r>
            <a:r>
              <a:rPr lang="en-US" sz="1050" dirty="0"/>
              <a:t>, US Global Change Research Program / ICF</a:t>
            </a:r>
          </a:p>
          <a:p>
            <a:pPr marL="12700">
              <a:lnSpc>
                <a:spcPct val="110000"/>
              </a:lnSpc>
              <a:spcAft>
                <a:spcPts val="300"/>
              </a:spcAft>
            </a:pPr>
            <a:r>
              <a:rPr lang="en-US" sz="1050" b="1" dirty="0"/>
              <a:t>Christopher W. Avery</a:t>
            </a:r>
            <a:r>
              <a:rPr lang="en-US" sz="1050" dirty="0"/>
              <a:t>, US Global Change Research Program / ICF</a:t>
            </a:r>
            <a:endParaRPr lang="en-US" sz="1050" i="1" dirty="0"/>
          </a:p>
        </p:txBody>
      </p:sp>
    </p:spTree>
    <p:extLst>
      <p:ext uri="{BB962C8B-B14F-4D97-AF65-F5344CB8AC3E}">
        <p14:creationId xmlns:p14="http://schemas.microsoft.com/office/powerpoint/2010/main" val="3305269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FC568E5-EAB0-D049-9489-673801E1B7D4}"/>
              </a:ext>
            </a:extLst>
          </p:cNvPr>
          <p:cNvSpPr>
            <a:spLocks noGrp="1"/>
          </p:cNvSpPr>
          <p:nvPr>
            <p:ph type="subTitle" idx="1"/>
          </p:nvPr>
        </p:nvSpPr>
        <p:spPr>
          <a:xfrm>
            <a:off x="291637" y="1758738"/>
            <a:ext cx="5372053" cy="1552873"/>
          </a:xfrm>
        </p:spPr>
        <p:txBody>
          <a:bodyPr>
            <a:normAutofit fontScale="77500" lnSpcReduction="20000"/>
          </a:bodyPr>
          <a:lstStyle/>
          <a:p>
            <a:pPr marL="457200" marR="0" indent="-457200">
              <a:spcBef>
                <a:spcPts val="0"/>
              </a:spcBef>
              <a:spcAft>
                <a:spcPts val="0"/>
              </a:spcAft>
            </a:pPr>
            <a:r>
              <a:rPr lang="en-US" sz="1800" dirty="0">
                <a:effectLst/>
                <a:latin typeface="Calibri" panose="020F0502020204030204" pitchFamily="34" charset="0"/>
                <a:ea typeface="Calibri" panose="020F0502020204030204" pitchFamily="34" charset="0"/>
              </a:rPr>
              <a:t>Hsiang, S., S. Greenhill, J. </a:t>
            </a:r>
            <a:r>
              <a:rPr lang="en-US" sz="1800" dirty="0" err="1">
                <a:effectLst/>
                <a:latin typeface="Calibri" panose="020F0502020204030204" pitchFamily="34" charset="0"/>
                <a:ea typeface="Calibri" panose="020F0502020204030204" pitchFamily="34" charset="0"/>
              </a:rPr>
              <a:t>Martinich</a:t>
            </a:r>
            <a:r>
              <a:rPr lang="en-US" sz="1800" dirty="0">
                <a:effectLst/>
                <a:latin typeface="Calibri" panose="020F0502020204030204" pitchFamily="34" charset="0"/>
                <a:ea typeface="Calibri" panose="020F0502020204030204" pitchFamily="34" charset="0"/>
              </a:rPr>
              <a:t>, M. Grasso, R.M. Schuster, L. Barrage, D.B. Diaz, H. Hong, C. </a:t>
            </a:r>
            <a:r>
              <a:rPr lang="en-US" sz="1800" dirty="0" err="1">
                <a:effectLst/>
                <a:latin typeface="Calibri" panose="020F0502020204030204" pitchFamily="34" charset="0"/>
                <a:ea typeface="Calibri" panose="020F0502020204030204" pitchFamily="34" charset="0"/>
              </a:rPr>
              <a:t>Kousky</a:t>
            </a:r>
            <a:r>
              <a:rPr lang="en-US" sz="1800" dirty="0">
                <a:effectLst/>
                <a:latin typeface="Calibri" panose="020F0502020204030204" pitchFamily="34" charset="0"/>
                <a:ea typeface="Calibri" panose="020F0502020204030204" pitchFamily="34" charset="0"/>
              </a:rPr>
              <a:t>, T. Phan, M.C. Sarofim, W. </a:t>
            </a:r>
            <a:r>
              <a:rPr lang="en-US" sz="1800" dirty="0" err="1">
                <a:effectLst/>
                <a:latin typeface="Calibri" panose="020F0502020204030204" pitchFamily="34" charset="0"/>
                <a:ea typeface="Calibri" panose="020F0502020204030204" pitchFamily="34" charset="0"/>
              </a:rPr>
              <a:t>Schlenker</a:t>
            </a:r>
            <a:r>
              <a:rPr lang="en-US" sz="1800" dirty="0">
                <a:effectLst/>
                <a:latin typeface="Calibri" panose="020F0502020204030204" pitchFamily="34" charset="0"/>
                <a:ea typeface="Calibri" panose="020F0502020204030204" pitchFamily="34" charset="0"/>
              </a:rPr>
              <a:t>, B. Simon, and S.E. </a:t>
            </a:r>
            <a:r>
              <a:rPr lang="en-US" sz="1800" dirty="0" err="1">
                <a:effectLst/>
                <a:latin typeface="Calibri" panose="020F0502020204030204" pitchFamily="34" charset="0"/>
                <a:ea typeface="Calibri" panose="020F0502020204030204" pitchFamily="34" charset="0"/>
              </a:rPr>
              <a:t>Sneeringer</a:t>
            </a:r>
            <a:r>
              <a:rPr lang="en-US" sz="1800" dirty="0">
                <a:effectLst/>
                <a:latin typeface="Calibri" panose="020F0502020204030204" pitchFamily="34" charset="0"/>
                <a:ea typeface="Calibri" panose="020F0502020204030204" pitchFamily="34" charset="0"/>
              </a:rPr>
              <a:t>, 2023: Ch. 19. Economics. In: </a:t>
            </a:r>
            <a:r>
              <a:rPr lang="en-US" sz="1800" i="1" dirty="0">
                <a:effectLst/>
                <a:latin typeface="Calibri" panose="020F0502020204030204" pitchFamily="34" charset="0"/>
                <a:ea typeface="Calibri" panose="020F0502020204030204" pitchFamily="34" charset="0"/>
              </a:rPr>
              <a:t>Fifth National Climate Assessment</a:t>
            </a:r>
            <a:r>
              <a:rPr lang="en-US" sz="1800" dirty="0">
                <a:effectLst/>
                <a:latin typeface="Calibri" panose="020F0502020204030204" pitchFamily="34" charset="0"/>
                <a:ea typeface="Calibri" panose="020F0502020204030204" pitchFamily="34" charset="0"/>
              </a:rPr>
              <a:t>. Crimmins, A.R., C.W. Avery, D.R. Easterling, K.E. Kunkel, B.C. Stewart, and T.K. </a:t>
            </a:r>
            <a:r>
              <a:rPr lang="en-US" sz="1800" dirty="0" err="1">
                <a:effectLst/>
                <a:latin typeface="Calibri" panose="020F0502020204030204" pitchFamily="34" charset="0"/>
                <a:ea typeface="Calibri" panose="020F0502020204030204" pitchFamily="34" charset="0"/>
              </a:rPr>
              <a:t>Maycock</a:t>
            </a:r>
            <a:r>
              <a:rPr lang="en-US" sz="1800" dirty="0">
                <a:effectLst/>
                <a:latin typeface="Calibri" panose="020F0502020204030204" pitchFamily="34" charset="0"/>
                <a:ea typeface="Calibri" panose="020F0502020204030204" pitchFamily="34" charset="0"/>
              </a:rPr>
              <a:t>, Eds. U.S. Global Change Research Program, Washington, DC, USA. </a:t>
            </a:r>
            <a:r>
              <a:rPr lang="en-US" sz="1800" u="sng" dirty="0">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https://doi.org/10.7930/NCA5.2023.CH19</a:t>
            </a:r>
            <a:endParaRPr lang="en-US" sz="1800" dirty="0">
              <a:effectLst/>
              <a:latin typeface="Calibri" panose="020F0502020204030204" pitchFamily="34" charset="0"/>
              <a:ea typeface="Calibri" panose="020F0502020204030204" pitchFamily="34" charset="0"/>
            </a:endParaRPr>
          </a:p>
        </p:txBody>
      </p:sp>
      <p:sp>
        <p:nvSpPr>
          <p:cNvPr id="3" name="Text Placeholder 2">
            <a:extLst>
              <a:ext uri="{FF2B5EF4-FFF2-40B4-BE49-F238E27FC236}">
                <a16:creationId xmlns:a16="http://schemas.microsoft.com/office/drawing/2014/main" id="{D50AE8C6-B8C5-3B42-A963-402578C31B64}"/>
              </a:ext>
            </a:extLst>
          </p:cNvPr>
          <p:cNvSpPr>
            <a:spLocks noGrp="1"/>
          </p:cNvSpPr>
          <p:nvPr>
            <p:ph type="body" sz="quarter" idx="10"/>
          </p:nvPr>
        </p:nvSpPr>
        <p:spPr/>
        <p:txBody>
          <a:bodyPr/>
          <a:lstStyle/>
          <a:p>
            <a:r>
              <a:rPr lang="en-US" dirty="0"/>
              <a:t>https://nca2023.globalchange.gov/chapter/19</a:t>
            </a:r>
          </a:p>
        </p:txBody>
      </p:sp>
    </p:spTree>
    <p:extLst>
      <p:ext uri="{BB962C8B-B14F-4D97-AF65-F5344CB8AC3E}">
        <p14:creationId xmlns:p14="http://schemas.microsoft.com/office/powerpoint/2010/main" val="401385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ext Placeholder 2"/>
          <p:cNvSpPr>
            <a:spLocks noGrp="1"/>
          </p:cNvSpPr>
          <p:nvPr>
            <p:ph type="body" sz="quarter" idx="15"/>
          </p:nvPr>
        </p:nvSpPr>
        <p:spPr/>
        <p:txBody>
          <a:bodyPr/>
          <a:lstStyle/>
          <a:p>
            <a:r>
              <a:rPr lang="en-US" dirty="0"/>
              <a:t>Chapter 19 | Economics</a:t>
            </a:r>
          </a:p>
        </p:txBody>
      </p:sp>
    </p:spTree>
    <p:extLst>
      <p:ext uri="{BB962C8B-B14F-4D97-AF65-F5344CB8AC3E}">
        <p14:creationId xmlns:p14="http://schemas.microsoft.com/office/powerpoint/2010/main" val="325204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8D2249-4A9B-0D42-B282-88BA05D795A7}"/>
              </a:ext>
            </a:extLst>
          </p:cNvPr>
          <p:cNvSpPr>
            <a:spLocks noGrp="1"/>
          </p:cNvSpPr>
          <p:nvPr>
            <p:ph type="body" sz="quarter" idx="10"/>
          </p:nvPr>
        </p:nvSpPr>
        <p:spPr/>
        <p:txBody>
          <a:bodyPr>
            <a:normAutofit/>
          </a:bodyPr>
          <a:lstStyle/>
          <a:p>
            <a:r>
              <a:rPr lang="en-US" dirty="0"/>
              <a:t>Climate Change Affects the Economy Directly</a:t>
            </a:r>
          </a:p>
        </p:txBody>
      </p:sp>
      <p:sp>
        <p:nvSpPr>
          <p:cNvPr id="5" name="Content Placeholder 4">
            <a:extLst>
              <a:ext uri="{FF2B5EF4-FFF2-40B4-BE49-F238E27FC236}">
                <a16:creationId xmlns:a16="http://schemas.microsoft.com/office/drawing/2014/main" id="{A8549770-0508-D34D-8368-46B8FA348F13}"/>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Climate change directly impacts the economy through increases in temperature, rising sea levels, and more frequent and intense weather-related extreme events (e.g., wildfires, floods, hurricanes, droughts), which are estimated to generate substantial and increasing economic costs in many sectors (</a:t>
            </a:r>
            <a:r>
              <a:rPr lang="en-US" sz="1800" i="1" kern="100" dirty="0">
                <a:effectLst/>
                <a:latin typeface="Calibri" panose="020F0502020204030204" pitchFamily="34" charset="0"/>
                <a:ea typeface="Arial" panose="020B0604020202020204" pitchFamily="34" charset="0"/>
                <a:cs typeface="Arial" panose="020B0604020202020204" pitchFamily="34" charset="0"/>
              </a:rPr>
              <a:t>likely</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1800" i="1" kern="100" dirty="0">
                <a:effectLst/>
                <a:latin typeface="Calibri" panose="020F0502020204030204" pitchFamily="34" charset="0"/>
                <a:ea typeface="Arial" panose="020B0604020202020204" pitchFamily="34" charset="0"/>
                <a:cs typeface="Arial" panose="020B0604020202020204" pitchFamily="34" charset="0"/>
              </a:rPr>
              <a:t> high confidence</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These impacts are projected to be distributed unequally, affecting certain regions, industries, and socioeconomic groups more than others (</a:t>
            </a:r>
            <a:r>
              <a:rPr lang="en-US" sz="1800" i="1" kern="100" dirty="0">
                <a:effectLst/>
                <a:latin typeface="Calibri" panose="020F0502020204030204" pitchFamily="34" charset="0"/>
                <a:ea typeface="Arial" panose="020B0604020202020204" pitchFamily="34" charset="0"/>
                <a:cs typeface="Arial" panose="020B0604020202020204" pitchFamily="34" charset="0"/>
              </a:rPr>
              <a:t>very likely</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i="1" kern="100" dirty="0">
                <a:effectLst/>
                <a:latin typeface="Calibri" panose="020F0502020204030204" pitchFamily="34" charset="0"/>
                <a:ea typeface="Arial" panose="020B0604020202020204" pitchFamily="34" charset="0"/>
                <a:cs typeface="Arial" panose="020B0604020202020204" pitchFamily="34" charset="0"/>
              </a:rPr>
              <a:t>high confidence</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Adaptation can attenuate some impacts by reducing vulnerability to climate change, but adaptation strategies vary in their effectiveness and costs (</a:t>
            </a:r>
            <a:r>
              <a:rPr lang="en-US" sz="1800" i="1" kern="100" dirty="0">
                <a:effectLst/>
                <a:latin typeface="Calibri" panose="020F0502020204030204" pitchFamily="34" charset="0"/>
                <a:ea typeface="Arial" panose="020B0604020202020204" pitchFamily="34" charset="0"/>
                <a:cs typeface="Arial" panose="020B0604020202020204" pitchFamily="34" charset="0"/>
              </a:rPr>
              <a:t>medium confidence</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kern="100" dirty="0">
              <a:effectLst/>
              <a:latin typeface="Calibri" panose="020F0502020204030204" pitchFamily="34" charset="0"/>
              <a:ea typeface="Arial" panose="020B0604020202020204" pitchFamily="34" charset="0"/>
              <a:cs typeface="Arial" panose="020B0604020202020204" pitchFamily="34" charset="0"/>
            </a:endParaRPr>
          </a:p>
          <a:p>
            <a:pPr marL="11113" marR="0">
              <a:lnSpc>
                <a:spcPct val="115000"/>
              </a:lnSpc>
              <a:spcBef>
                <a:spcPts val="0"/>
              </a:spcBef>
              <a:spcAft>
                <a:spcPts val="600"/>
              </a:spcAft>
            </a:pPr>
            <a:endPar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13" name="Content Placeholder 12">
            <a:extLst>
              <a:ext uri="{FF2B5EF4-FFF2-40B4-BE49-F238E27FC236}">
                <a16:creationId xmlns:a16="http://schemas.microsoft.com/office/drawing/2014/main" id="{67DDF8A3-2A95-184F-F481-292D540D6DCF}"/>
              </a:ext>
            </a:extLst>
          </p:cNvPr>
          <p:cNvSpPr>
            <a:spLocks noGrp="1"/>
          </p:cNvSpPr>
          <p:nvPr>
            <p:ph sz="quarter" idx="14"/>
          </p:nvPr>
        </p:nvSpPr>
        <p:spPr>
          <a:xfrm>
            <a:off x="1920144" y="480973"/>
            <a:ext cx="573088" cy="774700"/>
          </a:xfrm>
        </p:spPr>
        <p:txBody>
          <a:bodyPr/>
          <a:lstStyle/>
          <a:p>
            <a:r>
              <a:rPr lang="en-US" dirty="0"/>
              <a:t>1</a:t>
            </a:r>
          </a:p>
        </p:txBody>
      </p:sp>
    </p:spTree>
    <p:extLst>
      <p:ext uri="{BB962C8B-B14F-4D97-AF65-F5344CB8AC3E}">
        <p14:creationId xmlns:p14="http://schemas.microsoft.com/office/powerpoint/2010/main" val="39439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89C0CC-17BD-504B-A122-66639327E9BA}"/>
              </a:ext>
            </a:extLst>
          </p:cNvPr>
          <p:cNvSpPr>
            <a:spLocks noGrp="1"/>
          </p:cNvSpPr>
          <p:nvPr>
            <p:ph type="body" sz="quarter" idx="10"/>
          </p:nvPr>
        </p:nvSpPr>
        <p:spPr/>
        <p:txBody>
          <a:bodyPr>
            <a:normAutofit/>
          </a:bodyPr>
          <a:lstStyle/>
          <a:p>
            <a:r>
              <a:rPr lang="en-US" dirty="0"/>
              <a:t>Markets and Budgets Respond to Climate Change</a:t>
            </a:r>
          </a:p>
        </p:txBody>
      </p:sp>
      <p:sp>
        <p:nvSpPr>
          <p:cNvPr id="5" name="Content Placeholder 4">
            <a:extLst>
              <a:ext uri="{FF2B5EF4-FFF2-40B4-BE49-F238E27FC236}">
                <a16:creationId xmlns:a16="http://schemas.microsoft.com/office/drawing/2014/main" id="{5EB8CC15-8FB1-2545-851E-0CE24D6C077D}"/>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kern="100" dirty="0">
                <a:effectLst/>
                <a:latin typeface="Calibri" panose="020F0502020204030204" pitchFamily="34" charset="0"/>
                <a:ea typeface="Arial" panose="020B0604020202020204" pitchFamily="34" charset="0"/>
                <a:cs typeface="Arial" panose="020B0604020202020204" pitchFamily="34" charset="0"/>
              </a:rPr>
              <a:t>Markets are responding to current and anticipated climate changes, and stronger market responses are expected as climate change progresses (</a:t>
            </a:r>
            <a:r>
              <a:rPr lang="en-US" sz="1800" i="1" kern="100" dirty="0">
                <a:effectLst/>
                <a:latin typeface="Calibri" panose="020F0502020204030204" pitchFamily="34" charset="0"/>
                <a:ea typeface="Arial" panose="020B0604020202020204" pitchFamily="34" charset="0"/>
                <a:cs typeface="Arial" panose="020B0604020202020204" pitchFamily="34" charset="0"/>
              </a:rPr>
              <a:t>medium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 Climate risks are projected to change asset values as markets and prices adjust to reflect economic conditions that result from climate change (</a:t>
            </a:r>
            <a:r>
              <a:rPr lang="en-US" sz="1800" i="1" kern="100" dirty="0">
                <a:effectLst/>
                <a:latin typeface="Calibri" panose="020F0502020204030204" pitchFamily="34" charset="0"/>
                <a:ea typeface="Arial" panose="020B0604020202020204" pitchFamily="34" charset="0"/>
                <a:cs typeface="Arial" panose="020B0604020202020204" pitchFamily="34" charset="0"/>
              </a:rPr>
              <a:t>very likely</a:t>
            </a:r>
            <a:r>
              <a:rPr lang="en-US" sz="1800" kern="100" dirty="0">
                <a:effectLst/>
                <a:latin typeface="Calibri" panose="020F0502020204030204" pitchFamily="34" charset="0"/>
                <a:ea typeface="Arial" panose="020B0604020202020204" pitchFamily="34" charset="0"/>
                <a:cs typeface="Arial" panose="020B0604020202020204" pitchFamily="34" charset="0"/>
              </a:rPr>
              <a:t>,</a:t>
            </a:r>
            <a:r>
              <a:rPr lang="en-US" sz="1800" i="1" kern="100" dirty="0">
                <a:effectLst/>
                <a:latin typeface="Calibri" panose="020F0502020204030204" pitchFamily="34" charset="0"/>
                <a:ea typeface="Arial" panose="020B0604020202020204" pitchFamily="34" charset="0"/>
                <a:cs typeface="Arial" panose="020B0604020202020204" pitchFamily="34" charset="0"/>
              </a:rPr>
              <a:t> high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 New costs and challenges will emerge in insurance systems and public budgets that were not originally designed to respond to climate change (</a:t>
            </a:r>
            <a:r>
              <a:rPr lang="en-US" sz="1800" i="1" kern="100" dirty="0">
                <a:effectLst/>
                <a:latin typeface="Calibri" panose="020F0502020204030204" pitchFamily="34" charset="0"/>
                <a:ea typeface="Arial" panose="020B0604020202020204" pitchFamily="34" charset="0"/>
                <a:cs typeface="Arial" panose="020B0604020202020204" pitchFamily="34" charset="0"/>
              </a:rPr>
              <a:t>high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 Trade and economic growth are projected to be impacted by climate change directly and through policy responses to climate change (</a:t>
            </a:r>
            <a:r>
              <a:rPr lang="en-US" sz="1800" i="1" kern="100" dirty="0">
                <a:effectLst/>
                <a:latin typeface="Calibri" panose="020F0502020204030204" pitchFamily="34" charset="0"/>
                <a:ea typeface="Arial" panose="020B0604020202020204" pitchFamily="34" charset="0"/>
                <a:cs typeface="Arial" panose="020B0604020202020204" pitchFamily="34" charset="0"/>
              </a:rPr>
              <a:t>likely</a:t>
            </a:r>
            <a:r>
              <a:rPr lang="en-US" sz="1800" kern="100" dirty="0">
                <a:effectLst/>
                <a:latin typeface="Calibri" panose="020F0502020204030204" pitchFamily="34" charset="0"/>
                <a:ea typeface="Arial" panose="020B0604020202020204" pitchFamily="34" charset="0"/>
                <a:cs typeface="Arial" panose="020B0604020202020204" pitchFamily="34" charset="0"/>
              </a:rPr>
              <a:t>, </a:t>
            </a:r>
            <a:r>
              <a:rPr lang="en-US" sz="1800" i="1" kern="100" dirty="0">
                <a:effectLst/>
                <a:latin typeface="Calibri" panose="020F0502020204030204" pitchFamily="34" charset="0"/>
                <a:ea typeface="Arial" panose="020B0604020202020204" pitchFamily="34" charset="0"/>
                <a:cs typeface="Arial" panose="020B0604020202020204" pitchFamily="34" charset="0"/>
              </a:rPr>
              <a:t>medium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a:t>
            </a:r>
          </a:p>
          <a:p>
            <a:pPr marL="11113" marR="0">
              <a:lnSpc>
                <a:spcPct val="115000"/>
              </a:lnSpc>
              <a:spcBef>
                <a:spcPts val="0"/>
              </a:spcBef>
              <a:spcAft>
                <a:spcPts val="600"/>
              </a:spcAft>
            </a:pPr>
            <a:endPar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DFCCDE7A-AFB1-35B5-ED58-60431C95AF41}"/>
              </a:ext>
            </a:extLst>
          </p:cNvPr>
          <p:cNvSpPr>
            <a:spLocks noGrp="1"/>
          </p:cNvSpPr>
          <p:nvPr>
            <p:ph sz="quarter" idx="14"/>
          </p:nvPr>
        </p:nvSpPr>
        <p:spPr>
          <a:xfrm>
            <a:off x="1944592" y="471324"/>
            <a:ext cx="573088" cy="774700"/>
          </a:xfrm>
        </p:spPr>
        <p:txBody>
          <a:bodyPr/>
          <a:lstStyle/>
          <a:p>
            <a:r>
              <a:rPr lang="en-US" dirty="0"/>
              <a:t>2</a:t>
            </a:r>
          </a:p>
        </p:txBody>
      </p:sp>
    </p:spTree>
    <p:extLst>
      <p:ext uri="{BB962C8B-B14F-4D97-AF65-F5344CB8AC3E}">
        <p14:creationId xmlns:p14="http://schemas.microsoft.com/office/powerpoint/2010/main" val="118662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DA7C3-4374-B746-8B91-CAFFF8F5D468}"/>
              </a:ext>
            </a:extLst>
          </p:cNvPr>
          <p:cNvSpPr>
            <a:spLocks noGrp="1"/>
          </p:cNvSpPr>
          <p:nvPr>
            <p:ph type="body" sz="quarter" idx="10"/>
          </p:nvPr>
        </p:nvSpPr>
        <p:spPr/>
        <p:txBody>
          <a:bodyPr>
            <a:normAutofit fontScale="92500" lnSpcReduction="20000"/>
          </a:bodyPr>
          <a:lstStyle/>
          <a:p>
            <a:r>
              <a:rPr lang="en-US" dirty="0"/>
              <a:t>Economic Opportunities for Households, Businesses, and Institutions Will Change</a:t>
            </a:r>
          </a:p>
        </p:txBody>
      </p:sp>
      <p:sp>
        <p:nvSpPr>
          <p:cNvPr id="5" name="Content Placeholder 4">
            <a:extLst>
              <a:ext uri="{FF2B5EF4-FFF2-40B4-BE49-F238E27FC236}">
                <a16:creationId xmlns:a16="http://schemas.microsoft.com/office/drawing/2014/main" id="{FD5336AF-9E53-3848-973C-FA7F6551BC16}"/>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kern="100" dirty="0">
                <a:effectLst/>
                <a:latin typeface="Calibri" panose="020F0502020204030204" pitchFamily="34" charset="0"/>
                <a:ea typeface="Arial" panose="020B0604020202020204" pitchFamily="34" charset="0"/>
                <a:cs typeface="Arial" panose="020B0604020202020204" pitchFamily="34" charset="0"/>
              </a:rPr>
              <a:t>Climate change is projected to impose a variety of new or higher costs on most households and to impact their employment, income, and quality of life (</a:t>
            </a:r>
            <a:r>
              <a:rPr lang="en-US" sz="1800" i="1" kern="100" dirty="0">
                <a:effectLst/>
                <a:latin typeface="Calibri" panose="020F0502020204030204" pitchFamily="34" charset="0"/>
                <a:ea typeface="Arial" panose="020B0604020202020204" pitchFamily="34" charset="0"/>
                <a:cs typeface="Arial" panose="020B0604020202020204" pitchFamily="34" charset="0"/>
              </a:rPr>
              <a:t>very likely</a:t>
            </a:r>
            <a:r>
              <a:rPr lang="en-US" sz="1800" kern="100" dirty="0">
                <a:effectLst/>
                <a:latin typeface="Calibri" panose="020F0502020204030204" pitchFamily="34" charset="0"/>
                <a:ea typeface="Arial" panose="020B0604020202020204" pitchFamily="34" charset="0"/>
                <a:cs typeface="Arial" panose="020B0604020202020204" pitchFamily="34" charset="0"/>
              </a:rPr>
              <a:t>, </a:t>
            </a:r>
            <a:r>
              <a:rPr lang="en-US" sz="1800" i="1" kern="100" dirty="0">
                <a:effectLst/>
                <a:latin typeface="Calibri" panose="020F0502020204030204" pitchFamily="34" charset="0"/>
                <a:ea typeface="Arial" panose="020B0604020202020204" pitchFamily="34" charset="0"/>
                <a:cs typeface="Arial" panose="020B0604020202020204" pitchFamily="34" charset="0"/>
              </a:rPr>
              <a:t>high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 Climate change will alter the economic landscape that businesses face, generating new risks but also creating new opportunities (</a:t>
            </a:r>
            <a:r>
              <a:rPr lang="en-US" sz="1800" i="1" kern="100" dirty="0">
                <a:effectLst/>
                <a:latin typeface="Calibri" panose="020F0502020204030204" pitchFamily="34" charset="0"/>
                <a:ea typeface="Arial" panose="020B0604020202020204" pitchFamily="34" charset="0"/>
                <a:cs typeface="Arial" panose="020B0604020202020204" pitchFamily="34" charset="0"/>
              </a:rPr>
              <a:t>likely</a:t>
            </a:r>
            <a:r>
              <a:rPr lang="en-US" sz="1800" kern="100" dirty="0">
                <a:effectLst/>
                <a:latin typeface="Calibri" panose="020F0502020204030204" pitchFamily="34" charset="0"/>
                <a:ea typeface="Arial" panose="020B0604020202020204" pitchFamily="34" charset="0"/>
                <a:cs typeface="Arial" panose="020B0604020202020204" pitchFamily="34" charset="0"/>
              </a:rPr>
              <a:t>, </a:t>
            </a:r>
            <a:r>
              <a:rPr lang="en-US" sz="1800" i="1" kern="100" dirty="0">
                <a:effectLst/>
                <a:latin typeface="Calibri" panose="020F0502020204030204" pitchFamily="34" charset="0"/>
                <a:ea typeface="Arial" panose="020B0604020202020204" pitchFamily="34" charset="0"/>
                <a:cs typeface="Arial" panose="020B0604020202020204" pitchFamily="34" charset="0"/>
              </a:rPr>
              <a:t>medium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 Institutions and governments are expected to see existing programs used more intensively or in new ways as populations cope with climate change, generating new system-wide risks (</a:t>
            </a:r>
            <a:r>
              <a:rPr lang="en-US" sz="1800" i="1" kern="100" dirty="0">
                <a:effectLst/>
                <a:latin typeface="Calibri" panose="020F0502020204030204" pitchFamily="34" charset="0"/>
                <a:ea typeface="Arial" panose="020B0604020202020204" pitchFamily="34" charset="0"/>
                <a:cs typeface="Arial" panose="020B0604020202020204" pitchFamily="34" charset="0"/>
              </a:rPr>
              <a:t>medium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 Design, evaluation, and deployment of adaptation technologies and policies will strengthen our national preparedness for climate change (</a:t>
            </a:r>
            <a:r>
              <a:rPr lang="en-US" sz="1800" i="1" kern="100" dirty="0">
                <a:effectLst/>
                <a:latin typeface="Calibri" panose="020F0502020204030204" pitchFamily="34" charset="0"/>
                <a:ea typeface="Arial" panose="020B0604020202020204" pitchFamily="34" charset="0"/>
                <a:cs typeface="Arial" panose="020B0604020202020204" pitchFamily="34" charset="0"/>
              </a:rPr>
              <a:t>high confidence</a:t>
            </a:r>
            <a:r>
              <a:rPr lang="en-US" sz="1800" kern="100" dirty="0">
                <a:effectLst/>
                <a:latin typeface="Calibri" panose="020F0502020204030204" pitchFamily="34" charset="0"/>
                <a:ea typeface="Arial" panose="020B0604020202020204" pitchFamily="34" charset="0"/>
                <a:cs typeface="Arial" panose="020B0604020202020204" pitchFamily="34" charset="0"/>
              </a:rPr>
              <a:t>).</a:t>
            </a:r>
          </a:p>
          <a:p>
            <a:pPr marL="11113" marR="0">
              <a:lnSpc>
                <a:spcPct val="115000"/>
              </a:lnSpc>
              <a:spcBef>
                <a:spcPts val="0"/>
              </a:spcBef>
              <a:spcAft>
                <a:spcPts val="600"/>
              </a:spcAft>
            </a:pPr>
            <a:endPar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2540A740-F0CC-0D73-F328-370DCE86A3BB}"/>
              </a:ext>
            </a:extLst>
          </p:cNvPr>
          <p:cNvSpPr>
            <a:spLocks noGrp="1"/>
          </p:cNvSpPr>
          <p:nvPr>
            <p:ph sz="quarter" idx="14"/>
          </p:nvPr>
        </p:nvSpPr>
        <p:spPr>
          <a:xfrm>
            <a:off x="1944592" y="471324"/>
            <a:ext cx="573088" cy="774700"/>
          </a:xfrm>
        </p:spPr>
        <p:txBody>
          <a:bodyPr/>
          <a:lstStyle/>
          <a:p>
            <a:r>
              <a:rPr lang="en-US" dirty="0"/>
              <a:t>3</a:t>
            </a:r>
          </a:p>
        </p:txBody>
      </p:sp>
    </p:spTree>
    <p:extLst>
      <p:ext uri="{BB962C8B-B14F-4D97-AF65-F5344CB8AC3E}">
        <p14:creationId xmlns:p14="http://schemas.microsoft.com/office/powerpoint/2010/main" val="1048250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D3BAD9-98EB-C9DF-33F8-924025C27B3F}"/>
              </a:ext>
            </a:extLst>
          </p:cNvPr>
          <p:cNvSpPr>
            <a:spLocks noGrp="1"/>
          </p:cNvSpPr>
          <p:nvPr>
            <p:ph type="title"/>
          </p:nvPr>
        </p:nvSpPr>
        <p:spPr>
          <a:xfrm>
            <a:off x="446961" y="457200"/>
            <a:ext cx="2949178" cy="2164080"/>
          </a:xfrm>
        </p:spPr>
        <p:txBody>
          <a:bodyPr>
            <a:normAutofit fontScale="90000"/>
          </a:bodyPr>
          <a:lstStyle/>
          <a:p>
            <a:r>
              <a:rPr lang="en-US" dirty="0"/>
              <a:t>Figure 19.1. Projected economic impacts of climate change vary by sector and region, with aggregate impacts resulting in net damages nationally.</a:t>
            </a:r>
          </a:p>
        </p:txBody>
      </p:sp>
      <p:pic>
        <p:nvPicPr>
          <p:cNvPr id="4" name="Content Placeholder 3">
            <a:extLst>
              <a:ext uri="{FF2B5EF4-FFF2-40B4-BE49-F238E27FC236}">
                <a16:creationId xmlns:a16="http://schemas.microsoft.com/office/drawing/2014/main" id="{C3F1E109-2498-DA40-670E-CFD2D2878634}"/>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19" r="-19"/>
          <a:stretch/>
        </p:blipFill>
        <p:spPr>
          <a:xfrm>
            <a:off x="3971934" y="457200"/>
            <a:ext cx="4548169" cy="5741988"/>
          </a:xfrm>
          <a:prstGeom prst="rect">
            <a:avLst/>
          </a:prstGeom>
        </p:spPr>
      </p:pic>
    </p:spTree>
    <p:extLst>
      <p:ext uri="{BB962C8B-B14F-4D97-AF65-F5344CB8AC3E}">
        <p14:creationId xmlns:p14="http://schemas.microsoft.com/office/powerpoint/2010/main" val="93984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A40A43-BF07-D8BC-E4E8-9E1A1E78E292}"/>
              </a:ext>
            </a:extLst>
          </p:cNvPr>
          <p:cNvSpPr>
            <a:spLocks noGrp="1"/>
          </p:cNvSpPr>
          <p:nvPr>
            <p:ph type="title"/>
          </p:nvPr>
        </p:nvSpPr>
        <p:spPr>
          <a:xfrm>
            <a:off x="446961" y="457200"/>
            <a:ext cx="2949178" cy="2529840"/>
          </a:xfrm>
        </p:spPr>
        <p:txBody>
          <a:bodyPr>
            <a:normAutofit fontScale="90000"/>
          </a:bodyPr>
          <a:lstStyle/>
          <a:p>
            <a:r>
              <a:rPr lang="en-US" dirty="0"/>
              <a:t>Figure 19.2. The effects of weather and climate change are often experienced differently by populations according to income, age, access to credit, and race and ethnicity.</a:t>
            </a:r>
          </a:p>
        </p:txBody>
      </p:sp>
      <p:pic>
        <p:nvPicPr>
          <p:cNvPr id="4" name="Content Placeholder 3">
            <a:extLst>
              <a:ext uri="{FF2B5EF4-FFF2-40B4-BE49-F238E27FC236}">
                <a16:creationId xmlns:a16="http://schemas.microsoft.com/office/drawing/2014/main" id="{05AA3F94-BAC5-2EB4-9D62-F3C170B5ED5E}"/>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16" r="-16"/>
          <a:stretch/>
        </p:blipFill>
        <p:spPr>
          <a:xfrm>
            <a:off x="3811430" y="457200"/>
            <a:ext cx="4869177" cy="5741988"/>
          </a:xfrm>
          <a:prstGeom prst="rect">
            <a:avLst/>
          </a:prstGeom>
        </p:spPr>
      </p:pic>
    </p:spTree>
    <p:extLst>
      <p:ext uri="{BB962C8B-B14F-4D97-AF65-F5344CB8AC3E}">
        <p14:creationId xmlns:p14="http://schemas.microsoft.com/office/powerpoint/2010/main" val="2908033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56C2D3-5E71-3637-8744-3FCF1B248FD6}"/>
              </a:ext>
            </a:extLst>
          </p:cNvPr>
          <p:cNvSpPr>
            <a:spLocks noGrp="1"/>
          </p:cNvSpPr>
          <p:nvPr>
            <p:ph type="title"/>
          </p:nvPr>
        </p:nvSpPr>
        <p:spPr/>
        <p:txBody>
          <a:bodyPr/>
          <a:lstStyle/>
          <a:p>
            <a:r>
              <a:rPr lang="en-US" dirty="0"/>
              <a:t>Figure 19.3. Exposure to climate hazards has a negative effect on real estate values.</a:t>
            </a:r>
          </a:p>
        </p:txBody>
      </p:sp>
      <p:pic>
        <p:nvPicPr>
          <p:cNvPr id="4" name="Content Placeholder 3">
            <a:extLst>
              <a:ext uri="{FF2B5EF4-FFF2-40B4-BE49-F238E27FC236}">
                <a16:creationId xmlns:a16="http://schemas.microsoft.com/office/drawing/2014/main" id="{19FCF689-74CD-45B3-378B-E801B2150E54}"/>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288" r="-288"/>
          <a:stretch/>
        </p:blipFill>
        <p:spPr bwMode="auto">
          <a:xfrm>
            <a:off x="628650" y="241638"/>
            <a:ext cx="7886700" cy="46613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1706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96F677-809B-E4FF-5405-D8C57CDCD9A2}"/>
              </a:ext>
            </a:extLst>
          </p:cNvPr>
          <p:cNvSpPr>
            <a:spLocks noGrp="1"/>
          </p:cNvSpPr>
          <p:nvPr>
            <p:ph type="title"/>
          </p:nvPr>
        </p:nvSpPr>
        <p:spPr/>
        <p:txBody>
          <a:bodyPr/>
          <a:lstStyle/>
          <a:p>
            <a:r>
              <a:rPr lang="en-US" dirty="0"/>
              <a:t>Figure 19.4. Climate change puts pressure on public budgets.</a:t>
            </a:r>
          </a:p>
        </p:txBody>
      </p:sp>
      <p:pic>
        <p:nvPicPr>
          <p:cNvPr id="4" name="Content Placeholder 3">
            <a:extLst>
              <a:ext uri="{FF2B5EF4-FFF2-40B4-BE49-F238E27FC236}">
                <a16:creationId xmlns:a16="http://schemas.microsoft.com/office/drawing/2014/main" id="{98291455-5EDD-52FB-C15D-601B62B54C8A}"/>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a:stretch/>
        </p:blipFill>
        <p:spPr>
          <a:xfrm>
            <a:off x="628650" y="489403"/>
            <a:ext cx="7886699" cy="4732019"/>
          </a:xfrm>
          <a:prstGeom prst="rect">
            <a:avLst/>
          </a:prstGeom>
        </p:spPr>
      </p:pic>
    </p:spTree>
    <p:extLst>
      <p:ext uri="{BB962C8B-B14F-4D97-AF65-F5344CB8AC3E}">
        <p14:creationId xmlns:p14="http://schemas.microsoft.com/office/powerpoint/2010/main" val="38477766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B9C8E70C-1032-8747-A046-548402C5172B}" vid="{6A8C401A-7EE4-7A48-906C-36A885B8D2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8124</TotalTime>
  <Words>1846</Words>
  <Application>Microsoft Macintosh PowerPoint</Application>
  <PresentationFormat>On-screen Show (4:3)</PresentationFormat>
  <Paragraphs>77</Paragraphs>
  <Slides>12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Figure 19.1. Projected economic impacts of climate change vary by sector and region, with aggregate impacts resulting in net damages nationally.</vt:lpstr>
      <vt:lpstr>Figure 19.2. The effects of weather and climate change are often experienced differently by populations according to income, age, access to credit, and race and ethnicity.</vt:lpstr>
      <vt:lpstr>Figure 19.3. Exposure to climate hazards has a negative effect on real estate values.</vt:lpstr>
      <vt:lpstr>Figure 19.4. Climate change puts pressure on public budgets.</vt:lpstr>
      <vt:lpstr>Figure 19.5. The social cost of greenhouse gases is a monetary estimate of the total economic impact of an additional greenhouse gas emission today.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Natalie</dc:creator>
  <cp:lastModifiedBy>Lustig, Allyza</cp:lastModifiedBy>
  <cp:revision>103</cp:revision>
  <dcterms:created xsi:type="dcterms:W3CDTF">2018-11-06T19:06:29Z</dcterms:created>
  <dcterms:modified xsi:type="dcterms:W3CDTF">2023-10-18T14:44:08Z</dcterms:modified>
</cp:coreProperties>
</file>