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3"/>
  </p:notesMasterIdLst>
  <p:sldIdLst>
    <p:sldId id="282" r:id="rId2"/>
    <p:sldId id="256" r:id="rId3"/>
    <p:sldId id="257" r:id="rId4"/>
    <p:sldId id="258" r:id="rId5"/>
    <p:sldId id="259" r:id="rId6"/>
    <p:sldId id="291" r:id="rId7"/>
    <p:sldId id="294" r:id="rId8"/>
    <p:sldId id="283" r:id="rId9"/>
    <p:sldId id="284" r:id="rId10"/>
    <p:sldId id="285" r:id="rId11"/>
    <p:sldId id="286" r:id="rId12"/>
    <p:sldId id="287" r:id="rId13"/>
    <p:sldId id="288" r:id="rId14"/>
    <p:sldId id="289" r:id="rId15"/>
    <p:sldId id="290" r:id="rId16"/>
    <p:sldId id="292" r:id="rId17"/>
    <p:sldId id="293" r:id="rId18"/>
    <p:sldId id="295" r:id="rId19"/>
    <p:sldId id="296" r:id="rId20"/>
    <p:sldId id="263" r:id="rId21"/>
    <p:sldId id="26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eves, Katie" initials="RK" lastIdx="2" clrIdx="0">
    <p:extLst>
      <p:ext uri="{19B8F6BF-5375-455C-9EA6-DF929625EA0E}">
        <p15:presenceInfo xmlns:p15="http://schemas.microsoft.com/office/powerpoint/2012/main" userId="S-1-5-21-2338163137-2684688362-157462135-721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9DBC"/>
    <a:srgbClr val="026393"/>
    <a:srgbClr val="372655"/>
    <a:srgbClr val="DDE9ED"/>
    <a:srgbClr val="3D88A8"/>
    <a:srgbClr val="6D5B97"/>
    <a:srgbClr val="102268"/>
    <a:srgbClr val="096BA3"/>
    <a:srgbClr val="0F9EFB"/>
    <a:srgbClr val="3856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077" autoAdjust="0"/>
    <p:restoredTop sz="85942" autoAdjust="0"/>
  </p:normalViewPr>
  <p:slideViewPr>
    <p:cSldViewPr snapToGrid="0" snapToObjects="1" showGuides="1">
      <p:cViewPr varScale="1">
        <p:scale>
          <a:sx n="92" d="100"/>
          <a:sy n="92" d="100"/>
        </p:scale>
        <p:origin x="1016" y="17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1000-D3B8-D440-8861-CD99BA79407E}" type="datetimeFigureOut">
              <a:rPr lang="en-US" smtClean="0"/>
              <a:t>10/19/23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CE6CB7-542C-0A40-A1D9-CA6EADA0C63B}" type="slidenum">
              <a:rPr lang="en-US" smtClean="0"/>
              <a:t>‹#›</a:t>
            </a:fld>
            <a:endParaRPr lang="en-US" dirty="0"/>
          </a:p>
        </p:txBody>
      </p:sp>
    </p:spTree>
    <p:extLst>
      <p:ext uri="{BB962C8B-B14F-4D97-AF65-F5344CB8AC3E}">
        <p14:creationId xmlns:p14="http://schemas.microsoft.com/office/powerpoint/2010/main" val="1388754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a:t>
            </a:fld>
            <a:endParaRPr lang="en-US"/>
          </a:p>
        </p:txBody>
      </p:sp>
    </p:spTree>
    <p:extLst>
      <p:ext uri="{BB962C8B-B14F-4D97-AF65-F5344CB8AC3E}">
        <p14:creationId xmlns:p14="http://schemas.microsoft.com/office/powerpoint/2010/main" val="3334576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The figure shows the geography of resource- and land-based livelihoods and vulnerabilities. Tribal reservation and trust lands are outlined on all maps. Panel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a</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displays the predominant use of each county’s agricultural land as either pasture or cropland. Pasture is common throughout much of the region, with cropland prevalent in the eastern portion of the region. Panel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b</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shows federally owned public lands, including lands managed by the National Park Service, Bureau of Land Management, Bureau of Reclamation, US Forest Service, US Fish and Wildlife Service, Department of Defense, Department of Energy, and other federal agencies. In addition to public lands, private protected areas voluntarily provided to the database are also included but make up a very small minority of the overall public and other protected land area. The amount of federally owned public land increases in the more arid western portion of the region. Panel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c</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displays locations of major energy sources in the region. Surface coal mines, oil and gas wells, and wind turbine installations are located throughout the region. Panel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d</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shows county-level Social Vulnerability Index (SoVI) scores, with higher scores closer to 1 indicating higher levels of social vulnerability to environmental hazards.(Cutter et al. 2003) Capital letters in panel (d) display locations of recent extreme climate events highlighted in the “Community Infrastructure and Quality of Life” section below (A, D, and E highlight examples of flood impacts, B highlights storm damage, and C provides an example of drought impacts). Figure credit: University of Nebraska, USDA Forest Service, NOAA NCEI, and CISESS NC.</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15</a:t>
            </a:fld>
            <a:endParaRPr lang="en-US" dirty="0"/>
          </a:p>
        </p:txBody>
      </p:sp>
    </p:spTree>
    <p:extLst>
      <p:ext uri="{BB962C8B-B14F-4D97-AF65-F5344CB8AC3E}">
        <p14:creationId xmlns:p14="http://schemas.microsoft.com/office/powerpoint/2010/main" val="1317715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Arial" panose="020B0604020202020204" pitchFamily="34" charset="0"/>
                <a:cs typeface="Arial" panose="020B0604020202020204" pitchFamily="34" charset="0"/>
              </a:rPr>
              <a:t>CAPTION: Climate stressors interact with regional land-use decisions in complex ways. Recent and historical land-use decisions (</a:t>
            </a:r>
            <a:r>
              <a:rPr lang="en-US" sz="1800" b="1" dirty="0">
                <a:effectLst/>
                <a:latin typeface="Calibri" panose="020F0502020204030204" pitchFamily="34" charset="0"/>
                <a:ea typeface="Arial" panose="020B0604020202020204" pitchFamily="34" charset="0"/>
                <a:cs typeface="Arial" panose="020B0604020202020204" pitchFamily="34" charset="0"/>
              </a:rPr>
              <a:t>left</a:t>
            </a:r>
            <a:r>
              <a:rPr lang="en-US" sz="1800" dirty="0">
                <a:effectLst/>
                <a:latin typeface="Calibri" panose="020F0502020204030204" pitchFamily="34" charset="0"/>
                <a:ea typeface="Arial" panose="020B0604020202020204" pitchFamily="34" charset="0"/>
                <a:cs typeface="Arial" panose="020B0604020202020204" pitchFamily="34" charset="0"/>
              </a:rPr>
              <a:t>) are altering the productivity of working lands. Potential alternative land-use decisions (</a:t>
            </a:r>
            <a:r>
              <a:rPr lang="en-US" sz="1800" b="1" dirty="0">
                <a:effectLst/>
                <a:latin typeface="Calibri" panose="020F0502020204030204" pitchFamily="34" charset="0"/>
                <a:ea typeface="Arial" panose="020B0604020202020204" pitchFamily="34" charset="0"/>
                <a:cs typeface="Arial" panose="020B0604020202020204" pitchFamily="34" charset="0"/>
              </a:rPr>
              <a:t>right</a:t>
            </a:r>
            <a:r>
              <a:rPr lang="en-US" sz="1800" dirty="0">
                <a:effectLst/>
                <a:latin typeface="Calibri" panose="020F0502020204030204" pitchFamily="34" charset="0"/>
                <a:ea typeface="Arial" panose="020B0604020202020204" pitchFamily="34" charset="0"/>
                <a:cs typeface="Arial" panose="020B0604020202020204" pitchFamily="34" charset="0"/>
              </a:rPr>
              <a:t>) have the potential to increase resilience against climate change. By converting agriculture to grassland in areas that will become marginal for production, landowners and resource managers can conserve water and enhance ecosystem services. Figure credit: USGS. </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16</a:t>
            </a:fld>
            <a:endParaRPr lang="en-US" dirty="0"/>
          </a:p>
        </p:txBody>
      </p:sp>
    </p:spTree>
    <p:extLst>
      <p:ext uri="{BB962C8B-B14F-4D97-AF65-F5344CB8AC3E}">
        <p14:creationId xmlns:p14="http://schemas.microsoft.com/office/powerpoint/2010/main" val="3889505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Switchgrass is a highly productive native prairie perennial that is the most promising species for future commercial growth as biofuel (for use as liquid transportation fuels and in electricity production). Photo was taken in 2021 at an experimental farm near South Shore, South Dakota, following two summers of drought, when production of switchgrass hay was 5 tons per acre and was more profitable than the production of corn. Photo credit: ©Arvid Boe, South Dakota State University.</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17</a:t>
            </a:fld>
            <a:endParaRPr lang="en-US" dirty="0"/>
          </a:p>
        </p:txBody>
      </p:sp>
    </p:spTree>
    <p:extLst>
      <p:ext uri="{BB962C8B-B14F-4D97-AF65-F5344CB8AC3E}">
        <p14:creationId xmlns:p14="http://schemas.microsoft.com/office/powerpoint/2010/main" val="788014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Pattern field tiling in the Prairie Pothole Region is designed to drain low, wet ground to provide soil space for roots of crops, which can increase yields. Tiling can inadvertently drain wetlands if placed too close to or below the elevation of the wetland bottom. Plastic pipe is buried at each black line visible in the photograph. Photo credit: USFWS.</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18</a:t>
            </a:fld>
            <a:endParaRPr lang="en-US" dirty="0"/>
          </a:p>
        </p:txBody>
      </p:sp>
    </p:spTree>
    <p:extLst>
      <p:ext uri="{BB962C8B-B14F-4D97-AF65-F5344CB8AC3E}">
        <p14:creationId xmlns:p14="http://schemas.microsoft.com/office/powerpoint/2010/main" val="3794318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Forecast-based planning uses predictions of a single future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b</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whereas scenario-based planning works with a set of plausible futures that capture a broad range of potential future conditions, providing a framework to support decisions under conditions that are uncertain and uncontrollable. Scenario-based planning at Wind Cave National Park identified four potential outcomes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a</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c</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for grassland and pine forest vegetation, surface water availability, and American bison (</a:t>
            </a:r>
            <a:r>
              <a:rPr lang="en-US" sz="1800" i="1" dirty="0">
                <a:solidFill>
                  <a:srgbClr val="000000"/>
                </a:solidFill>
                <a:effectLst/>
                <a:latin typeface="Calibri" panose="020F0502020204030204" pitchFamily="34" charset="0"/>
                <a:ea typeface="Arial" panose="020B0604020202020204" pitchFamily="34" charset="0"/>
                <a:cs typeface="Arial" panose="020B0604020202020204" pitchFamily="34" charset="0"/>
              </a:rPr>
              <a:t>Bison bison</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and prairie dog colonies under different climate futures—very dry and droughty (brown), frequent droughts (red), generally drier (green), and a bit wetter (blue)—all of which have different management implications for the natural and cultural resources in the park. Each dot in the graph represents a climate projection, and the set of four circled projections collectively encompasses most of the range of ways in which drought and springtime moisture levels could change by midcentury. SPEI—the Standardized Precipitation–Evaporation Index—is a multi-scalar drought index, based on precipitation and potential evapotranspiration, that is used to identify wet and dry periods in a given location.(Vicente-Serrano et al. 2010) A zero value indicates average moisture balance, positive values signify above-average wetness, and negative values represent drier-than-average conditions. SPEI-3 is a three-monthly SPEI calculation, and this figure shows values for April–June. Adapted from Schuurman et al. 2022(Schuurman et al. 2022) and Runyon et al. 2021.(Runyon et al. 2021)</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19</a:t>
            </a:fld>
            <a:endParaRPr lang="en-US" dirty="0"/>
          </a:p>
        </p:txBody>
      </p:sp>
    </p:spTree>
    <p:extLst>
      <p:ext uri="{BB962C8B-B14F-4D97-AF65-F5344CB8AC3E}">
        <p14:creationId xmlns:p14="http://schemas.microsoft.com/office/powerpoint/2010/main" val="511457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21</a:t>
            </a:fld>
            <a:endParaRPr lang="en-US" dirty="0"/>
          </a:p>
        </p:txBody>
      </p:sp>
    </p:spTree>
    <p:extLst>
      <p:ext uri="{BB962C8B-B14F-4D97-AF65-F5344CB8AC3E}">
        <p14:creationId xmlns:p14="http://schemas.microsoft.com/office/powerpoint/2010/main" val="391487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2</a:t>
            </a:fld>
            <a:endParaRPr lang="en-US" dirty="0"/>
          </a:p>
        </p:txBody>
      </p:sp>
    </p:spTree>
    <p:extLst>
      <p:ext uri="{BB962C8B-B14F-4D97-AF65-F5344CB8AC3E}">
        <p14:creationId xmlns:p14="http://schemas.microsoft.com/office/powerpoint/2010/main" val="2853394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Tribal reservations and American Indian trust lands (red outlines) overlap rural areas (dark gray; as defined by the USDA) across the Northern Great Plains. Rural and historically marginalized communities are often under-resourced and lack capacity to prepare for and recover from climate-driven natural disasters, making large portions of the Northern Great Plains less resilient to climate change.(Cain 2021) White sections represent areas that fail to meet the criteria for “remote from urban” as defined by the USDA.(ERS 2019) Figure credit: University of Wyoming, Center for American Progress, NOAA NCEI, and CISESS NC. </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8</a:t>
            </a:fld>
            <a:endParaRPr lang="en-US" dirty="0"/>
          </a:p>
        </p:txBody>
      </p:sp>
    </p:spTree>
    <p:extLst>
      <p:ext uri="{BB962C8B-B14F-4D97-AF65-F5344CB8AC3E}">
        <p14:creationId xmlns:p14="http://schemas.microsoft.com/office/powerpoint/2010/main" val="2810847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The map shows annual precipitation averaged over 1991­–2020. Distinct precipitation gradients are evident from east to west and with elevation. These gradients highlight the complexity of the climate across the Northern Great Plains. White areas are large water bodies. Figure credit: USGS, University of Wyoming, NOAA NCEI, and CISESS NC.</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9</a:t>
            </a:fld>
            <a:endParaRPr lang="en-US" dirty="0"/>
          </a:p>
        </p:txBody>
      </p:sp>
    </p:spTree>
    <p:extLst>
      <p:ext uri="{BB962C8B-B14F-4D97-AF65-F5344CB8AC3E}">
        <p14:creationId xmlns:p14="http://schemas.microsoft.com/office/powerpoint/2010/main" val="4099176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The maps show temperature averages for 1991–2020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a</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and projected temperature for global warming of 2°C (3.6°F;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b</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and 4°C (7.2°F;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c</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above preindustrial levels for the Northern Great Plains region. Current and projected values demonstrate distinctive gradients of temperature from southeast to northwest, with implications for climate impacts and effective adaptation. White areas are large water bodies. Figure credit: USGS, NOAA NCEI, CISESS NC, and University of Wyoming. See figure metadata for additional contributors.</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10</a:t>
            </a:fld>
            <a:endParaRPr lang="en-US" dirty="0"/>
          </a:p>
        </p:txBody>
      </p:sp>
    </p:spTree>
    <p:extLst>
      <p:ext uri="{BB962C8B-B14F-4D97-AF65-F5344CB8AC3E}">
        <p14:creationId xmlns:p14="http://schemas.microsoft.com/office/powerpoint/2010/main" val="4271043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This map of the water resource regions and rivers within the region shows distinct east–west differences in trends in annual peak streamflow for 1961–2020, expressed as percent per year, where the size of the dot is relative to the size of the trend. Red dots are downward trends, and blue dots are upward trends. A likelihood-based approach is used to report these trend results. When a trend is identified, the trend likelihood value (likelihood = 1 – p-value/2) associated with the trend is between 0.85 and 1.0. In other words, the chance of the trend occurring in the specified direction is at least 85 out of 100. Smaller black dots are sites for which there were sufficient data for trend analysis but likelihood was less than 0.85; that is, these sites do not exhibit a substantial trend in either direction. Figure credit: USGS, NOAA NCEI, and CISESS NC.</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11</a:t>
            </a:fld>
            <a:endParaRPr lang="en-US" dirty="0"/>
          </a:p>
        </p:txBody>
      </p:sp>
    </p:spTree>
    <p:extLst>
      <p:ext uri="{BB962C8B-B14F-4D97-AF65-F5344CB8AC3E}">
        <p14:creationId xmlns:p14="http://schemas.microsoft.com/office/powerpoint/2010/main" val="2458489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Figure shows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center</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simulated current evapotranspiration and its projected change for the summer months under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left</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intermediate and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right</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very high scenarios. Data presented were obtained from Variable Infiltration Capacity models driven by the Coupled Model Intercomparison Project Phase 5 and Localized Constructed Analogs downscaling methods. Potential evaporative demands in the summer months (June, July, and August) increase regionally, especially in western areas under moderate climate change, and in both western and eastern areas under severe climate change. An increase in potential evapotranspiration typically drives a decrease in surface soil moisture (4-inch depth; Figure 25.6). Figure credit: USDA Forest Service, NOAA NCEI, and CISESS NC. See figure metadata for additional contributors.</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12</a:t>
            </a:fld>
            <a:endParaRPr lang="en-US" dirty="0"/>
          </a:p>
        </p:txBody>
      </p:sp>
    </p:spTree>
    <p:extLst>
      <p:ext uri="{BB962C8B-B14F-4D97-AF65-F5344CB8AC3E}">
        <p14:creationId xmlns:p14="http://schemas.microsoft.com/office/powerpoint/2010/main" val="2682301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Figure shows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center</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simulated current soil moisture and its projected change for the summer months under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left</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intermediate and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right</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very high scenarios. Data presented were obtained from Variable Infiltration Capacity models driven by the Coupled Model Intercomparison Project Phase 5 and Localized Constructed Analogs downscaling methods. Soil moisture is expected to decrease slightly throughout the region in the summer months, with the largest decreases in the western mountain ranges of Montana. An increase in southwestern Wyoming is projected under both intermediate and very high scenarios. Snow water equivalent is decreasing at higher elevations in the Northern Great Plains (Figure 4.5) and can contribute to lower soil moisture in these areas. Declines in soil moisture can lead to crop, forest, and rangeland plant water stress, reduce plant growth, and increase ecosystems’ susceptibility to fire. Figure credit: USDA Forest Service, NOAA NCEI, and CISESS NC. See figure metadata for additional contributors.</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13</a:t>
            </a:fld>
            <a:endParaRPr lang="en-US" dirty="0"/>
          </a:p>
        </p:txBody>
      </p:sp>
    </p:spTree>
    <p:extLst>
      <p:ext uri="{BB962C8B-B14F-4D97-AF65-F5344CB8AC3E}">
        <p14:creationId xmlns:p14="http://schemas.microsoft.com/office/powerpoint/2010/main" val="3059051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Acreage in the Northern Great Plains region where at least 50% of the soil surface is covered by two representative invasive plant species: cheatgrass (</a:t>
            </a:r>
            <a:r>
              <a:rPr lang="en-US" sz="1800" i="1" dirty="0">
                <a:solidFill>
                  <a:srgbClr val="000000"/>
                </a:solidFill>
                <a:effectLst/>
                <a:latin typeface="Calibri" panose="020F0502020204030204" pitchFamily="34" charset="0"/>
                <a:ea typeface="Arial" panose="020B0604020202020204" pitchFamily="34" charset="0"/>
                <a:cs typeface="Arial" panose="020B0604020202020204" pitchFamily="34" charset="0"/>
              </a:rPr>
              <a:t>Bromus tectorum</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left</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in the western part of the region, and Kentucky bluegrass or Canada bluegrass (</a:t>
            </a:r>
            <a:r>
              <a:rPr lang="en-US" sz="1800" i="1" dirty="0">
                <a:solidFill>
                  <a:srgbClr val="000000"/>
                </a:solidFill>
                <a:effectLst/>
                <a:latin typeface="Calibri" panose="020F0502020204030204" pitchFamily="34" charset="0"/>
                <a:ea typeface="Arial" panose="020B0604020202020204" pitchFamily="34" charset="0"/>
                <a:cs typeface="Arial" panose="020B0604020202020204" pitchFamily="34" charset="0"/>
              </a:rPr>
              <a:t>Poa pratensis </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or</a:t>
            </a:r>
            <a:r>
              <a:rPr lang="en-US" sz="1800" i="1" dirty="0">
                <a:solidFill>
                  <a:srgbClr val="000000"/>
                </a:solidFill>
                <a:effectLst/>
                <a:latin typeface="Calibri" panose="020F0502020204030204" pitchFamily="34" charset="0"/>
                <a:ea typeface="Arial" panose="020B0604020202020204" pitchFamily="34" charset="0"/>
                <a:cs typeface="Arial" panose="020B0604020202020204" pitchFamily="34" charset="0"/>
              </a:rPr>
              <a:t> Poa compressa</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right</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in the eastern part of the region. The figure shows acreage for 2004–2010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center</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and 2011–2015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bottom</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as well as the change in extent of invasion between those two periods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top</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These invasive grasses already pose a threat to the biodiversity of the region, and climate change is predicted to increase invasive species challenges for this region. Figure credits: (center left, bottom left, center right, bottom right) adapted from NRCS 2018;(NRCS 2018) (top left, top right) The Nature Conservancy, NOAA NCEI, and CISESS NC.</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14</a:t>
            </a:fld>
            <a:endParaRPr lang="en-US" dirty="0"/>
          </a:p>
        </p:txBody>
      </p:sp>
    </p:spTree>
    <p:extLst>
      <p:ext uri="{BB962C8B-B14F-4D97-AF65-F5344CB8AC3E}">
        <p14:creationId xmlns:p14="http://schemas.microsoft.com/office/powerpoint/2010/main" val="2171366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formation for presenters">
    <p:spTree>
      <p:nvGrpSpPr>
        <p:cNvPr id="1" name=""/>
        <p:cNvGrpSpPr/>
        <p:nvPr/>
      </p:nvGrpSpPr>
      <p:grpSpPr>
        <a:xfrm>
          <a:off x="0" y="0"/>
          <a:ext cx="0" cy="0"/>
          <a:chOff x="0" y="0"/>
          <a:chExt cx="0" cy="0"/>
        </a:xfrm>
      </p:grpSpPr>
      <p:sp>
        <p:nvSpPr>
          <p:cNvPr id="9" name="Content Placeholder 2"/>
          <p:cNvSpPr>
            <a:spLocks noGrp="1"/>
          </p:cNvSpPr>
          <p:nvPr>
            <p:ph idx="13" hasCustomPrompt="1"/>
          </p:nvPr>
        </p:nvSpPr>
        <p:spPr>
          <a:xfrm>
            <a:off x="628650" y="1698171"/>
            <a:ext cx="5035880" cy="4478792"/>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Key Message text</a:t>
            </a:r>
          </a:p>
        </p:txBody>
      </p:sp>
      <p:sp>
        <p:nvSpPr>
          <p:cNvPr id="16" name="Rectangle 15">
            <a:extLst>
              <a:ext uri="{FF2B5EF4-FFF2-40B4-BE49-F238E27FC236}">
                <a16:creationId xmlns:a16="http://schemas.microsoft.com/office/drawing/2014/main" id="{837600C7-BD6D-B067-258C-FC0CEF80EB05}"/>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15  |  Fifth National Climate Assessment  |  nca2023.globalchange.gov</a:t>
            </a:r>
          </a:p>
        </p:txBody>
      </p:sp>
      <p:sp>
        <p:nvSpPr>
          <p:cNvPr id="2" name="Content Placeholder 8">
            <a:extLst>
              <a:ext uri="{FF2B5EF4-FFF2-40B4-BE49-F238E27FC236}">
                <a16:creationId xmlns:a16="http://schemas.microsoft.com/office/drawing/2014/main" id="{1108CC7F-A86D-ACFF-3B1C-4E838AF9E3A5}"/>
              </a:ext>
            </a:extLst>
          </p:cNvPr>
          <p:cNvSpPr>
            <a:spLocks noGrp="1"/>
          </p:cNvSpPr>
          <p:nvPr>
            <p:ph sz="quarter" idx="14"/>
          </p:nvPr>
        </p:nvSpPr>
        <p:spPr>
          <a:xfrm>
            <a:off x="6400508" y="2303812"/>
            <a:ext cx="2054430" cy="2057400"/>
          </a:xfrm>
        </p:spPr>
        <p:txBody>
          <a:bodyPr anchor="t"/>
          <a:lstStyle>
            <a:lvl1pPr marL="0" indent="0" algn="l">
              <a:buNone/>
              <a:defRPr>
                <a:solidFill>
                  <a:schemeClr val="bg1"/>
                </a:solidFill>
              </a:defRPr>
            </a:lvl1pPr>
          </a:lstStyle>
          <a:p>
            <a:pPr lvl="0"/>
            <a:r>
              <a:rPr lang="en-US"/>
              <a:t>Edit Master text styles</a:t>
            </a:r>
          </a:p>
        </p:txBody>
      </p:sp>
      <p:sp>
        <p:nvSpPr>
          <p:cNvPr id="5" name="TextBox 4">
            <a:extLst>
              <a:ext uri="{FF2B5EF4-FFF2-40B4-BE49-F238E27FC236}">
                <a16:creationId xmlns:a16="http://schemas.microsoft.com/office/drawing/2014/main" id="{0D721B23-BE1C-8E16-92B9-B10299C624A5}"/>
              </a:ext>
            </a:extLst>
          </p:cNvPr>
          <p:cNvSpPr txBox="1"/>
          <p:nvPr userDrawn="1"/>
        </p:nvSpPr>
        <p:spPr>
          <a:xfrm>
            <a:off x="6718714" y="4400224"/>
            <a:ext cx="1418017" cy="307777"/>
          </a:xfrm>
          <a:prstGeom prst="rect">
            <a:avLst/>
          </a:prstGeom>
          <a:noFill/>
        </p:spPr>
        <p:txBody>
          <a:bodyPr wrap="none" rtlCol="0">
            <a:spAutoFit/>
          </a:bodyPr>
          <a:lstStyle/>
          <a:p>
            <a:r>
              <a:rPr lang="en-US" sz="1400" dirty="0"/>
              <a:t>Chapter QR code</a:t>
            </a:r>
          </a:p>
        </p:txBody>
      </p:sp>
      <p:sp>
        <p:nvSpPr>
          <p:cNvPr id="10" name="TextBox 9">
            <a:extLst>
              <a:ext uri="{FF2B5EF4-FFF2-40B4-BE49-F238E27FC236}">
                <a16:creationId xmlns:a16="http://schemas.microsoft.com/office/drawing/2014/main" id="{413BF341-D554-7A24-F119-7DB633F019A4}"/>
              </a:ext>
            </a:extLst>
          </p:cNvPr>
          <p:cNvSpPr txBox="1"/>
          <p:nvPr userDrawn="1"/>
        </p:nvSpPr>
        <p:spPr>
          <a:xfrm>
            <a:off x="628650" y="603583"/>
            <a:ext cx="7886700" cy="707886"/>
          </a:xfrm>
          <a:prstGeom prst="rect">
            <a:avLst/>
          </a:prstGeom>
          <a:noFill/>
        </p:spPr>
        <p:txBody>
          <a:bodyPr wrap="square" rtlCol="0">
            <a:spAutoFit/>
          </a:bodyPr>
          <a:lstStyle/>
          <a:p>
            <a:r>
              <a:rPr lang="en-US" sz="4000" b="0" dirty="0">
                <a:solidFill>
                  <a:srgbClr val="026393"/>
                </a:solidFill>
                <a:latin typeface="+mj-lt"/>
              </a:rPr>
              <a:t>Information for presenters</a:t>
            </a:r>
          </a:p>
        </p:txBody>
      </p:sp>
    </p:spTree>
    <p:extLst>
      <p:ext uri="{BB962C8B-B14F-4D97-AF65-F5344CB8AC3E}">
        <p14:creationId xmlns:p14="http://schemas.microsoft.com/office/powerpoint/2010/main" val="1139338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274237-B5FC-5F13-7B91-F9CBCED7BC7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B7073D-A249-6AE6-E43D-6C0E9F92A1E6}"/>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25  |  Fifth National Climate Assessment  |  nca2023.globalchange.gov</a:t>
            </a:r>
          </a:p>
        </p:txBody>
      </p:sp>
    </p:spTree>
    <p:extLst>
      <p:ext uri="{BB962C8B-B14F-4D97-AF65-F5344CB8AC3E}">
        <p14:creationId xmlns:p14="http://schemas.microsoft.com/office/powerpoint/2010/main" val="1882299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A530860-5D58-5042-BB93-C7592BB8BF8A}"/>
              </a:ext>
            </a:extLst>
          </p:cNvPr>
          <p:cNvSpPr/>
          <p:nvPr userDrawn="1"/>
        </p:nvSpPr>
        <p:spPr>
          <a:xfrm>
            <a:off x="0" y="0"/>
            <a:ext cx="9144000" cy="6858000"/>
          </a:xfrm>
          <a:prstGeom prst="rect">
            <a:avLst/>
          </a:prstGeom>
          <a:solidFill>
            <a:srgbClr val="0263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5" name="Rectangle 14">
            <a:extLst>
              <a:ext uri="{FF2B5EF4-FFF2-40B4-BE49-F238E27FC236}">
                <a16:creationId xmlns:a16="http://schemas.microsoft.com/office/drawing/2014/main" id="{2A530860-5D58-5042-BB93-C7592BB8BF8A}"/>
              </a:ext>
            </a:extLst>
          </p:cNvPr>
          <p:cNvSpPr/>
          <p:nvPr userDrawn="1"/>
        </p:nvSpPr>
        <p:spPr>
          <a:xfrm>
            <a:off x="0" y="1137988"/>
            <a:ext cx="5630780" cy="400110"/>
          </a:xfrm>
          <a:prstGeom prst="rect">
            <a:avLst/>
          </a:prstGeom>
          <a:solidFill>
            <a:srgbClr val="209D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3" name="Subtitle 2"/>
          <p:cNvSpPr>
            <a:spLocks noGrp="1"/>
          </p:cNvSpPr>
          <p:nvPr>
            <p:ph type="subTitle" idx="1" hasCustomPrompt="1"/>
          </p:nvPr>
        </p:nvSpPr>
        <p:spPr>
          <a:xfrm>
            <a:off x="308113" y="1667464"/>
            <a:ext cx="5372053" cy="1638252"/>
          </a:xfrm>
        </p:spPr>
        <p:txBody>
          <a:bodyPr>
            <a:normAutofit/>
          </a:bodyPr>
          <a:lstStyle>
            <a:lvl1pPr marL="0" indent="0" algn="l">
              <a:lnSpc>
                <a:spcPct val="100000"/>
              </a:lnSpc>
              <a:spcBef>
                <a:spcPts val="0"/>
              </a:spcBef>
              <a:spcAft>
                <a:spcPts val="0"/>
              </a:spcAft>
              <a:buNone/>
              <a:defRPr sz="1400" baseline="0">
                <a:solidFill>
                  <a:schemeClr val="bg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chapter citation</a:t>
            </a:r>
          </a:p>
        </p:txBody>
      </p:sp>
      <p:sp>
        <p:nvSpPr>
          <p:cNvPr id="9" name="Rectangle 8">
            <a:extLst>
              <a:ext uri="{FF2B5EF4-FFF2-40B4-BE49-F238E27FC236}">
                <a16:creationId xmlns:a16="http://schemas.microsoft.com/office/drawing/2014/main" id="{ADF11DD2-1B42-084E-8B88-DBD82F4A97D4}"/>
              </a:ext>
            </a:extLst>
          </p:cNvPr>
          <p:cNvSpPr/>
          <p:nvPr userDrawn="1"/>
        </p:nvSpPr>
        <p:spPr>
          <a:xfrm>
            <a:off x="308114" y="1137988"/>
            <a:ext cx="6397487" cy="400110"/>
          </a:xfrm>
          <a:prstGeom prst="rect">
            <a:avLst/>
          </a:prstGeom>
        </p:spPr>
        <p:txBody>
          <a:bodyPr wrap="square">
            <a:spAutoFit/>
          </a:bodyPr>
          <a:lstStyle/>
          <a:p>
            <a:r>
              <a:rPr lang="en-US" sz="2000" b="1" i="0" dirty="0">
                <a:solidFill>
                  <a:schemeClr val="bg1"/>
                </a:solidFill>
                <a:effectLst/>
                <a:latin typeface="Calibri" panose="020F0502020204030204" pitchFamily="34" charset="0"/>
                <a:cs typeface="Calibri" panose="020F0502020204030204" pitchFamily="34" charset="0"/>
              </a:rPr>
              <a:t>Recommended</a:t>
            </a:r>
            <a:r>
              <a:rPr lang="en-US" sz="2000" b="1" i="0" baseline="0" dirty="0">
                <a:solidFill>
                  <a:schemeClr val="bg1"/>
                </a:solidFill>
                <a:effectLst/>
                <a:latin typeface="Calibri" panose="020F0502020204030204" pitchFamily="34" charset="0"/>
                <a:cs typeface="Calibri" panose="020F0502020204030204" pitchFamily="34" charset="0"/>
              </a:rPr>
              <a:t> chapter citation</a:t>
            </a:r>
            <a:endParaRPr lang="en-US" sz="2000" b="1" i="0" dirty="0">
              <a:solidFill>
                <a:schemeClr val="bg1"/>
              </a:solidFill>
              <a:latin typeface="Calibri" panose="020F0502020204030204" pitchFamily="34" charset="0"/>
              <a:cs typeface="Calibri" panose="020F0502020204030204" pitchFamily="34" charset="0"/>
            </a:endParaRPr>
          </a:p>
        </p:txBody>
      </p:sp>
      <p:sp>
        <p:nvSpPr>
          <p:cNvPr id="10" name="Subtitle 2"/>
          <p:cNvSpPr txBox="1">
            <a:spLocks/>
          </p:cNvSpPr>
          <p:nvPr userDrawn="1"/>
        </p:nvSpPr>
        <p:spPr>
          <a:xfrm>
            <a:off x="308112" y="4173746"/>
            <a:ext cx="6858000" cy="98542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p:txBody>
      </p:sp>
      <p:sp>
        <p:nvSpPr>
          <p:cNvPr id="17" name="Rectangle 16">
            <a:extLst>
              <a:ext uri="{FF2B5EF4-FFF2-40B4-BE49-F238E27FC236}">
                <a16:creationId xmlns:a16="http://schemas.microsoft.com/office/drawing/2014/main" id="{2A530860-5D58-5042-BB93-C7592BB8BF8A}"/>
              </a:ext>
            </a:extLst>
          </p:cNvPr>
          <p:cNvSpPr/>
          <p:nvPr userDrawn="1"/>
        </p:nvSpPr>
        <p:spPr>
          <a:xfrm>
            <a:off x="2" y="3617421"/>
            <a:ext cx="5630780" cy="400110"/>
          </a:xfrm>
          <a:prstGeom prst="rect">
            <a:avLst/>
          </a:prstGeom>
          <a:solidFill>
            <a:srgbClr val="209D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4" name="Rectangle 13">
            <a:extLst>
              <a:ext uri="{FF2B5EF4-FFF2-40B4-BE49-F238E27FC236}">
                <a16:creationId xmlns:a16="http://schemas.microsoft.com/office/drawing/2014/main" id="{ADF11DD2-1B42-084E-8B88-DBD82F4A97D4}"/>
              </a:ext>
            </a:extLst>
          </p:cNvPr>
          <p:cNvSpPr/>
          <p:nvPr userDrawn="1"/>
        </p:nvSpPr>
        <p:spPr>
          <a:xfrm>
            <a:off x="308113" y="3644270"/>
            <a:ext cx="6397487" cy="400110"/>
          </a:xfrm>
          <a:prstGeom prst="rect">
            <a:avLst/>
          </a:prstGeom>
        </p:spPr>
        <p:txBody>
          <a:bodyPr wrap="square">
            <a:spAutoFit/>
          </a:bodyPr>
          <a:lstStyle/>
          <a:p>
            <a:r>
              <a:rPr lang="en-US" sz="2000" b="1" i="0" dirty="0">
                <a:solidFill>
                  <a:schemeClr val="bg1"/>
                </a:solidFill>
                <a:effectLst/>
                <a:latin typeface="Calibri" panose="020F0502020204030204" pitchFamily="34" charset="0"/>
                <a:cs typeface="Calibri" panose="020F0502020204030204" pitchFamily="34" charset="0"/>
              </a:rPr>
              <a:t>Read the full chapter</a:t>
            </a:r>
            <a:endParaRPr lang="en-US" sz="2000" b="1" i="0" dirty="0">
              <a:solidFill>
                <a:schemeClr val="bg1"/>
              </a:solidFill>
              <a:latin typeface="Calibri" panose="020F0502020204030204" pitchFamily="34" charset="0"/>
              <a:cs typeface="Calibri" panose="020F0502020204030204" pitchFamily="34" charset="0"/>
            </a:endParaRPr>
          </a:p>
        </p:txBody>
      </p:sp>
      <p:sp>
        <p:nvSpPr>
          <p:cNvPr id="2" name="TextBox 1"/>
          <p:cNvSpPr txBox="1"/>
          <p:nvPr userDrawn="1"/>
        </p:nvSpPr>
        <p:spPr>
          <a:xfrm>
            <a:off x="1447060" y="5319312"/>
            <a:ext cx="6249879" cy="70788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0" dirty="0">
                <a:solidFill>
                  <a:schemeClr val="bg1"/>
                </a:solidFill>
              </a:rPr>
              <a:t>nca2023.globalchange.gov</a:t>
            </a:r>
          </a:p>
        </p:txBody>
      </p:sp>
      <p:sp>
        <p:nvSpPr>
          <p:cNvPr id="6" name="Text Placeholder 5"/>
          <p:cNvSpPr>
            <a:spLocks noGrp="1"/>
          </p:cNvSpPr>
          <p:nvPr>
            <p:ph type="body" sz="quarter" idx="10" hasCustomPrompt="1"/>
          </p:nvPr>
        </p:nvSpPr>
        <p:spPr>
          <a:xfrm>
            <a:off x="308113" y="4199572"/>
            <a:ext cx="5372053" cy="914400"/>
          </a:xfrm>
        </p:spPr>
        <p:txBody>
          <a:bodyPr>
            <a:normAutofit/>
          </a:bodyPr>
          <a:lstStyle>
            <a:lvl1pPr marL="0" indent="0">
              <a:buNone/>
              <a:defRPr sz="1800" baseline="0">
                <a:solidFill>
                  <a:schemeClr val="bg1"/>
                </a:solidFill>
              </a:defRPr>
            </a:lvl1pPr>
          </a:lstStyle>
          <a:p>
            <a:r>
              <a:rPr lang="en-US" dirty="0"/>
              <a:t>Click to edit chapter </a:t>
            </a:r>
            <a:r>
              <a:rPr lang="en-US" dirty="0" err="1"/>
              <a:t>url</a:t>
            </a:r>
            <a:endParaRPr lang="en-US" dirty="0"/>
          </a:p>
        </p:txBody>
      </p:sp>
      <p:pic>
        <p:nvPicPr>
          <p:cNvPr id="5" name="Picture 4" descr="A black background with white text&#10;&#10;Description automatically generated">
            <a:extLst>
              <a:ext uri="{FF2B5EF4-FFF2-40B4-BE49-F238E27FC236}">
                <a16:creationId xmlns:a16="http://schemas.microsoft.com/office/drawing/2014/main" id="{6B082893-68D0-E2CB-7732-7498A7FC2E47}"/>
              </a:ext>
            </a:extLst>
          </p:cNvPr>
          <p:cNvPicPr>
            <a:picLocks noChangeAspect="1"/>
          </p:cNvPicPr>
          <p:nvPr userDrawn="1"/>
        </p:nvPicPr>
        <p:blipFill>
          <a:blip r:embed="rId2"/>
          <a:stretch>
            <a:fillRect/>
          </a:stretch>
        </p:blipFill>
        <p:spPr>
          <a:xfrm>
            <a:off x="308112" y="412478"/>
            <a:ext cx="2010081" cy="363525"/>
          </a:xfrm>
          <a:prstGeom prst="rect">
            <a:avLst/>
          </a:prstGeom>
        </p:spPr>
      </p:pic>
      <p:grpSp>
        <p:nvGrpSpPr>
          <p:cNvPr id="4" name="Group 3">
            <a:extLst>
              <a:ext uri="{FF2B5EF4-FFF2-40B4-BE49-F238E27FC236}">
                <a16:creationId xmlns:a16="http://schemas.microsoft.com/office/drawing/2014/main" id="{C536F897-1049-B212-9121-15C0183F3DF1}"/>
              </a:ext>
            </a:extLst>
          </p:cNvPr>
          <p:cNvGrpSpPr/>
          <p:nvPr userDrawn="1"/>
        </p:nvGrpSpPr>
        <p:grpSpPr>
          <a:xfrm>
            <a:off x="5974698" y="1769257"/>
            <a:ext cx="2861189" cy="2072968"/>
            <a:chOff x="6282811" y="1524772"/>
            <a:chExt cx="2861189" cy="2072968"/>
          </a:xfrm>
        </p:grpSpPr>
        <p:grpSp>
          <p:nvGrpSpPr>
            <p:cNvPr id="7" name="Group 6">
              <a:extLst>
                <a:ext uri="{FF2B5EF4-FFF2-40B4-BE49-F238E27FC236}">
                  <a16:creationId xmlns:a16="http://schemas.microsoft.com/office/drawing/2014/main" id="{CB1F401A-9369-8706-FDA4-507C36643563}"/>
                </a:ext>
              </a:extLst>
            </p:cNvPr>
            <p:cNvGrpSpPr/>
            <p:nvPr userDrawn="1"/>
          </p:nvGrpSpPr>
          <p:grpSpPr>
            <a:xfrm>
              <a:off x="6639658" y="2127886"/>
              <a:ext cx="2504342" cy="1469854"/>
              <a:chOff x="6639658" y="2127886"/>
              <a:chExt cx="2504342" cy="1469854"/>
            </a:xfrm>
          </p:grpSpPr>
          <p:sp>
            <p:nvSpPr>
              <p:cNvPr id="11" name="Google Shape;35;p30">
                <a:extLst>
                  <a:ext uri="{FF2B5EF4-FFF2-40B4-BE49-F238E27FC236}">
                    <a16:creationId xmlns:a16="http://schemas.microsoft.com/office/drawing/2014/main" id="{081B8427-7BBA-1691-C4BD-9BA00242E1B8}"/>
                  </a:ext>
                </a:extLst>
              </p:cNvPr>
              <p:cNvSpPr txBox="1"/>
              <p:nvPr userDrawn="1"/>
            </p:nvSpPr>
            <p:spPr>
              <a:xfrm>
                <a:off x="7128387" y="2140912"/>
                <a:ext cx="2015613" cy="36195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1200"/>
                  <a:buFont typeface="Arial"/>
                  <a:buNone/>
                </a:pPr>
                <a:r>
                  <a:rPr lang="en-US" sz="1600" b="0" i="0" u="none" strike="noStrike" cap="none" dirty="0">
                    <a:solidFill>
                      <a:schemeClr val="lt1"/>
                    </a:solidFill>
                    <a:latin typeface="Calibri"/>
                    <a:ea typeface="Calibri"/>
                    <a:cs typeface="Calibri"/>
                    <a:sym typeface="Calibri"/>
                  </a:rPr>
                  <a:t>@usgcrp</a:t>
                </a:r>
                <a:endParaRPr sz="1600" b="0" i="0" u="none" strike="noStrike" cap="none" dirty="0">
                  <a:solidFill>
                    <a:schemeClr val="lt1"/>
                  </a:solidFill>
                  <a:latin typeface="Calibri"/>
                  <a:ea typeface="Calibri"/>
                  <a:cs typeface="Calibri"/>
                  <a:sym typeface="Calibri"/>
                </a:endParaRPr>
              </a:p>
            </p:txBody>
          </p:sp>
          <p:pic>
            <p:nvPicPr>
              <p:cNvPr id="12" name="Google Shape;38;p30">
                <a:extLst>
                  <a:ext uri="{FF2B5EF4-FFF2-40B4-BE49-F238E27FC236}">
                    <a16:creationId xmlns:a16="http://schemas.microsoft.com/office/drawing/2014/main" id="{2285A719-A539-AEA9-AFF3-CE6F06CDCE34}"/>
                  </a:ext>
                </a:extLst>
              </p:cNvPr>
              <p:cNvPicPr preferRelativeResize="0"/>
              <p:nvPr userDrawn="1"/>
            </p:nvPicPr>
            <p:blipFill rotWithShape="1">
              <a:blip r:embed="rId3">
                <a:alphaModFix/>
              </a:blip>
              <a:srcRect/>
              <a:stretch/>
            </p:blipFill>
            <p:spPr>
              <a:xfrm>
                <a:off x="6639658" y="2127886"/>
                <a:ext cx="361950" cy="361950"/>
              </a:xfrm>
              <a:prstGeom prst="rect">
                <a:avLst/>
              </a:prstGeom>
              <a:noFill/>
              <a:ln w="19050" cap="flat" cmpd="sng">
                <a:solidFill>
                  <a:schemeClr val="lt1"/>
                </a:solidFill>
                <a:prstDash val="solid"/>
                <a:round/>
                <a:headEnd type="none" w="sm" len="sm"/>
                <a:tailEnd type="none" w="sm" len="sm"/>
              </a:ln>
            </p:spPr>
          </p:pic>
          <p:grpSp>
            <p:nvGrpSpPr>
              <p:cNvPr id="16" name="Group 15">
                <a:extLst>
                  <a:ext uri="{FF2B5EF4-FFF2-40B4-BE49-F238E27FC236}">
                    <a16:creationId xmlns:a16="http://schemas.microsoft.com/office/drawing/2014/main" id="{A95B7D30-D23E-ECDC-32D8-238896B9B61E}"/>
                  </a:ext>
                </a:extLst>
              </p:cNvPr>
              <p:cNvGrpSpPr/>
              <p:nvPr userDrawn="1"/>
            </p:nvGrpSpPr>
            <p:grpSpPr>
              <a:xfrm>
                <a:off x="6639658" y="2681838"/>
                <a:ext cx="2504342" cy="915902"/>
                <a:chOff x="6639658" y="2681838"/>
                <a:chExt cx="2504342" cy="915902"/>
              </a:xfrm>
            </p:grpSpPr>
            <p:pic>
              <p:nvPicPr>
                <p:cNvPr id="18" name="Google Shape;36;p30">
                  <a:extLst>
                    <a:ext uri="{FF2B5EF4-FFF2-40B4-BE49-F238E27FC236}">
                      <a16:creationId xmlns:a16="http://schemas.microsoft.com/office/drawing/2014/main" id="{48C0B97E-B801-CBCF-D431-72AC1F4E66C8}"/>
                    </a:ext>
                  </a:extLst>
                </p:cNvPr>
                <p:cNvPicPr preferRelativeResize="0"/>
                <p:nvPr userDrawn="1"/>
              </p:nvPicPr>
              <p:blipFill rotWithShape="1">
                <a:blip r:embed="rId4">
                  <a:alphaModFix/>
                </a:blip>
                <a:srcRect/>
                <a:stretch/>
              </p:blipFill>
              <p:spPr>
                <a:xfrm>
                  <a:off x="6639658" y="2681838"/>
                  <a:ext cx="361950" cy="361950"/>
                </a:xfrm>
                <a:prstGeom prst="rect">
                  <a:avLst/>
                </a:prstGeom>
                <a:noFill/>
                <a:ln w="19050" cap="flat" cmpd="sng">
                  <a:solidFill>
                    <a:schemeClr val="lt1"/>
                  </a:solidFill>
                  <a:prstDash val="solid"/>
                  <a:round/>
                  <a:headEnd type="none" w="sm" len="sm"/>
                  <a:tailEnd type="none" w="sm" len="sm"/>
                </a:ln>
              </p:spPr>
            </p:pic>
            <p:pic>
              <p:nvPicPr>
                <p:cNvPr id="19" name="Google Shape;37;p30">
                  <a:extLst>
                    <a:ext uri="{FF2B5EF4-FFF2-40B4-BE49-F238E27FC236}">
                      <a16:creationId xmlns:a16="http://schemas.microsoft.com/office/drawing/2014/main" id="{BE6626BA-B849-4598-68FF-D8E234D742FD}"/>
                    </a:ext>
                  </a:extLst>
                </p:cNvPr>
                <p:cNvPicPr preferRelativeResize="0"/>
                <p:nvPr userDrawn="1"/>
              </p:nvPicPr>
              <p:blipFill rotWithShape="1">
                <a:blip r:embed="rId5">
                  <a:alphaModFix/>
                </a:blip>
                <a:srcRect/>
                <a:stretch/>
              </p:blipFill>
              <p:spPr>
                <a:xfrm>
                  <a:off x="6639658" y="3235790"/>
                  <a:ext cx="361950" cy="361950"/>
                </a:xfrm>
                <a:prstGeom prst="rect">
                  <a:avLst/>
                </a:prstGeom>
                <a:noFill/>
                <a:ln w="19050" cap="flat" cmpd="sng">
                  <a:solidFill>
                    <a:schemeClr val="lt1"/>
                  </a:solidFill>
                  <a:prstDash val="solid"/>
                  <a:round/>
                  <a:headEnd type="none" w="sm" len="sm"/>
                  <a:tailEnd type="none" w="sm" len="sm"/>
                </a:ln>
              </p:spPr>
            </p:pic>
            <p:sp>
              <p:nvSpPr>
                <p:cNvPr id="20" name="Google Shape;39;p30">
                  <a:extLst>
                    <a:ext uri="{FF2B5EF4-FFF2-40B4-BE49-F238E27FC236}">
                      <a16:creationId xmlns:a16="http://schemas.microsoft.com/office/drawing/2014/main" id="{6121FF27-7C37-AF4B-AF17-B21F2A65ADF6}"/>
                    </a:ext>
                  </a:extLst>
                </p:cNvPr>
                <p:cNvSpPr txBox="1"/>
                <p:nvPr userDrawn="1"/>
              </p:nvSpPr>
              <p:spPr>
                <a:xfrm>
                  <a:off x="7128387" y="2688351"/>
                  <a:ext cx="2015613" cy="36195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1200"/>
                    <a:buFont typeface="Arial"/>
                    <a:buNone/>
                  </a:pPr>
                  <a:r>
                    <a:rPr lang="en-US" sz="1600" b="0" i="0" u="none" strike="noStrike" cap="none" dirty="0">
                      <a:solidFill>
                        <a:schemeClr val="lt1"/>
                      </a:solidFill>
                      <a:latin typeface="Calibri"/>
                      <a:ea typeface="Calibri"/>
                      <a:cs typeface="Calibri"/>
                      <a:sym typeface="Calibri"/>
                    </a:rPr>
                    <a:t>usgcrp</a:t>
                  </a:r>
                  <a:endParaRPr sz="1200" b="0" i="0" u="none" strike="noStrike" cap="none" dirty="0">
                    <a:solidFill>
                      <a:schemeClr val="lt1"/>
                    </a:solidFill>
                    <a:latin typeface="Calibri"/>
                    <a:ea typeface="Calibri"/>
                    <a:cs typeface="Calibri"/>
                    <a:sym typeface="Calibri"/>
                  </a:endParaRPr>
                </a:p>
              </p:txBody>
            </p:sp>
            <p:sp>
              <p:nvSpPr>
                <p:cNvPr id="21" name="Google Shape;40;p30">
                  <a:extLst>
                    <a:ext uri="{FF2B5EF4-FFF2-40B4-BE49-F238E27FC236}">
                      <a16:creationId xmlns:a16="http://schemas.microsoft.com/office/drawing/2014/main" id="{07E26245-E765-4DAB-9FBE-B088797AB1E9}"/>
                    </a:ext>
                  </a:extLst>
                </p:cNvPr>
                <p:cNvSpPr txBox="1"/>
                <p:nvPr userDrawn="1"/>
              </p:nvSpPr>
              <p:spPr>
                <a:xfrm>
                  <a:off x="7128387" y="3235790"/>
                  <a:ext cx="2015613" cy="36195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1200"/>
                    <a:buFont typeface="Arial"/>
                    <a:buNone/>
                  </a:pPr>
                  <a:r>
                    <a:rPr lang="en-US" sz="1600" b="0" i="0" u="none" strike="noStrike" cap="none" dirty="0">
                      <a:solidFill>
                        <a:schemeClr val="lt1"/>
                      </a:solidFill>
                      <a:latin typeface="Calibri"/>
                      <a:ea typeface="Calibri"/>
                      <a:cs typeface="Calibri"/>
                      <a:sym typeface="Calibri"/>
                    </a:rPr>
                    <a:t>GlobalChange.gov</a:t>
                  </a:r>
                  <a:endParaRPr sz="1800" b="0" i="0" u="none" strike="noStrike" cap="none" dirty="0">
                    <a:solidFill>
                      <a:srgbClr val="000000"/>
                    </a:solidFill>
                    <a:latin typeface="Arial"/>
                    <a:ea typeface="Arial"/>
                    <a:cs typeface="Arial"/>
                    <a:sym typeface="Arial"/>
                  </a:endParaRPr>
                </a:p>
              </p:txBody>
            </p:sp>
          </p:grpSp>
        </p:grpSp>
        <p:sp>
          <p:nvSpPr>
            <p:cNvPr id="8" name="Google Shape;41;p30">
              <a:extLst>
                <a:ext uri="{FF2B5EF4-FFF2-40B4-BE49-F238E27FC236}">
                  <a16:creationId xmlns:a16="http://schemas.microsoft.com/office/drawing/2014/main" id="{25BE891C-2FDA-A1E6-D557-BFCA4DB28923}"/>
                </a:ext>
              </a:extLst>
            </p:cNvPr>
            <p:cNvSpPr txBox="1"/>
            <p:nvPr userDrawn="1"/>
          </p:nvSpPr>
          <p:spPr>
            <a:xfrm>
              <a:off x="6282811" y="1524772"/>
              <a:ext cx="2861189" cy="41655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1200"/>
                <a:buFont typeface="Arial"/>
                <a:buNone/>
              </a:pPr>
              <a:r>
                <a:rPr lang="en-US" sz="1600" b="0" i="0" u="none" strike="noStrike" cap="none" dirty="0">
                  <a:solidFill>
                    <a:schemeClr val="lt1"/>
                  </a:solidFill>
                  <a:latin typeface="Calibri"/>
                  <a:ea typeface="Calibri"/>
                  <a:cs typeface="Calibri"/>
                  <a:sym typeface="Calibri"/>
                </a:rPr>
                <a:t>Connect with USGCRP:</a:t>
              </a:r>
              <a:endParaRPr sz="1800" b="0" i="0" u="none" strike="noStrike" cap="none" dirty="0">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3409394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530860-5D58-5042-BB93-C7592BB8BF8A}"/>
              </a:ext>
            </a:extLst>
          </p:cNvPr>
          <p:cNvSpPr/>
          <p:nvPr userDrawn="1"/>
        </p:nvSpPr>
        <p:spPr>
          <a:xfrm>
            <a:off x="-1" y="296289"/>
            <a:ext cx="9144001" cy="1982454"/>
          </a:xfrm>
          <a:prstGeom prst="rect">
            <a:avLst/>
          </a:prstGeom>
          <a:solidFill>
            <a:srgbClr val="0263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prstClr val="white"/>
              </a:solidFill>
            </a:endParaRPr>
          </a:p>
        </p:txBody>
      </p:sp>
      <p:sp>
        <p:nvSpPr>
          <p:cNvPr id="9" name="Rectangle 8">
            <a:extLst>
              <a:ext uri="{FF2B5EF4-FFF2-40B4-BE49-F238E27FC236}">
                <a16:creationId xmlns:a16="http://schemas.microsoft.com/office/drawing/2014/main" id="{ADF11DD2-1B42-084E-8B88-DBD82F4A97D4}"/>
              </a:ext>
            </a:extLst>
          </p:cNvPr>
          <p:cNvSpPr/>
          <p:nvPr userDrawn="1"/>
        </p:nvSpPr>
        <p:spPr>
          <a:xfrm>
            <a:off x="308114" y="404555"/>
            <a:ext cx="6397487" cy="461665"/>
          </a:xfrm>
          <a:prstGeom prst="rect">
            <a:avLst/>
          </a:prstGeom>
        </p:spPr>
        <p:txBody>
          <a:bodyPr wrap="square">
            <a:spAutoFit/>
          </a:bodyPr>
          <a:lstStyle/>
          <a:p>
            <a:r>
              <a:rPr lang="en-US" sz="2400" b="1" dirty="0">
                <a:solidFill>
                  <a:prstClr val="white"/>
                </a:solidFill>
                <a:cs typeface="Calibri" panose="020F0502020204030204" pitchFamily="34" charset="0"/>
              </a:rPr>
              <a:t>FIFTH NATIONAL CLIMATE ASSESSMENT</a:t>
            </a:r>
          </a:p>
        </p:txBody>
      </p:sp>
      <p:sp>
        <p:nvSpPr>
          <p:cNvPr id="11" name="Text Placeholder 10"/>
          <p:cNvSpPr>
            <a:spLocks noGrp="1"/>
          </p:cNvSpPr>
          <p:nvPr>
            <p:ph type="body" sz="quarter" idx="15" hasCustomPrompt="1"/>
          </p:nvPr>
        </p:nvSpPr>
        <p:spPr>
          <a:xfrm>
            <a:off x="307975" y="938205"/>
            <a:ext cx="6070600" cy="384175"/>
          </a:xfrm>
        </p:spPr>
        <p:txBody>
          <a:bodyPr anchor="ctr">
            <a:normAutofit/>
          </a:bodyPr>
          <a:lstStyle>
            <a:lvl1pPr marL="0" indent="0">
              <a:buNone/>
              <a:defRPr sz="1800" b="1" i="1" baseline="0">
                <a:solidFill>
                  <a:schemeClr val="bg1"/>
                </a:solidFill>
              </a:defRPr>
            </a:lvl1pPr>
          </a:lstStyle>
          <a:p>
            <a:pPr lvl="0"/>
            <a:r>
              <a:rPr lang="en-US" dirty="0"/>
              <a:t>Click to enter Chapter # | Chapter Title</a:t>
            </a:r>
          </a:p>
        </p:txBody>
      </p:sp>
      <p:sp>
        <p:nvSpPr>
          <p:cNvPr id="3" name="Subtitle 2"/>
          <p:cNvSpPr>
            <a:spLocks noGrp="1"/>
          </p:cNvSpPr>
          <p:nvPr>
            <p:ph type="subTitle" idx="1" hasCustomPrompt="1"/>
          </p:nvPr>
        </p:nvSpPr>
        <p:spPr>
          <a:xfrm>
            <a:off x="307975" y="1497134"/>
            <a:ext cx="6070600" cy="497082"/>
          </a:xfrm>
        </p:spPr>
        <p:txBody>
          <a:bodyPr>
            <a:normAutofit/>
          </a:bodyPr>
          <a:lstStyle>
            <a:lvl1pPr marL="0" indent="0" algn="l">
              <a:buNone/>
              <a:defRPr sz="16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enter Presenter’s Name |  Affiliation |  Date</a:t>
            </a:r>
          </a:p>
        </p:txBody>
      </p:sp>
      <p:pic>
        <p:nvPicPr>
          <p:cNvPr id="4" name="Picture 3" descr="A person carrying a solar panel&#10;&#10;Description automatically generated">
            <a:extLst>
              <a:ext uri="{FF2B5EF4-FFF2-40B4-BE49-F238E27FC236}">
                <a16:creationId xmlns:a16="http://schemas.microsoft.com/office/drawing/2014/main" id="{3187A6B5-3669-BC92-7F1C-77899804C888}"/>
              </a:ext>
            </a:extLst>
          </p:cNvPr>
          <p:cNvPicPr>
            <a:picLocks noChangeAspect="1"/>
          </p:cNvPicPr>
          <p:nvPr userDrawn="1"/>
        </p:nvPicPr>
        <p:blipFill rotWithShape="1">
          <a:blip r:embed="rId2"/>
          <a:srcRect t="16464" b="6598"/>
          <a:stretch/>
        </p:blipFill>
        <p:spPr>
          <a:xfrm>
            <a:off x="2" y="2168972"/>
            <a:ext cx="9143999" cy="4689025"/>
          </a:xfrm>
          <a:prstGeom prst="rect">
            <a:avLst/>
          </a:prstGeom>
        </p:spPr>
      </p:pic>
      <p:pic>
        <p:nvPicPr>
          <p:cNvPr id="6" name="Picture 5">
            <a:extLst>
              <a:ext uri="{FF2B5EF4-FFF2-40B4-BE49-F238E27FC236}">
                <a16:creationId xmlns:a16="http://schemas.microsoft.com/office/drawing/2014/main" id="{1255BB0F-115A-A44B-010A-C9F2EAB9F186}"/>
              </a:ext>
            </a:extLst>
          </p:cNvPr>
          <p:cNvPicPr>
            <a:picLocks noChangeAspect="1"/>
          </p:cNvPicPr>
          <p:nvPr userDrawn="1"/>
        </p:nvPicPr>
        <p:blipFill rotWithShape="1">
          <a:blip r:embed="rId3"/>
          <a:srcRect t="12065"/>
          <a:stretch/>
        </p:blipFill>
        <p:spPr>
          <a:xfrm>
            <a:off x="-3" y="1"/>
            <a:ext cx="9143999" cy="317176"/>
          </a:xfrm>
          <a:prstGeom prst="rect">
            <a:avLst/>
          </a:prstGeom>
        </p:spPr>
      </p:pic>
    </p:spTree>
    <p:extLst>
      <p:ext uri="{BB962C8B-B14F-4D97-AF65-F5344CB8AC3E}">
        <p14:creationId xmlns:p14="http://schemas.microsoft.com/office/powerpoint/2010/main" val="2290240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EB190F-57ED-4139-B97C-588783A5575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9"/>
          <p:cNvSpPr>
            <a:spLocks noGrp="1"/>
          </p:cNvSpPr>
          <p:nvPr>
            <p:ph type="body" sz="quarter" idx="10" hasCustomPrompt="1"/>
          </p:nvPr>
        </p:nvSpPr>
        <p:spPr>
          <a:xfrm>
            <a:off x="2938272" y="582895"/>
            <a:ext cx="5577078" cy="1302101"/>
          </a:xfrm>
        </p:spPr>
        <p:txBody>
          <a:bodyPr anchor="ctr">
            <a:normAutofit/>
          </a:bodyPr>
          <a:lstStyle>
            <a:lvl1pPr marL="0" indent="0">
              <a:buNone/>
              <a:defRPr sz="3600" baseline="0">
                <a:solidFill>
                  <a:srgbClr val="026393"/>
                </a:solidFill>
                <a:latin typeface="+mj-lt"/>
              </a:defRPr>
            </a:lvl1pPr>
          </a:lstStyle>
          <a:p>
            <a:pPr lvl="0"/>
            <a:r>
              <a:rPr lang="en-US" dirty="0"/>
              <a:t>Click to edit Key Message Title</a:t>
            </a:r>
          </a:p>
        </p:txBody>
      </p:sp>
      <p:sp>
        <p:nvSpPr>
          <p:cNvPr id="9" name="Content Placeholder 2"/>
          <p:cNvSpPr>
            <a:spLocks noGrp="1"/>
          </p:cNvSpPr>
          <p:nvPr>
            <p:ph idx="13" hasCustomPrompt="1"/>
          </p:nvPr>
        </p:nvSpPr>
        <p:spPr>
          <a:xfrm>
            <a:off x="628650" y="2441359"/>
            <a:ext cx="7886700" cy="3735603"/>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Key Message text</a:t>
            </a:r>
          </a:p>
        </p:txBody>
      </p:sp>
      <p:grpSp>
        <p:nvGrpSpPr>
          <p:cNvPr id="12" name="Group 11">
            <a:extLst>
              <a:ext uri="{FF2B5EF4-FFF2-40B4-BE49-F238E27FC236}">
                <a16:creationId xmlns:a16="http://schemas.microsoft.com/office/drawing/2014/main" id="{CB411764-5EC6-0641-F9FB-DE1C4B9A54B6}"/>
              </a:ext>
            </a:extLst>
          </p:cNvPr>
          <p:cNvGrpSpPr/>
          <p:nvPr userDrawn="1"/>
        </p:nvGrpSpPr>
        <p:grpSpPr>
          <a:xfrm>
            <a:off x="365760" y="413691"/>
            <a:ext cx="2182368" cy="1221956"/>
            <a:chOff x="365760" y="413691"/>
            <a:chExt cx="2182368" cy="1221956"/>
          </a:xfrm>
        </p:grpSpPr>
        <p:sp>
          <p:nvSpPr>
            <p:cNvPr id="3" name="Rectangle 2">
              <a:extLst>
                <a:ext uri="{FF2B5EF4-FFF2-40B4-BE49-F238E27FC236}">
                  <a16:creationId xmlns:a16="http://schemas.microsoft.com/office/drawing/2014/main" id="{49D71220-2A86-9D8E-68EC-22A0032909C9}"/>
                </a:ext>
              </a:extLst>
            </p:cNvPr>
            <p:cNvSpPr/>
            <p:nvPr userDrawn="1"/>
          </p:nvSpPr>
          <p:spPr>
            <a:xfrm>
              <a:off x="426720" y="1370471"/>
              <a:ext cx="2121408" cy="265176"/>
            </a:xfrm>
            <a:prstGeom prst="rect">
              <a:avLst/>
            </a:prstGeom>
            <a:solidFill>
              <a:srgbClr val="0263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Rectangle 3">
              <a:extLst>
                <a:ext uri="{FF2B5EF4-FFF2-40B4-BE49-F238E27FC236}">
                  <a16:creationId xmlns:a16="http://schemas.microsoft.com/office/drawing/2014/main" id="{603999E0-E9D3-1B41-49E7-12A96378E65F}"/>
                </a:ext>
              </a:extLst>
            </p:cNvPr>
            <p:cNvSpPr/>
            <p:nvPr userDrawn="1"/>
          </p:nvSpPr>
          <p:spPr>
            <a:xfrm>
              <a:off x="426720" y="1092494"/>
              <a:ext cx="1414272" cy="265176"/>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TextBox 5">
              <a:extLst>
                <a:ext uri="{FF2B5EF4-FFF2-40B4-BE49-F238E27FC236}">
                  <a16:creationId xmlns:a16="http://schemas.microsoft.com/office/drawing/2014/main" id="{D029613D-3C8A-8794-8D2A-5AF946E76795}"/>
                </a:ext>
              </a:extLst>
            </p:cNvPr>
            <p:cNvSpPr txBox="1"/>
            <p:nvPr userDrawn="1"/>
          </p:nvSpPr>
          <p:spPr>
            <a:xfrm>
              <a:off x="365760" y="413691"/>
              <a:ext cx="1487424" cy="707886"/>
            </a:xfrm>
            <a:prstGeom prst="rect">
              <a:avLst/>
            </a:prstGeom>
            <a:noFill/>
          </p:spPr>
          <p:txBody>
            <a:bodyPr wrap="square" rtlCol="0">
              <a:spAutoFit/>
            </a:bodyPr>
            <a:lstStyle/>
            <a:p>
              <a:pPr algn="l"/>
              <a:r>
                <a:rPr lang="en-US" sz="2000" b="0" dirty="0">
                  <a:solidFill>
                    <a:srgbClr val="026393"/>
                  </a:solidFill>
                </a:rPr>
                <a:t>KEY </a:t>
              </a:r>
            </a:p>
            <a:p>
              <a:pPr algn="l"/>
              <a:r>
                <a:rPr lang="en-US" sz="2000" b="0" dirty="0">
                  <a:solidFill>
                    <a:srgbClr val="026393"/>
                  </a:solidFill>
                </a:rPr>
                <a:t>MESSAGE</a:t>
              </a:r>
            </a:p>
          </p:txBody>
        </p:sp>
      </p:grpSp>
      <p:sp>
        <p:nvSpPr>
          <p:cNvPr id="14" name="Content Placeholder 13">
            <a:extLst>
              <a:ext uri="{FF2B5EF4-FFF2-40B4-BE49-F238E27FC236}">
                <a16:creationId xmlns:a16="http://schemas.microsoft.com/office/drawing/2014/main" id="{0EADC9E4-3C3D-8C39-9C39-DF210A13A2B5}"/>
              </a:ext>
            </a:extLst>
          </p:cNvPr>
          <p:cNvSpPr>
            <a:spLocks noGrp="1"/>
          </p:cNvSpPr>
          <p:nvPr>
            <p:ph sz="quarter" idx="14" hasCustomPrompt="1"/>
          </p:nvPr>
        </p:nvSpPr>
        <p:spPr>
          <a:xfrm>
            <a:off x="1920144" y="501478"/>
            <a:ext cx="573088" cy="774700"/>
          </a:xfrm>
        </p:spPr>
        <p:txBody>
          <a:bodyPr>
            <a:noAutofit/>
          </a:bodyPr>
          <a:lstStyle>
            <a:lvl1pPr marL="0" indent="0" algn="ctr">
              <a:buNone/>
              <a:defRPr sz="7200">
                <a:solidFill>
                  <a:srgbClr val="02639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t>
            </a:r>
          </a:p>
        </p:txBody>
      </p:sp>
      <p:sp>
        <p:nvSpPr>
          <p:cNvPr id="16" name="Rectangle 15">
            <a:extLst>
              <a:ext uri="{FF2B5EF4-FFF2-40B4-BE49-F238E27FC236}">
                <a16:creationId xmlns:a16="http://schemas.microsoft.com/office/drawing/2014/main" id="{837600C7-BD6D-B067-258C-FC0CEF80EB05}"/>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25  |  Fifth National Climate Assessment  |  nca2023.globalchange.gov</a:t>
            </a:r>
          </a:p>
        </p:txBody>
      </p:sp>
    </p:spTree>
    <p:extLst>
      <p:ext uri="{BB962C8B-B14F-4D97-AF65-F5344CB8AC3E}">
        <p14:creationId xmlns:p14="http://schemas.microsoft.com/office/powerpoint/2010/main" val="1051106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rizontal Picture">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28650" y="432122"/>
            <a:ext cx="7886700" cy="4636918"/>
          </a:xfrm>
        </p:spPr>
        <p:txBody>
          <a:bodyPr anchor="t"/>
          <a:lstStyle>
            <a:lvl1pPr marL="0" indent="0" algn="l">
              <a:buNone/>
              <a:defRPr>
                <a:solidFill>
                  <a:schemeClr val="bg1"/>
                </a:solidFill>
              </a:defRPr>
            </a:lvl1pPr>
          </a:lstStyle>
          <a:p>
            <a:pPr lvl="0"/>
            <a:r>
              <a:rPr lang="en-US" dirty="0"/>
              <a:t>Edit Master text styles</a:t>
            </a:r>
          </a:p>
        </p:txBody>
      </p:sp>
      <p:sp>
        <p:nvSpPr>
          <p:cNvPr id="2" name="Title 1"/>
          <p:cNvSpPr>
            <a:spLocks noGrp="1"/>
          </p:cNvSpPr>
          <p:nvPr>
            <p:ph type="title" hasCustomPrompt="1"/>
          </p:nvPr>
        </p:nvSpPr>
        <p:spPr>
          <a:xfrm>
            <a:off x="628650" y="5221422"/>
            <a:ext cx="7886700" cy="918121"/>
          </a:xfrm>
          <a:noFill/>
          <a:ln w="19050">
            <a:noFill/>
          </a:ln>
        </p:spPr>
        <p:txBody>
          <a:bodyPr anchor="b">
            <a:normAutofit/>
          </a:bodyPr>
          <a:lstStyle>
            <a:lvl1pPr algn="ctr">
              <a:defRPr sz="2400" b="1" baseline="0">
                <a:solidFill>
                  <a:schemeClr val="tx1"/>
                </a:solidFill>
                <a:latin typeface="+mn-lt"/>
              </a:defRPr>
            </a:lvl1pPr>
          </a:lstStyle>
          <a:p>
            <a:r>
              <a:rPr lang="en-US" dirty="0"/>
              <a:t>Click to edit figure intent</a:t>
            </a:r>
          </a:p>
        </p:txBody>
      </p:sp>
      <p:sp>
        <p:nvSpPr>
          <p:cNvPr id="8" name="Rectangle 7">
            <a:extLst>
              <a:ext uri="{FF2B5EF4-FFF2-40B4-BE49-F238E27FC236}">
                <a16:creationId xmlns:a16="http://schemas.microsoft.com/office/drawing/2014/main" id="{8E431342-E439-F90A-192E-1C8A823E5A4C}"/>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09B0279-6CDB-1330-A56E-B3CDAB4AE4F9}"/>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25  |  Fifth National Climate Assessment  |  nca2023.globalchange.gov</a:t>
            </a:r>
          </a:p>
        </p:txBody>
      </p:sp>
    </p:spTree>
    <p:extLst>
      <p:ext uri="{BB962C8B-B14F-4D97-AF65-F5344CB8AC3E}">
        <p14:creationId xmlns:p14="http://schemas.microsoft.com/office/powerpoint/2010/main" val="4120928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tical Picture">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3633848" y="457200"/>
            <a:ext cx="5225143" cy="5741719"/>
          </a:xfrm>
        </p:spPr>
        <p:txBody>
          <a:bodyPr anchor="t"/>
          <a:lstStyle>
            <a:lvl1pPr marL="0" indent="0" algn="l">
              <a:buNone/>
              <a:defRPr>
                <a:solidFill>
                  <a:schemeClr val="bg1"/>
                </a:solidFill>
              </a:defRPr>
            </a:lvl1pPr>
          </a:lstStyle>
          <a:p>
            <a:pPr lvl="0"/>
            <a:r>
              <a:rPr lang="en-US"/>
              <a:t>Edit Master text styles</a:t>
            </a:r>
          </a:p>
        </p:txBody>
      </p:sp>
      <p:sp>
        <p:nvSpPr>
          <p:cNvPr id="2" name="Title 1"/>
          <p:cNvSpPr>
            <a:spLocks noGrp="1"/>
          </p:cNvSpPr>
          <p:nvPr>
            <p:ph type="title" hasCustomPrompt="1"/>
          </p:nvPr>
        </p:nvSpPr>
        <p:spPr>
          <a:xfrm>
            <a:off x="446961" y="457200"/>
            <a:ext cx="2949178" cy="1600200"/>
          </a:xfrm>
          <a:noFill/>
          <a:ln w="19050">
            <a:noFill/>
          </a:ln>
        </p:spPr>
        <p:txBody>
          <a:bodyPr anchor="b">
            <a:normAutofit/>
          </a:bodyPr>
          <a:lstStyle>
            <a:lvl1pPr>
              <a:defRPr sz="2400" b="1" baseline="0">
                <a:solidFill>
                  <a:schemeClr val="tx1"/>
                </a:solidFill>
                <a:latin typeface="+mn-lt"/>
              </a:defRPr>
            </a:lvl1pPr>
          </a:lstStyle>
          <a:p>
            <a:r>
              <a:rPr lang="en-US" dirty="0"/>
              <a:t>Click to edit figure intent</a:t>
            </a:r>
          </a:p>
        </p:txBody>
      </p:sp>
      <p:sp>
        <p:nvSpPr>
          <p:cNvPr id="7" name="Rectangle 6">
            <a:extLst>
              <a:ext uri="{FF2B5EF4-FFF2-40B4-BE49-F238E27FC236}">
                <a16:creationId xmlns:a16="http://schemas.microsoft.com/office/drawing/2014/main" id="{3285F582-D022-5B56-437E-4C8EB2A796D2}"/>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2AFEDEC-877C-393A-6DD7-DA9E10454877}"/>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25  |  Fifth National Climate Assessment  |  nca2023.globalchange.gov</a:t>
            </a:r>
          </a:p>
        </p:txBody>
      </p:sp>
    </p:spTree>
    <p:extLst>
      <p:ext uri="{BB962C8B-B14F-4D97-AF65-F5344CB8AC3E}">
        <p14:creationId xmlns:p14="http://schemas.microsoft.com/office/powerpoint/2010/main" val="2522371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Team">
    <p:spTree>
      <p:nvGrpSpPr>
        <p:cNvPr id="1" name=""/>
        <p:cNvGrpSpPr/>
        <p:nvPr/>
      </p:nvGrpSpPr>
      <p:grpSpPr>
        <a:xfrm>
          <a:off x="0" y="0"/>
          <a:ext cx="0" cy="0"/>
          <a:chOff x="0" y="0"/>
          <a:chExt cx="0" cy="0"/>
        </a:xfrm>
      </p:grpSpPr>
      <p:sp>
        <p:nvSpPr>
          <p:cNvPr id="9" name="Content Placeholder 2"/>
          <p:cNvSpPr>
            <a:spLocks noGrp="1"/>
          </p:cNvSpPr>
          <p:nvPr>
            <p:ph idx="13" hasCustomPrompt="1"/>
          </p:nvPr>
        </p:nvSpPr>
        <p:spPr>
          <a:xfrm>
            <a:off x="628650" y="1353313"/>
            <a:ext cx="7886700" cy="4762690"/>
          </a:xfrm>
        </p:spPr>
        <p:txBody>
          <a:bodyPr numCol="2" spcCol="182880">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text</a:t>
            </a:r>
          </a:p>
        </p:txBody>
      </p:sp>
      <p:sp>
        <p:nvSpPr>
          <p:cNvPr id="13" name="Rectangle 12">
            <a:extLst>
              <a:ext uri="{FF2B5EF4-FFF2-40B4-BE49-F238E27FC236}">
                <a16:creationId xmlns:a16="http://schemas.microsoft.com/office/drawing/2014/main" id="{5F274237-B5FC-5F13-7B91-F9CBCED7BC7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B7073D-A249-6AE6-E43D-6C0E9F92A1E6}"/>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25  |  Fifth National Climate Assessment  |  nca2023.globalchange.gov</a:t>
            </a:r>
          </a:p>
        </p:txBody>
      </p:sp>
      <p:sp>
        <p:nvSpPr>
          <p:cNvPr id="15" name="TextBox 14">
            <a:extLst>
              <a:ext uri="{FF2B5EF4-FFF2-40B4-BE49-F238E27FC236}">
                <a16:creationId xmlns:a16="http://schemas.microsoft.com/office/drawing/2014/main" id="{616A732D-BBB5-511D-0133-CD4B8C1AB67C}"/>
              </a:ext>
            </a:extLst>
          </p:cNvPr>
          <p:cNvSpPr txBox="1"/>
          <p:nvPr userDrawn="1"/>
        </p:nvSpPr>
        <p:spPr>
          <a:xfrm>
            <a:off x="628650" y="377952"/>
            <a:ext cx="7886700" cy="707886"/>
          </a:xfrm>
          <a:prstGeom prst="rect">
            <a:avLst/>
          </a:prstGeom>
          <a:noFill/>
        </p:spPr>
        <p:txBody>
          <a:bodyPr wrap="square" rtlCol="0">
            <a:spAutoFit/>
          </a:bodyPr>
          <a:lstStyle/>
          <a:p>
            <a:r>
              <a:rPr lang="en-US" sz="4000" b="0" dirty="0">
                <a:solidFill>
                  <a:srgbClr val="026393"/>
                </a:solidFill>
                <a:latin typeface="+mj-lt"/>
              </a:rPr>
              <a:t>Chapter Team</a:t>
            </a:r>
          </a:p>
        </p:txBody>
      </p:sp>
    </p:spTree>
    <p:extLst>
      <p:ext uri="{BB962C8B-B14F-4D97-AF65-F5344CB8AC3E}">
        <p14:creationId xmlns:p14="http://schemas.microsoft.com/office/powerpoint/2010/main" val="2474721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274237-B5FC-5F13-7B91-F9CBCED7BC7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B7073D-A249-6AE6-E43D-6C0E9F92A1E6}"/>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25  |  Fifth National Climate Assessment  |  nca2023.globalchange.gov</a:t>
            </a:r>
          </a:p>
        </p:txBody>
      </p:sp>
      <p:sp>
        <p:nvSpPr>
          <p:cNvPr id="2" name="Text Placeholder 9">
            <a:extLst>
              <a:ext uri="{FF2B5EF4-FFF2-40B4-BE49-F238E27FC236}">
                <a16:creationId xmlns:a16="http://schemas.microsoft.com/office/drawing/2014/main" id="{BC10BA22-F939-CDBA-450C-BE7FBC46CC01}"/>
              </a:ext>
            </a:extLst>
          </p:cNvPr>
          <p:cNvSpPr>
            <a:spLocks noGrp="1"/>
          </p:cNvSpPr>
          <p:nvPr>
            <p:ph type="body" sz="quarter" idx="10" hasCustomPrompt="1"/>
          </p:nvPr>
        </p:nvSpPr>
        <p:spPr>
          <a:xfrm>
            <a:off x="409074" y="3843453"/>
            <a:ext cx="7793455" cy="1302101"/>
          </a:xfrm>
        </p:spPr>
        <p:txBody>
          <a:bodyPr anchor="ctr">
            <a:normAutofit/>
          </a:bodyPr>
          <a:lstStyle>
            <a:lvl1pPr marL="0" indent="0">
              <a:buNone/>
              <a:defRPr sz="4400" baseline="0">
                <a:solidFill>
                  <a:srgbClr val="026393"/>
                </a:solidFill>
                <a:latin typeface="+mj-lt"/>
              </a:defRPr>
            </a:lvl1pPr>
          </a:lstStyle>
          <a:p>
            <a:pPr lvl="0"/>
            <a:r>
              <a:rPr lang="en-US" dirty="0"/>
              <a:t>Click to edit Section Header</a:t>
            </a:r>
          </a:p>
        </p:txBody>
      </p:sp>
    </p:spTree>
    <p:extLst>
      <p:ext uri="{BB962C8B-B14F-4D97-AF65-F5344CB8AC3E}">
        <p14:creationId xmlns:p14="http://schemas.microsoft.com/office/powerpoint/2010/main" val="2266347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EB190F-57ED-4139-B97C-588783A5575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9"/>
          <p:cNvSpPr>
            <a:spLocks noGrp="1"/>
          </p:cNvSpPr>
          <p:nvPr>
            <p:ph type="body" sz="quarter" idx="10" hasCustomPrompt="1"/>
          </p:nvPr>
        </p:nvSpPr>
        <p:spPr>
          <a:xfrm>
            <a:off x="628650" y="582895"/>
            <a:ext cx="7886700" cy="1302101"/>
          </a:xfrm>
        </p:spPr>
        <p:txBody>
          <a:bodyPr anchor="ctr">
            <a:normAutofit/>
          </a:bodyPr>
          <a:lstStyle>
            <a:lvl1pPr marL="0" indent="0">
              <a:buNone/>
              <a:defRPr sz="3600" baseline="0">
                <a:solidFill>
                  <a:srgbClr val="026393"/>
                </a:solidFill>
                <a:latin typeface="+mj-lt"/>
              </a:defRPr>
            </a:lvl1pPr>
          </a:lstStyle>
          <a:p>
            <a:pPr lvl="0"/>
            <a:r>
              <a:rPr lang="en-US" dirty="0"/>
              <a:t>Click to edit title</a:t>
            </a:r>
          </a:p>
        </p:txBody>
      </p:sp>
      <p:sp>
        <p:nvSpPr>
          <p:cNvPr id="9" name="Content Placeholder 2"/>
          <p:cNvSpPr>
            <a:spLocks noGrp="1"/>
          </p:cNvSpPr>
          <p:nvPr>
            <p:ph idx="13" hasCustomPrompt="1"/>
          </p:nvPr>
        </p:nvSpPr>
        <p:spPr>
          <a:xfrm>
            <a:off x="628650" y="2105527"/>
            <a:ext cx="7886700" cy="4071436"/>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text</a:t>
            </a:r>
          </a:p>
        </p:txBody>
      </p:sp>
      <p:sp>
        <p:nvSpPr>
          <p:cNvPr id="16" name="Rectangle 15">
            <a:extLst>
              <a:ext uri="{FF2B5EF4-FFF2-40B4-BE49-F238E27FC236}">
                <a16:creationId xmlns:a16="http://schemas.microsoft.com/office/drawing/2014/main" id="{837600C7-BD6D-B067-258C-FC0CEF80EB05}"/>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25  |  Fifth National Climate Assessment  |  nca2023.globalchange.gov</a:t>
            </a:r>
          </a:p>
        </p:txBody>
      </p:sp>
    </p:spTree>
    <p:extLst>
      <p:ext uri="{BB962C8B-B14F-4D97-AF65-F5344CB8AC3E}">
        <p14:creationId xmlns:p14="http://schemas.microsoft.com/office/powerpoint/2010/main" val="3224068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672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p:cNvSpPr>
            <a:spLocks noGrp="1"/>
          </p:cNvSpPr>
          <p:nvPr>
            <p:ph type="body" sz="quarter" idx="10" hasCustomPrompt="1"/>
          </p:nvPr>
        </p:nvSpPr>
        <p:spPr>
          <a:xfrm>
            <a:off x="426720" y="413691"/>
            <a:ext cx="8088630" cy="1221956"/>
          </a:xfrm>
        </p:spPr>
        <p:txBody>
          <a:bodyPr anchor="ctr">
            <a:normAutofit/>
          </a:bodyPr>
          <a:lstStyle>
            <a:lvl1pPr marL="0" indent="0">
              <a:buNone/>
              <a:defRPr sz="3600">
                <a:solidFill>
                  <a:srgbClr val="026393"/>
                </a:solidFill>
                <a:latin typeface="+mj-lt"/>
              </a:defRPr>
            </a:lvl1pPr>
          </a:lstStyle>
          <a:p>
            <a:pPr lvl="0"/>
            <a:r>
              <a:rPr lang="en-US" dirty="0"/>
              <a:t>Click to edit title</a:t>
            </a:r>
          </a:p>
        </p:txBody>
      </p:sp>
      <p:sp>
        <p:nvSpPr>
          <p:cNvPr id="15" name="Rectangle 14">
            <a:extLst>
              <a:ext uri="{FF2B5EF4-FFF2-40B4-BE49-F238E27FC236}">
                <a16:creationId xmlns:a16="http://schemas.microsoft.com/office/drawing/2014/main" id="{79D0DD83-D4ED-FB6B-AC6B-701A8FA57511}"/>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28A5234-F013-5CF0-FBAD-852AC47C504A}"/>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25  |  Fifth National Climate Assessment  |  nca2023.globalchange.gov</a:t>
            </a:r>
          </a:p>
        </p:txBody>
      </p:sp>
    </p:spTree>
    <p:extLst>
      <p:ext uri="{BB962C8B-B14F-4D97-AF65-F5344CB8AC3E}">
        <p14:creationId xmlns:p14="http://schemas.microsoft.com/office/powerpoint/2010/main" val="3198804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hape 14">
            <a:extLst>
              <a:ext uri="{FF2B5EF4-FFF2-40B4-BE49-F238E27FC236}">
                <a16:creationId xmlns:a16="http://schemas.microsoft.com/office/drawing/2014/main" id="{6DB39B50-A37F-8D49-8561-48BB1F8AA68E}"/>
              </a:ext>
            </a:extLst>
          </p:cNvPr>
          <p:cNvSpPr txBox="1"/>
          <p:nvPr userDrawn="1"/>
        </p:nvSpPr>
        <p:spPr>
          <a:xfrm>
            <a:off x="7337686" y="6543675"/>
            <a:ext cx="1745990" cy="244474"/>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bg1"/>
                </a:solidFill>
                <a:latin typeface="Calibri"/>
                <a:ea typeface="Calibri"/>
                <a:cs typeface="Calibri"/>
                <a:sym typeface="Calibri"/>
              </a:rPr>
              <a:pPr marL="0" marR="0" lvl="0" indent="0" algn="r" rtl="0">
                <a:spcBef>
                  <a:spcPts val="0"/>
                </a:spcBef>
                <a:spcAft>
                  <a:spcPts val="0"/>
                </a:spcAft>
                <a:buSzPct val="25000"/>
                <a:buNone/>
              </a:pPr>
              <a:t>‹#›</a:t>
            </a:fld>
            <a:endParaRPr lang="en-US" sz="1200" b="0" i="0" u="none" strike="noStrike" cap="none" baseline="0" dirty="0">
              <a:solidFill>
                <a:schemeClr val="bg1"/>
              </a:solidFill>
              <a:latin typeface="Calibri"/>
              <a:ea typeface="Calibri"/>
              <a:cs typeface="Calibri"/>
              <a:sym typeface="Calibri"/>
            </a:endParaRPr>
          </a:p>
        </p:txBody>
      </p:sp>
    </p:spTree>
    <p:extLst>
      <p:ext uri="{BB962C8B-B14F-4D97-AF65-F5344CB8AC3E}">
        <p14:creationId xmlns:p14="http://schemas.microsoft.com/office/powerpoint/2010/main" val="3187566361"/>
      </p:ext>
    </p:extLst>
  </p:cSld>
  <p:clrMap bg1="lt1" tx1="dk1" bg2="lt2" tx2="dk2" accent1="accent1" accent2="accent2" accent3="accent3" accent4="accent4" accent5="accent5" accent6="accent6" hlink="hlink" folHlink="folHlink"/>
  <p:sldLayoutIdLst>
    <p:sldLayoutId id="2147483683" r:id="rId1"/>
    <p:sldLayoutId id="2147483682" r:id="rId2"/>
    <p:sldLayoutId id="2147483677" r:id="rId3"/>
    <p:sldLayoutId id="2147483675" r:id="rId4"/>
    <p:sldLayoutId id="2147483669" r:id="rId5"/>
    <p:sldLayoutId id="2147483680" r:id="rId6"/>
    <p:sldLayoutId id="2147483684" r:id="rId7"/>
    <p:sldLayoutId id="2147483685" r:id="rId8"/>
    <p:sldLayoutId id="2147483686" r:id="rId9"/>
    <p:sldLayoutId id="2147483687"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nca2023.globalchange.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hyperlink" Target="https://atlas.globalchange.gov/" TargetMode="External"/><Relationship Id="rId4" Type="http://schemas.openxmlformats.org/officeDocument/2006/relationships/hyperlink" Target="https://nca2023.globalchange.gov/chapter/15"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doi.org/10.7930/NCA5.2023.CH25" TargetMode="External"/><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EAC55B-356A-F75D-DF88-CB5D886650FE}"/>
              </a:ext>
            </a:extLst>
          </p:cNvPr>
          <p:cNvSpPr>
            <a:spLocks noGrp="1"/>
          </p:cNvSpPr>
          <p:nvPr>
            <p:ph idx="13"/>
          </p:nvPr>
        </p:nvSpPr>
        <p:spPr>
          <a:xfrm>
            <a:off x="628649" y="1698171"/>
            <a:ext cx="5298621" cy="4478792"/>
          </a:xfrm>
        </p:spPr>
        <p:txBody>
          <a:bodyPr/>
          <a:lstStyle/>
          <a:p>
            <a:pPr marL="285750" indent="-285750">
              <a:buFont typeface="Arial" panose="020B0604020202020204" pitchFamily="34" charset="0"/>
              <a:buChar char="•"/>
            </a:pPr>
            <a:r>
              <a:rPr lang="en-US" sz="2000" dirty="0"/>
              <a:t>NCA5 Website: </a:t>
            </a:r>
            <a:r>
              <a:rPr lang="en-US" sz="2000" dirty="0">
                <a:hlinkClick r:id="rId3"/>
              </a:rPr>
              <a:t>https://nca2023.globalchange.gov</a:t>
            </a:r>
            <a:endParaRPr lang="en-US" sz="2000" dirty="0"/>
          </a:p>
          <a:p>
            <a:pPr marL="285750" indent="-285750">
              <a:buFont typeface="Arial" panose="020B0604020202020204" pitchFamily="34" charset="0"/>
              <a:buChar char="•"/>
            </a:pPr>
            <a:r>
              <a:rPr lang="en-US" sz="2000" dirty="0"/>
              <a:t>Chapter Website: </a:t>
            </a:r>
            <a:r>
              <a:rPr lang="en-US" sz="2000" dirty="0">
                <a:hlinkClick r:id="rId4"/>
              </a:rPr>
              <a:t>https://nca2023.globalchange.gov/chapter/25</a:t>
            </a:r>
            <a:endParaRPr lang="en-US" sz="2000" dirty="0"/>
          </a:p>
          <a:p>
            <a:pPr marL="285750" indent="-285750">
              <a:buFont typeface="Arial" panose="020B0604020202020204" pitchFamily="34" charset="0"/>
              <a:buChar char="•"/>
            </a:pPr>
            <a:r>
              <a:rPr lang="en-US" sz="2000" dirty="0"/>
              <a:t>NCA5 Atlas: </a:t>
            </a:r>
            <a:r>
              <a:rPr lang="en-US" sz="2000" dirty="0">
                <a:hlinkClick r:id="rId5"/>
              </a:rPr>
              <a:t>https://atlas.globalchange.gov</a:t>
            </a:r>
            <a:endParaRPr lang="en-US" sz="2000" dirty="0"/>
          </a:p>
          <a:p>
            <a:pPr marL="285750" indent="-285750">
              <a:buFont typeface="Arial" panose="020B0604020202020204" pitchFamily="34" charset="0"/>
              <a:buChar char="•"/>
            </a:pPr>
            <a:r>
              <a:rPr lang="en-US" sz="2000" dirty="0"/>
              <a:t>Figure captions can be found in the slide notes of this deck</a:t>
            </a:r>
          </a:p>
          <a:p>
            <a:pPr marL="285750" indent="-285750">
              <a:buFont typeface="Arial" panose="020B0604020202020204" pitchFamily="34" charset="0"/>
              <a:buChar char="•"/>
            </a:pPr>
            <a:r>
              <a:rPr lang="en-US" sz="2000" dirty="0"/>
              <a:t>Social media: @usgcrp, #NCA5</a:t>
            </a:r>
          </a:p>
        </p:txBody>
      </p:sp>
      <p:pic>
        <p:nvPicPr>
          <p:cNvPr id="1026" name="Picture 2">
            <a:extLst>
              <a:ext uri="{FF2B5EF4-FFF2-40B4-BE49-F238E27FC236}">
                <a16:creationId xmlns:a16="http://schemas.microsoft.com/office/drawing/2014/main" id="{3BA88617-1A1E-D3F5-7260-6DC9A93F630C}"/>
              </a:ext>
            </a:extLst>
          </p:cNvPr>
          <p:cNvPicPr>
            <a:picLocks noGrp="1" noChangeAspect="1" noChangeArrowheads="1"/>
          </p:cNvPicPr>
          <p:nvPr>
            <p:ph sz="quarter" idx="14"/>
          </p:nvPr>
        </p:nvPicPr>
        <p:blipFill>
          <a:blip r:embed="rId6">
            <a:extLst>
              <a:ext uri="{28A0092B-C50C-407E-A947-70E740481C1C}">
                <a14:useLocalDpi xmlns:a14="http://schemas.microsoft.com/office/drawing/2010/main" val="0"/>
              </a:ext>
            </a:extLst>
          </a:blip>
          <a:srcRect/>
          <a:stretch>
            <a:fillRect/>
          </a:stretch>
        </p:blipFill>
        <p:spPr bwMode="auto">
          <a:xfrm>
            <a:off x="6400800" y="2305050"/>
            <a:ext cx="2054225" cy="2054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341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33303E-F931-E107-1B87-BA485F982150}"/>
              </a:ext>
            </a:extLst>
          </p:cNvPr>
          <p:cNvSpPr>
            <a:spLocks noGrp="1"/>
          </p:cNvSpPr>
          <p:nvPr>
            <p:ph type="title"/>
          </p:nvPr>
        </p:nvSpPr>
        <p:spPr/>
        <p:txBody>
          <a:bodyPr/>
          <a:lstStyle/>
          <a:p>
            <a:r>
              <a:rPr lang="en-US" dirty="0"/>
              <a:t>Figure 25.3. Distinctive gradients of temperature will hold with projected warming.</a:t>
            </a:r>
          </a:p>
        </p:txBody>
      </p:sp>
      <p:pic>
        <p:nvPicPr>
          <p:cNvPr id="4" name="Content Placeholder 3">
            <a:extLst>
              <a:ext uri="{FF2B5EF4-FFF2-40B4-BE49-F238E27FC236}">
                <a16:creationId xmlns:a16="http://schemas.microsoft.com/office/drawing/2014/main" id="{7E61EC89-5BC4-DF06-566B-2D1EB6798653}"/>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755852" y="1147066"/>
            <a:ext cx="7632296" cy="3456465"/>
          </a:xfrm>
          <a:prstGeom prst="rect">
            <a:avLst/>
          </a:prstGeom>
        </p:spPr>
      </p:pic>
    </p:spTree>
    <p:extLst>
      <p:ext uri="{BB962C8B-B14F-4D97-AF65-F5344CB8AC3E}">
        <p14:creationId xmlns:p14="http://schemas.microsoft.com/office/powerpoint/2010/main" val="2501682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5847B3-6940-A858-0D68-0DA52ADBBD90}"/>
              </a:ext>
            </a:extLst>
          </p:cNvPr>
          <p:cNvSpPr>
            <a:spLocks noGrp="1"/>
          </p:cNvSpPr>
          <p:nvPr>
            <p:ph type="title"/>
          </p:nvPr>
        </p:nvSpPr>
        <p:spPr>
          <a:xfrm>
            <a:off x="628650" y="5354425"/>
            <a:ext cx="7886700" cy="918121"/>
          </a:xfrm>
        </p:spPr>
        <p:txBody>
          <a:bodyPr>
            <a:normAutofit fontScale="90000"/>
          </a:bodyPr>
          <a:lstStyle/>
          <a:p>
            <a:r>
              <a:rPr lang="en-US" dirty="0"/>
              <a:t>Figure 25.4. Annual peak streamflow—a proxy for flooding—has been rising in eastern portions of the region and declining in the west. </a:t>
            </a:r>
          </a:p>
        </p:txBody>
      </p:sp>
      <p:pic>
        <p:nvPicPr>
          <p:cNvPr id="4" name="Content Placeholder 3">
            <a:extLst>
              <a:ext uri="{FF2B5EF4-FFF2-40B4-BE49-F238E27FC236}">
                <a16:creationId xmlns:a16="http://schemas.microsoft.com/office/drawing/2014/main" id="{F2B7CFC0-EDB0-8D66-836F-B8907B88EA79}"/>
              </a:ext>
            </a:extLst>
          </p:cNvPr>
          <p:cNvPicPr>
            <a:picLocks noGrp="1" noChangeAspect="1"/>
          </p:cNvPicPr>
          <p:nvPr>
            <p:ph sz="quarter" idx="10"/>
          </p:nvPr>
        </p:nvPicPr>
        <p:blipFill rotWithShape="1">
          <a:blip r:embed="rId3" cstate="print">
            <a:extLst>
              <a:ext uri="{28A0092B-C50C-407E-A947-70E740481C1C}">
                <a14:useLocalDpi xmlns:a14="http://schemas.microsoft.com/office/drawing/2010/main" val="0"/>
              </a:ext>
            </a:extLst>
          </a:blip>
          <a:srcRect/>
          <a:stretch/>
        </p:blipFill>
        <p:spPr>
          <a:xfrm>
            <a:off x="1001914" y="325035"/>
            <a:ext cx="7140172" cy="4664688"/>
          </a:xfrm>
          <a:prstGeom prst="rect">
            <a:avLst/>
          </a:prstGeom>
        </p:spPr>
      </p:pic>
    </p:spTree>
    <p:extLst>
      <p:ext uri="{BB962C8B-B14F-4D97-AF65-F5344CB8AC3E}">
        <p14:creationId xmlns:p14="http://schemas.microsoft.com/office/powerpoint/2010/main" val="2553995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ADA335-53AE-DC46-9FAC-5A5A3451B8F9}"/>
              </a:ext>
            </a:extLst>
          </p:cNvPr>
          <p:cNvSpPr>
            <a:spLocks noGrp="1"/>
          </p:cNvSpPr>
          <p:nvPr>
            <p:ph type="title"/>
          </p:nvPr>
        </p:nvSpPr>
        <p:spPr>
          <a:xfrm>
            <a:off x="628650" y="5387677"/>
            <a:ext cx="7886700" cy="918121"/>
          </a:xfrm>
        </p:spPr>
        <p:txBody>
          <a:bodyPr/>
          <a:lstStyle/>
          <a:p>
            <a:r>
              <a:rPr lang="en-US" dirty="0"/>
              <a:t>Figure 25.5. Warming is expected to increase evapotranspiration.</a:t>
            </a:r>
          </a:p>
        </p:txBody>
      </p:sp>
      <p:pic>
        <p:nvPicPr>
          <p:cNvPr id="4" name="Content Placeholder 3">
            <a:extLst>
              <a:ext uri="{FF2B5EF4-FFF2-40B4-BE49-F238E27FC236}">
                <a16:creationId xmlns:a16="http://schemas.microsoft.com/office/drawing/2014/main" id="{3D20AA95-C0FC-A5FA-18E4-614B59E4C22B}"/>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937780" y="382545"/>
            <a:ext cx="7268440" cy="4838877"/>
          </a:xfrm>
          <a:prstGeom prst="rect">
            <a:avLst/>
          </a:prstGeom>
        </p:spPr>
      </p:pic>
    </p:spTree>
    <p:extLst>
      <p:ext uri="{BB962C8B-B14F-4D97-AF65-F5344CB8AC3E}">
        <p14:creationId xmlns:p14="http://schemas.microsoft.com/office/powerpoint/2010/main" val="1948774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9B08D0-E0EE-005C-7491-760F92AA7A0D}"/>
              </a:ext>
            </a:extLst>
          </p:cNvPr>
          <p:cNvSpPr>
            <a:spLocks noGrp="1"/>
          </p:cNvSpPr>
          <p:nvPr>
            <p:ph type="title"/>
          </p:nvPr>
        </p:nvSpPr>
        <p:spPr>
          <a:xfrm>
            <a:off x="628650" y="5321174"/>
            <a:ext cx="7886700" cy="918121"/>
          </a:xfrm>
        </p:spPr>
        <p:txBody>
          <a:bodyPr>
            <a:normAutofit fontScale="90000"/>
          </a:bodyPr>
          <a:lstStyle/>
          <a:p>
            <a:r>
              <a:rPr lang="en-US" dirty="0"/>
              <a:t>Figure 25.6. Warming may not always lead to declines in soil moisture that would cause water stress in crops and natural plants.</a:t>
            </a:r>
          </a:p>
        </p:txBody>
      </p:sp>
      <p:pic>
        <p:nvPicPr>
          <p:cNvPr id="4" name="Content Placeholder 3">
            <a:extLst>
              <a:ext uri="{FF2B5EF4-FFF2-40B4-BE49-F238E27FC236}">
                <a16:creationId xmlns:a16="http://schemas.microsoft.com/office/drawing/2014/main" id="{86B6D11F-2F8F-DCB6-CCAA-5A12FCD49E3D}"/>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885825" y="198416"/>
            <a:ext cx="7372350" cy="4914900"/>
          </a:xfrm>
          <a:prstGeom prst="rect">
            <a:avLst/>
          </a:prstGeom>
        </p:spPr>
      </p:pic>
    </p:spTree>
    <p:extLst>
      <p:ext uri="{BB962C8B-B14F-4D97-AF65-F5344CB8AC3E}">
        <p14:creationId xmlns:p14="http://schemas.microsoft.com/office/powerpoint/2010/main" val="4075572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E42356-B5EE-016E-6099-438A3C86250C}"/>
              </a:ext>
            </a:extLst>
          </p:cNvPr>
          <p:cNvSpPr>
            <a:spLocks noGrp="1"/>
          </p:cNvSpPr>
          <p:nvPr>
            <p:ph type="title"/>
          </p:nvPr>
        </p:nvSpPr>
        <p:spPr/>
        <p:txBody>
          <a:bodyPr>
            <a:normAutofit fontScale="90000"/>
          </a:bodyPr>
          <a:lstStyle/>
          <a:p>
            <a:r>
              <a:rPr lang="en-US" dirty="0"/>
              <a:t>Figure 25.7. Invasive cool-season grasses are reducing biodiversity in the Northern Great Plains. </a:t>
            </a:r>
          </a:p>
        </p:txBody>
      </p:sp>
      <p:pic>
        <p:nvPicPr>
          <p:cNvPr id="4" name="Content Placeholder 3">
            <a:extLst>
              <a:ext uri="{FF2B5EF4-FFF2-40B4-BE49-F238E27FC236}">
                <a16:creationId xmlns:a16="http://schemas.microsoft.com/office/drawing/2014/main" id="{3E6AEAB8-9F41-0CDC-34D9-F5CC9FDFCAF3}"/>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4054550" y="457200"/>
            <a:ext cx="4382937" cy="5741988"/>
          </a:xfrm>
          <a:prstGeom prst="rect">
            <a:avLst/>
          </a:prstGeom>
        </p:spPr>
      </p:pic>
    </p:spTree>
    <p:extLst>
      <p:ext uri="{BB962C8B-B14F-4D97-AF65-F5344CB8AC3E}">
        <p14:creationId xmlns:p14="http://schemas.microsoft.com/office/powerpoint/2010/main" val="508391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1A8A54-EA23-BB99-A614-9ED88C4CB06D}"/>
              </a:ext>
            </a:extLst>
          </p:cNvPr>
          <p:cNvSpPr>
            <a:spLocks noGrp="1"/>
          </p:cNvSpPr>
          <p:nvPr>
            <p:ph type="title"/>
          </p:nvPr>
        </p:nvSpPr>
        <p:spPr>
          <a:xfrm>
            <a:off x="446961" y="457200"/>
            <a:ext cx="2949178" cy="2036618"/>
          </a:xfrm>
        </p:spPr>
        <p:txBody>
          <a:bodyPr>
            <a:normAutofit fontScale="90000"/>
          </a:bodyPr>
          <a:lstStyle/>
          <a:p>
            <a:r>
              <a:rPr lang="en-US" dirty="0"/>
              <a:t>Figure 25.8. The Northern Great Plains region shows wide geographical variations in land use and social vulnerability. </a:t>
            </a:r>
          </a:p>
        </p:txBody>
      </p:sp>
      <p:pic>
        <p:nvPicPr>
          <p:cNvPr id="4" name="Content Placeholder 3">
            <a:extLst>
              <a:ext uri="{FF2B5EF4-FFF2-40B4-BE49-F238E27FC236}">
                <a16:creationId xmlns:a16="http://schemas.microsoft.com/office/drawing/2014/main" id="{E1B0B025-FA28-9A94-828C-5AB0231A3335}"/>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3949224" y="457200"/>
            <a:ext cx="4593590" cy="5741988"/>
          </a:xfrm>
          <a:prstGeom prst="rect">
            <a:avLst/>
          </a:prstGeom>
        </p:spPr>
      </p:pic>
    </p:spTree>
    <p:extLst>
      <p:ext uri="{BB962C8B-B14F-4D97-AF65-F5344CB8AC3E}">
        <p14:creationId xmlns:p14="http://schemas.microsoft.com/office/powerpoint/2010/main" val="3345203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B439B8-26FF-55CE-96B1-296B72A36B0C}"/>
              </a:ext>
            </a:extLst>
          </p:cNvPr>
          <p:cNvSpPr>
            <a:spLocks noGrp="1"/>
          </p:cNvSpPr>
          <p:nvPr>
            <p:ph type="title"/>
          </p:nvPr>
        </p:nvSpPr>
        <p:spPr/>
        <p:txBody>
          <a:bodyPr/>
          <a:lstStyle/>
          <a:p>
            <a:r>
              <a:rPr lang="en-US" dirty="0"/>
              <a:t>Figure 25.9. Land-use conversion offers one strategy for adapting to climate change. </a:t>
            </a:r>
          </a:p>
        </p:txBody>
      </p:sp>
      <p:pic>
        <p:nvPicPr>
          <p:cNvPr id="4" name="Content Placeholder 3">
            <a:extLst>
              <a:ext uri="{FF2B5EF4-FFF2-40B4-BE49-F238E27FC236}">
                <a16:creationId xmlns:a16="http://schemas.microsoft.com/office/drawing/2014/main" id="{127181E1-A594-8D0A-5D1C-87308A13C5CF}"/>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530340" y="718457"/>
            <a:ext cx="8083319" cy="4032536"/>
          </a:xfrm>
          <a:prstGeom prst="rect">
            <a:avLst/>
          </a:prstGeom>
        </p:spPr>
      </p:pic>
    </p:spTree>
    <p:extLst>
      <p:ext uri="{BB962C8B-B14F-4D97-AF65-F5344CB8AC3E}">
        <p14:creationId xmlns:p14="http://schemas.microsoft.com/office/powerpoint/2010/main" val="1791823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075A2F-4EE6-D7CA-A80A-AD0717A0B333}"/>
              </a:ext>
            </a:extLst>
          </p:cNvPr>
          <p:cNvSpPr>
            <a:spLocks noGrp="1"/>
          </p:cNvSpPr>
          <p:nvPr>
            <p:ph type="title"/>
          </p:nvPr>
        </p:nvSpPr>
        <p:spPr>
          <a:xfrm>
            <a:off x="628650" y="5371051"/>
            <a:ext cx="7886700" cy="918121"/>
          </a:xfrm>
        </p:spPr>
        <p:txBody>
          <a:bodyPr>
            <a:normAutofit fontScale="90000"/>
          </a:bodyPr>
          <a:lstStyle/>
          <a:p>
            <a:r>
              <a:rPr lang="en-US" dirty="0"/>
              <a:t>Figure 25.10. Conversion of cropland to production of biofuels such as switchgrass is being piloted in the region as a climate adaptation action. </a:t>
            </a:r>
          </a:p>
        </p:txBody>
      </p:sp>
      <p:pic>
        <p:nvPicPr>
          <p:cNvPr id="4" name="Content Placeholder 3">
            <a:extLst>
              <a:ext uri="{FF2B5EF4-FFF2-40B4-BE49-F238E27FC236}">
                <a16:creationId xmlns:a16="http://schemas.microsoft.com/office/drawing/2014/main" id="{E9A4885A-0EB0-3CE4-5261-31FFEF997C90}"/>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1596303" y="234255"/>
            <a:ext cx="5951394" cy="4870789"/>
          </a:xfrm>
          <a:prstGeom prst="rect">
            <a:avLst/>
          </a:prstGeom>
        </p:spPr>
      </p:pic>
    </p:spTree>
    <p:extLst>
      <p:ext uri="{BB962C8B-B14F-4D97-AF65-F5344CB8AC3E}">
        <p14:creationId xmlns:p14="http://schemas.microsoft.com/office/powerpoint/2010/main" val="272630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2C3BD9-CD26-8571-01C0-0F9EE7A61799}"/>
              </a:ext>
            </a:extLst>
          </p:cNvPr>
          <p:cNvSpPr>
            <a:spLocks noGrp="1"/>
          </p:cNvSpPr>
          <p:nvPr>
            <p:ph type="title"/>
          </p:nvPr>
        </p:nvSpPr>
        <p:spPr/>
        <p:txBody>
          <a:bodyPr/>
          <a:lstStyle/>
          <a:p>
            <a:r>
              <a:rPr lang="en-US" dirty="0"/>
              <a:t>Figure 25.11. Draining agricultural fields through tiling improves crop yields but can harm ecosystems.</a:t>
            </a:r>
          </a:p>
        </p:txBody>
      </p:sp>
      <p:pic>
        <p:nvPicPr>
          <p:cNvPr id="4" name="Content Placeholder 3">
            <a:extLst>
              <a:ext uri="{FF2B5EF4-FFF2-40B4-BE49-F238E27FC236}">
                <a16:creationId xmlns:a16="http://schemas.microsoft.com/office/drawing/2014/main" id="{6A688B6C-4906-DF8A-DFA1-B2EE8C83C62C}"/>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1032479" y="247857"/>
            <a:ext cx="7079041" cy="4973565"/>
          </a:xfrm>
          <a:prstGeom prst="rect">
            <a:avLst/>
          </a:prstGeom>
        </p:spPr>
      </p:pic>
    </p:spTree>
    <p:extLst>
      <p:ext uri="{BB962C8B-B14F-4D97-AF65-F5344CB8AC3E}">
        <p14:creationId xmlns:p14="http://schemas.microsoft.com/office/powerpoint/2010/main" val="454799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614BBA-FFC0-9634-8A9B-572BF19411B4}"/>
              </a:ext>
            </a:extLst>
          </p:cNvPr>
          <p:cNvSpPr>
            <a:spLocks noGrp="1"/>
          </p:cNvSpPr>
          <p:nvPr>
            <p:ph type="title"/>
          </p:nvPr>
        </p:nvSpPr>
        <p:spPr/>
        <p:txBody>
          <a:bodyPr>
            <a:normAutofit fontScale="90000"/>
          </a:bodyPr>
          <a:lstStyle/>
          <a:p>
            <a:r>
              <a:rPr lang="en-US" dirty="0"/>
              <a:t>Figure 25.12. Scenario-based planning accounts for uncertainty by considering a range of ways in which change might occur. </a:t>
            </a:r>
          </a:p>
        </p:txBody>
      </p:sp>
      <p:pic>
        <p:nvPicPr>
          <p:cNvPr id="4" name="Content Placeholder 3">
            <a:extLst>
              <a:ext uri="{FF2B5EF4-FFF2-40B4-BE49-F238E27FC236}">
                <a16:creationId xmlns:a16="http://schemas.microsoft.com/office/drawing/2014/main" id="{761EA296-FD72-40F8-D48E-CFF98F157C72}"/>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1995840" y="431800"/>
            <a:ext cx="5152320" cy="4637088"/>
          </a:xfrm>
          <a:prstGeom prst="rect">
            <a:avLst/>
          </a:prstGeom>
        </p:spPr>
      </p:pic>
    </p:spTree>
    <p:extLst>
      <p:ext uri="{BB962C8B-B14F-4D97-AF65-F5344CB8AC3E}">
        <p14:creationId xmlns:p14="http://schemas.microsoft.com/office/powerpoint/2010/main" val="2018278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sp>
        <p:nvSpPr>
          <p:cNvPr id="3" name="Text Placeholder 2"/>
          <p:cNvSpPr>
            <a:spLocks noGrp="1"/>
          </p:cNvSpPr>
          <p:nvPr>
            <p:ph type="body" sz="quarter" idx="15"/>
          </p:nvPr>
        </p:nvSpPr>
        <p:spPr/>
        <p:txBody>
          <a:bodyPr/>
          <a:lstStyle/>
          <a:p>
            <a:r>
              <a:rPr lang="en-US" dirty="0"/>
              <a:t>Chapter 25 | Northern Great Plains</a:t>
            </a:r>
          </a:p>
        </p:txBody>
      </p:sp>
    </p:spTree>
    <p:extLst>
      <p:ext uri="{BB962C8B-B14F-4D97-AF65-F5344CB8AC3E}">
        <p14:creationId xmlns:p14="http://schemas.microsoft.com/office/powerpoint/2010/main" val="325204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0EA15DF-A33A-FD45-8496-D61E09E08F05}"/>
              </a:ext>
            </a:extLst>
          </p:cNvPr>
          <p:cNvSpPr>
            <a:spLocks noGrp="1"/>
          </p:cNvSpPr>
          <p:nvPr>
            <p:ph idx="13"/>
          </p:nvPr>
        </p:nvSpPr>
        <p:spPr>
          <a:xfrm>
            <a:off x="628650" y="1297459"/>
            <a:ext cx="7886700" cy="4900200"/>
          </a:xfrm>
        </p:spPr>
        <p:txBody>
          <a:bodyPr spcCol="457200">
            <a:normAutofit fontScale="47500" lnSpcReduction="20000"/>
          </a:bodyPr>
          <a:lstStyle/>
          <a:p>
            <a:pPr marL="12700">
              <a:lnSpc>
                <a:spcPct val="110000"/>
              </a:lnSpc>
              <a:spcAft>
                <a:spcPts val="300"/>
              </a:spcAft>
            </a:pPr>
            <a:r>
              <a:rPr lang="en-US" b="1" dirty="0">
                <a:solidFill>
                  <a:srgbClr val="209DBC"/>
                </a:solidFill>
              </a:rPr>
              <a:t>Federal Coordinating Lead Author</a:t>
            </a:r>
          </a:p>
          <a:p>
            <a:pPr marL="12700">
              <a:lnSpc>
                <a:spcPct val="110000"/>
              </a:lnSpc>
              <a:spcAft>
                <a:spcPts val="300"/>
              </a:spcAft>
            </a:pPr>
            <a:r>
              <a:rPr lang="en-US" b="1" dirty="0"/>
              <a:t>Douglas R. Kluck</a:t>
            </a:r>
            <a:r>
              <a:rPr lang="en-US" dirty="0"/>
              <a:t>, NOAA National Centers for Environmental Information</a:t>
            </a:r>
          </a:p>
          <a:p>
            <a:pPr marL="12700">
              <a:lnSpc>
                <a:spcPct val="110000"/>
              </a:lnSpc>
              <a:spcAft>
                <a:spcPts val="300"/>
              </a:spcAft>
            </a:pPr>
            <a:endParaRPr lang="en-US" dirty="0"/>
          </a:p>
          <a:p>
            <a:pPr marL="12700">
              <a:lnSpc>
                <a:spcPct val="110000"/>
              </a:lnSpc>
              <a:spcAft>
                <a:spcPts val="300"/>
              </a:spcAft>
            </a:pPr>
            <a:r>
              <a:rPr lang="en-US" b="1" dirty="0">
                <a:solidFill>
                  <a:srgbClr val="209DBC"/>
                </a:solidFill>
              </a:rPr>
              <a:t>Chapter Lead	</a:t>
            </a:r>
          </a:p>
          <a:p>
            <a:pPr marL="12700">
              <a:lnSpc>
                <a:spcPct val="110000"/>
              </a:lnSpc>
              <a:spcAft>
                <a:spcPts val="300"/>
              </a:spcAft>
            </a:pPr>
            <a:r>
              <a:rPr lang="en-US" b="1" dirty="0"/>
              <a:t>Corrine N. Knapp</a:t>
            </a:r>
            <a:r>
              <a:rPr lang="en-US" dirty="0"/>
              <a:t>, University of Wyoming</a:t>
            </a:r>
          </a:p>
          <a:p>
            <a:pPr marL="12700">
              <a:lnSpc>
                <a:spcPct val="110000"/>
              </a:lnSpc>
              <a:spcAft>
                <a:spcPts val="300"/>
              </a:spcAft>
            </a:pPr>
            <a:endParaRPr lang="en-US" b="1" dirty="0"/>
          </a:p>
          <a:p>
            <a:pPr marL="12700">
              <a:lnSpc>
                <a:spcPct val="110000"/>
              </a:lnSpc>
              <a:spcAft>
                <a:spcPts val="300"/>
              </a:spcAft>
            </a:pPr>
            <a:r>
              <a:rPr lang="en-US" b="1" dirty="0">
                <a:solidFill>
                  <a:srgbClr val="209DBC"/>
                </a:solidFill>
              </a:rPr>
              <a:t>Agency Chapter Lead Author</a:t>
            </a:r>
          </a:p>
          <a:p>
            <a:pPr marL="12700">
              <a:lnSpc>
                <a:spcPct val="110000"/>
              </a:lnSpc>
              <a:spcAft>
                <a:spcPts val="300"/>
              </a:spcAft>
            </a:pPr>
            <a:r>
              <a:rPr lang="en-US" b="1" dirty="0"/>
              <a:t>Glenn Guntenspergen</a:t>
            </a:r>
            <a:r>
              <a:rPr lang="en-US" dirty="0"/>
              <a:t>, US Geological Survey</a:t>
            </a:r>
            <a:endParaRPr lang="en-US" b="1" dirty="0"/>
          </a:p>
          <a:p>
            <a:pPr marL="12700">
              <a:lnSpc>
                <a:spcPct val="110000"/>
              </a:lnSpc>
              <a:spcAft>
                <a:spcPts val="300"/>
              </a:spcAft>
            </a:pPr>
            <a:endParaRPr lang="en-US" dirty="0"/>
          </a:p>
          <a:p>
            <a:pPr marL="12700">
              <a:lnSpc>
                <a:spcPct val="110000"/>
              </a:lnSpc>
              <a:spcAft>
                <a:spcPts val="300"/>
              </a:spcAft>
            </a:pPr>
            <a:r>
              <a:rPr lang="en-US" b="1" dirty="0">
                <a:solidFill>
                  <a:srgbClr val="209DBC"/>
                </a:solidFill>
              </a:rPr>
              <a:t>Chapter Authors	</a:t>
            </a:r>
          </a:p>
          <a:p>
            <a:pPr marL="12700">
              <a:lnSpc>
                <a:spcPct val="110000"/>
              </a:lnSpc>
              <a:spcAft>
                <a:spcPts val="300"/>
              </a:spcAft>
            </a:pPr>
            <a:r>
              <a:rPr lang="en-US" b="1" dirty="0"/>
              <a:t>Marissa A. Ahlering</a:t>
            </a:r>
            <a:r>
              <a:rPr lang="en-US" dirty="0"/>
              <a:t>, The Nature Conservancy</a:t>
            </a:r>
          </a:p>
          <a:p>
            <a:pPr marL="12700">
              <a:lnSpc>
                <a:spcPct val="110000"/>
              </a:lnSpc>
              <a:spcAft>
                <a:spcPts val="300"/>
              </a:spcAft>
            </a:pPr>
            <a:r>
              <a:rPr lang="en-US" b="1" dirty="0"/>
              <a:t>Nicole M. Aimone</a:t>
            </a:r>
            <a:r>
              <a:rPr lang="en-US" dirty="0"/>
              <a:t>, Federal Emergency Management Agency</a:t>
            </a:r>
          </a:p>
          <a:p>
            <a:pPr marL="12700">
              <a:lnSpc>
                <a:spcPct val="110000"/>
              </a:lnSpc>
              <a:spcAft>
                <a:spcPts val="300"/>
              </a:spcAft>
            </a:pPr>
            <a:r>
              <a:rPr lang="en-US" b="1" dirty="0"/>
              <a:t>Aparna Bamzai-Dodson</a:t>
            </a:r>
            <a:r>
              <a:rPr lang="en-US" dirty="0"/>
              <a:t>, US Geological Survey, North Central Climate Adaptation Science Center</a:t>
            </a:r>
          </a:p>
          <a:p>
            <a:pPr marL="12700">
              <a:lnSpc>
                <a:spcPct val="110000"/>
              </a:lnSpc>
              <a:spcAft>
                <a:spcPts val="300"/>
              </a:spcAft>
            </a:pPr>
            <a:r>
              <a:rPr lang="en-US" b="1" dirty="0"/>
              <a:t>Andrea Basche</a:t>
            </a:r>
            <a:r>
              <a:rPr lang="en-US" dirty="0"/>
              <a:t>, University of Nebraska</a:t>
            </a:r>
          </a:p>
          <a:p>
            <a:pPr marL="12700">
              <a:lnSpc>
                <a:spcPct val="110000"/>
              </a:lnSpc>
              <a:spcAft>
                <a:spcPts val="300"/>
              </a:spcAft>
            </a:pPr>
            <a:r>
              <a:rPr lang="en-US" b="1" dirty="0"/>
              <a:t>Robert G. Byron</a:t>
            </a:r>
            <a:r>
              <a:rPr lang="en-US" dirty="0"/>
              <a:t>, Montana Health Professionals for a Healthy Climate</a:t>
            </a:r>
          </a:p>
          <a:p>
            <a:pPr marL="12700">
              <a:lnSpc>
                <a:spcPct val="110000"/>
              </a:lnSpc>
              <a:spcAft>
                <a:spcPts val="300"/>
              </a:spcAft>
            </a:pPr>
            <a:r>
              <a:rPr lang="en-US" b="1" dirty="0"/>
              <a:t>Otakuye Conroy-Ben</a:t>
            </a:r>
            <a:r>
              <a:rPr lang="en-US" dirty="0"/>
              <a:t>, Arizona State University</a:t>
            </a:r>
          </a:p>
          <a:p>
            <a:pPr marL="12700">
              <a:lnSpc>
                <a:spcPct val="110000"/>
              </a:lnSpc>
              <a:spcAft>
                <a:spcPts val="300"/>
              </a:spcAft>
            </a:pPr>
            <a:r>
              <a:rPr lang="en-US" b="1" dirty="0"/>
              <a:t>Mark N. Haggerty</a:t>
            </a:r>
            <a:r>
              <a:rPr lang="en-US" dirty="0"/>
              <a:t>, Center for American Progress</a:t>
            </a:r>
          </a:p>
          <a:p>
            <a:pPr marL="12700">
              <a:lnSpc>
                <a:spcPct val="110000"/>
              </a:lnSpc>
              <a:spcAft>
                <a:spcPts val="300"/>
              </a:spcAft>
            </a:pPr>
            <a:r>
              <a:rPr lang="en-US" b="1" dirty="0"/>
              <a:t>Tonya R. Haigh</a:t>
            </a:r>
            <a:r>
              <a:rPr lang="en-US" dirty="0"/>
              <a:t>, University of Nebraska</a:t>
            </a:r>
          </a:p>
          <a:p>
            <a:pPr marL="12700">
              <a:lnSpc>
                <a:spcPct val="110000"/>
              </a:lnSpc>
              <a:spcAft>
                <a:spcPts val="300"/>
              </a:spcAft>
            </a:pPr>
            <a:r>
              <a:rPr lang="en-US" b="1" dirty="0"/>
              <a:t>Carter Johnson</a:t>
            </a:r>
            <a:r>
              <a:rPr lang="en-US" dirty="0"/>
              <a:t>, South Dakota State University</a:t>
            </a:r>
          </a:p>
          <a:p>
            <a:pPr marL="12700">
              <a:lnSpc>
                <a:spcPct val="110000"/>
              </a:lnSpc>
              <a:spcAft>
                <a:spcPts val="300"/>
              </a:spcAft>
            </a:pPr>
            <a:r>
              <a:rPr lang="en-US" b="1" dirty="0"/>
              <a:t>Barbara Mayes Boustead</a:t>
            </a:r>
            <a:r>
              <a:rPr lang="en-US" dirty="0"/>
              <a:t>, NOAA National Weather Service</a:t>
            </a:r>
          </a:p>
          <a:p>
            <a:pPr marL="12700">
              <a:lnSpc>
                <a:spcPct val="110000"/>
              </a:lnSpc>
              <a:spcAft>
                <a:spcPts val="300"/>
              </a:spcAft>
            </a:pPr>
            <a:r>
              <a:rPr lang="en-US" b="1" dirty="0"/>
              <a:t>Nathaniel D. Mueller</a:t>
            </a:r>
            <a:r>
              <a:rPr lang="en-US" dirty="0"/>
              <a:t>, Colorado State University</a:t>
            </a:r>
          </a:p>
          <a:p>
            <a:pPr marL="12700">
              <a:lnSpc>
                <a:spcPct val="110000"/>
              </a:lnSpc>
              <a:spcAft>
                <a:spcPts val="300"/>
              </a:spcAft>
            </a:pPr>
            <a:r>
              <a:rPr lang="en-US" b="1" dirty="0"/>
              <a:t>Jacqueline P. Ott</a:t>
            </a:r>
            <a:r>
              <a:rPr lang="en-US" dirty="0"/>
              <a:t>, USDA Forest Service, Rocky Mountain Research Station</a:t>
            </a:r>
          </a:p>
          <a:p>
            <a:pPr marL="12700">
              <a:lnSpc>
                <a:spcPct val="110000"/>
              </a:lnSpc>
              <a:spcAft>
                <a:spcPts val="300"/>
              </a:spcAft>
            </a:pPr>
            <a:r>
              <a:rPr lang="en-US" b="1" dirty="0"/>
              <a:t>Ginger B. Paige</a:t>
            </a:r>
            <a:r>
              <a:rPr lang="en-US" dirty="0"/>
              <a:t>, University of Wyoming</a:t>
            </a:r>
          </a:p>
          <a:p>
            <a:pPr marL="12700">
              <a:lnSpc>
                <a:spcPct val="110000"/>
              </a:lnSpc>
              <a:spcAft>
                <a:spcPts val="300"/>
              </a:spcAft>
            </a:pPr>
            <a:r>
              <a:rPr lang="en-US" b="1" dirty="0"/>
              <a:t>Karen R. Ryberg</a:t>
            </a:r>
            <a:r>
              <a:rPr lang="en-US" dirty="0"/>
              <a:t>, US Geological Survey</a:t>
            </a:r>
          </a:p>
          <a:p>
            <a:pPr marL="12700">
              <a:lnSpc>
                <a:spcPct val="110000"/>
              </a:lnSpc>
              <a:spcAft>
                <a:spcPts val="300"/>
              </a:spcAft>
            </a:pPr>
            <a:r>
              <a:rPr lang="en-US" b="1" dirty="0"/>
              <a:t>Gregor W. Schuurman</a:t>
            </a:r>
            <a:r>
              <a:rPr lang="en-US" dirty="0"/>
              <a:t>, US National Park Service</a:t>
            </a:r>
          </a:p>
          <a:p>
            <a:pPr marL="12700">
              <a:lnSpc>
                <a:spcPct val="110000"/>
              </a:lnSpc>
              <a:spcAft>
                <a:spcPts val="300"/>
              </a:spcAft>
            </a:pPr>
            <a:r>
              <a:rPr lang="en-US" b="1" dirty="0"/>
              <a:t>Stefan G. Tangen</a:t>
            </a:r>
            <a:r>
              <a:rPr lang="en-US" dirty="0"/>
              <a:t>, Great Plains Tribal Water Alliance, North Central Climate Adaptation Science Center</a:t>
            </a:r>
          </a:p>
          <a:p>
            <a:pPr marL="12700">
              <a:lnSpc>
                <a:spcPct val="110000"/>
              </a:lnSpc>
              <a:spcAft>
                <a:spcPts val="300"/>
              </a:spcAft>
            </a:pPr>
            <a:endParaRPr lang="en-US" dirty="0">
              <a:solidFill>
                <a:srgbClr val="209DBC"/>
              </a:solidFill>
            </a:endParaRPr>
          </a:p>
          <a:p>
            <a:pPr marL="12700">
              <a:lnSpc>
                <a:spcPct val="110000"/>
              </a:lnSpc>
              <a:spcAft>
                <a:spcPts val="300"/>
              </a:spcAft>
            </a:pPr>
            <a:r>
              <a:rPr lang="en-US" b="1" dirty="0">
                <a:solidFill>
                  <a:srgbClr val="209DBC"/>
                </a:solidFill>
              </a:rPr>
              <a:t>Technical Contributors </a:t>
            </a:r>
          </a:p>
          <a:p>
            <a:pPr marL="12700">
              <a:lnSpc>
                <a:spcPct val="110000"/>
              </a:lnSpc>
              <a:spcAft>
                <a:spcPts val="300"/>
              </a:spcAft>
            </a:pPr>
            <a:r>
              <a:rPr lang="en-US" b="1" dirty="0"/>
              <a:t>Cari Cullen</a:t>
            </a:r>
            <a:r>
              <a:rPr lang="en-US" dirty="0"/>
              <a:t>, Center for Disaster Philanthropy</a:t>
            </a:r>
          </a:p>
          <a:p>
            <a:pPr marL="12700">
              <a:lnSpc>
                <a:spcPct val="110000"/>
              </a:lnSpc>
              <a:spcAft>
                <a:spcPts val="300"/>
              </a:spcAft>
            </a:pPr>
            <a:r>
              <a:rPr lang="en-US" b="1" dirty="0"/>
              <a:t>Avery W. Driscoll</a:t>
            </a:r>
            <a:r>
              <a:rPr lang="en-US" dirty="0"/>
              <a:t>, Colorado State University</a:t>
            </a:r>
          </a:p>
          <a:p>
            <a:pPr marL="12700">
              <a:lnSpc>
                <a:spcPct val="110000"/>
              </a:lnSpc>
              <a:spcAft>
                <a:spcPts val="300"/>
              </a:spcAft>
            </a:pPr>
            <a:r>
              <a:rPr lang="en-US" b="1" dirty="0"/>
              <a:t>Syed Huq</a:t>
            </a:r>
            <a:r>
              <a:rPr lang="en-US" dirty="0"/>
              <a:t>, Rosebud Sioux Tribe</a:t>
            </a:r>
          </a:p>
          <a:p>
            <a:pPr marL="12700">
              <a:lnSpc>
                <a:spcPct val="110000"/>
              </a:lnSpc>
              <a:spcAft>
                <a:spcPts val="300"/>
              </a:spcAft>
            </a:pPr>
            <a:r>
              <a:rPr lang="en-US" b="1" dirty="0"/>
              <a:t>Alison Long</a:t>
            </a:r>
            <a:r>
              <a:rPr lang="en-US" dirty="0"/>
              <a:t>, The Nature Conservancy</a:t>
            </a:r>
          </a:p>
          <a:p>
            <a:pPr marL="12700">
              <a:lnSpc>
                <a:spcPct val="110000"/>
              </a:lnSpc>
              <a:spcAft>
                <a:spcPts val="300"/>
              </a:spcAft>
            </a:pPr>
            <a:r>
              <a:rPr lang="en-US" b="1" dirty="0"/>
              <a:t>Danika L. Mosher</a:t>
            </a:r>
            <a:r>
              <a:rPr lang="en-US" dirty="0"/>
              <a:t>, Colorado State University, North Central Climate Adaptation Science Center</a:t>
            </a:r>
          </a:p>
          <a:p>
            <a:pPr marL="12700">
              <a:lnSpc>
                <a:spcPct val="110000"/>
              </a:lnSpc>
              <a:spcAft>
                <a:spcPts val="300"/>
              </a:spcAft>
            </a:pPr>
            <a:r>
              <a:rPr lang="en-US" b="1" dirty="0"/>
              <a:t>Kyle Nehring</a:t>
            </a:r>
            <a:r>
              <a:rPr lang="en-US" dirty="0"/>
              <a:t>, University of Wyoming</a:t>
            </a:r>
          </a:p>
          <a:p>
            <a:pPr marL="12700">
              <a:lnSpc>
                <a:spcPct val="110000"/>
              </a:lnSpc>
              <a:spcAft>
                <a:spcPts val="300"/>
              </a:spcAft>
            </a:pPr>
            <a:r>
              <a:rPr lang="en-US" b="1" dirty="0"/>
              <a:t>Ruth Plenty Sweetgrass-She Kills</a:t>
            </a:r>
            <a:r>
              <a:rPr lang="en-US" dirty="0"/>
              <a:t>, Nueta Hidatsa Sahnish College</a:t>
            </a:r>
          </a:p>
          <a:p>
            <a:pPr marL="12700">
              <a:lnSpc>
                <a:spcPct val="110000"/>
              </a:lnSpc>
              <a:spcAft>
                <a:spcPts val="300"/>
              </a:spcAft>
            </a:pPr>
            <a:r>
              <a:rPr lang="en-US" b="1" dirty="0"/>
              <a:t>Anthony Prenni</a:t>
            </a:r>
            <a:r>
              <a:rPr lang="en-US" dirty="0"/>
              <a:t>, US National Park Service</a:t>
            </a:r>
          </a:p>
          <a:p>
            <a:pPr marL="12700">
              <a:lnSpc>
                <a:spcPct val="110000"/>
              </a:lnSpc>
              <a:spcAft>
                <a:spcPts val="300"/>
              </a:spcAft>
            </a:pPr>
            <a:r>
              <a:rPr lang="en-US" b="1" dirty="0"/>
              <a:t>Kelli F. Roemer</a:t>
            </a:r>
            <a:r>
              <a:rPr lang="en-US" dirty="0"/>
              <a:t>, Montana State University</a:t>
            </a:r>
          </a:p>
          <a:p>
            <a:pPr marL="12700">
              <a:lnSpc>
                <a:spcPct val="110000"/>
              </a:lnSpc>
              <a:spcAft>
                <a:spcPts val="300"/>
              </a:spcAft>
            </a:pPr>
            <a:r>
              <a:rPr lang="en-US" b="1" dirty="0"/>
              <a:t>Kristin Smith</a:t>
            </a:r>
            <a:r>
              <a:rPr lang="en-US" dirty="0"/>
              <a:t>, Headwaters Economics</a:t>
            </a:r>
          </a:p>
          <a:p>
            <a:pPr marL="12700">
              <a:lnSpc>
                <a:spcPct val="110000"/>
              </a:lnSpc>
              <a:spcAft>
                <a:spcPts val="300"/>
              </a:spcAft>
            </a:pPr>
            <a:r>
              <a:rPr lang="en-US" b="1" dirty="0"/>
              <a:t>Philimon D. Two Eagle</a:t>
            </a:r>
            <a:r>
              <a:rPr lang="en-US" dirty="0"/>
              <a:t>, Rosebud Sioux Tribe</a:t>
            </a:r>
            <a:endParaRPr lang="en-US" dirty="0">
              <a:solidFill>
                <a:srgbClr val="209DBC"/>
              </a:solidFill>
            </a:endParaRPr>
          </a:p>
          <a:p>
            <a:pPr marL="12700">
              <a:lnSpc>
                <a:spcPct val="110000"/>
              </a:lnSpc>
              <a:spcAft>
                <a:spcPts val="300"/>
              </a:spcAft>
            </a:pPr>
            <a:endParaRPr lang="en-US" b="1" dirty="0">
              <a:solidFill>
                <a:srgbClr val="209DBC"/>
              </a:solidFill>
            </a:endParaRPr>
          </a:p>
          <a:p>
            <a:pPr marL="12700">
              <a:lnSpc>
                <a:spcPct val="110000"/>
              </a:lnSpc>
              <a:spcAft>
                <a:spcPts val="300"/>
              </a:spcAft>
            </a:pPr>
            <a:r>
              <a:rPr lang="en-US" b="1" dirty="0">
                <a:solidFill>
                  <a:srgbClr val="209DBC"/>
                </a:solidFill>
              </a:rPr>
              <a:t>Review Editor</a:t>
            </a:r>
          </a:p>
          <a:p>
            <a:pPr marL="12700">
              <a:lnSpc>
                <a:spcPct val="110000"/>
              </a:lnSpc>
              <a:spcAft>
                <a:spcPts val="300"/>
              </a:spcAft>
            </a:pPr>
            <a:r>
              <a:rPr lang="en-US" b="1" dirty="0"/>
              <a:t>Alex Basaraba</a:t>
            </a:r>
            <a:r>
              <a:rPr lang="en-US" dirty="0"/>
              <a:t>, Adaptation International</a:t>
            </a:r>
          </a:p>
          <a:p>
            <a:pPr marL="12700">
              <a:lnSpc>
                <a:spcPct val="110000"/>
              </a:lnSpc>
              <a:spcAft>
                <a:spcPts val="300"/>
              </a:spcAft>
            </a:pPr>
            <a:endParaRPr lang="en-US" b="1" dirty="0">
              <a:solidFill>
                <a:srgbClr val="209DBC"/>
              </a:solidFill>
            </a:endParaRPr>
          </a:p>
          <a:p>
            <a:pPr marL="12700">
              <a:lnSpc>
                <a:spcPct val="110000"/>
              </a:lnSpc>
              <a:spcAft>
                <a:spcPts val="300"/>
              </a:spcAft>
            </a:pPr>
            <a:r>
              <a:rPr lang="en-US" b="1" dirty="0">
                <a:solidFill>
                  <a:srgbClr val="209DBC"/>
                </a:solidFill>
              </a:rPr>
              <a:t>USGCRP Coordinators</a:t>
            </a:r>
          </a:p>
          <a:p>
            <a:pPr marL="12700">
              <a:lnSpc>
                <a:spcPct val="110000"/>
              </a:lnSpc>
              <a:spcAft>
                <a:spcPts val="300"/>
              </a:spcAft>
            </a:pPr>
            <a:r>
              <a:rPr lang="en-US" b="1" dirty="0"/>
              <a:t>Joshua Hernandez</a:t>
            </a:r>
            <a:r>
              <a:rPr lang="en-US" dirty="0"/>
              <a:t>, US Global Change Research Program / ICF</a:t>
            </a:r>
          </a:p>
          <a:p>
            <a:pPr marL="12700">
              <a:lnSpc>
                <a:spcPct val="110000"/>
              </a:lnSpc>
              <a:spcAft>
                <a:spcPts val="300"/>
              </a:spcAft>
            </a:pPr>
            <a:r>
              <a:rPr lang="en-US" b="1" dirty="0"/>
              <a:t>Allyza R. Lustig</a:t>
            </a:r>
            <a:r>
              <a:rPr lang="en-US" dirty="0"/>
              <a:t>, US Global Change Research Program / ICF</a:t>
            </a:r>
            <a:endParaRPr lang="en-US" i="1" dirty="0"/>
          </a:p>
        </p:txBody>
      </p:sp>
    </p:spTree>
    <p:extLst>
      <p:ext uri="{BB962C8B-B14F-4D97-AF65-F5344CB8AC3E}">
        <p14:creationId xmlns:p14="http://schemas.microsoft.com/office/powerpoint/2010/main" val="3305269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FC568E5-EAB0-D049-9489-673801E1B7D4}"/>
              </a:ext>
            </a:extLst>
          </p:cNvPr>
          <p:cNvSpPr>
            <a:spLocks noGrp="1"/>
          </p:cNvSpPr>
          <p:nvPr>
            <p:ph type="subTitle" idx="1"/>
          </p:nvPr>
        </p:nvSpPr>
        <p:spPr>
          <a:xfrm>
            <a:off x="291637" y="1758738"/>
            <a:ext cx="5267915" cy="1552873"/>
          </a:xfrm>
        </p:spPr>
        <p:txBody>
          <a:bodyPr>
            <a:normAutofit fontScale="70000" lnSpcReduction="20000"/>
          </a:bodyPr>
          <a:lstStyle/>
          <a:p>
            <a:pPr marL="11113" indent="-11113"/>
            <a:r>
              <a:rPr lang="en-US" sz="1800" dirty="0">
                <a:effectLst/>
                <a:latin typeface="Calibri" panose="020F0502020204030204" pitchFamily="34" charset="0"/>
                <a:ea typeface="Calibri" panose="020F0502020204030204" pitchFamily="34" charset="0"/>
              </a:rPr>
              <a:t>Knapp, C.N., D.R. Kluck, G. Guntenspergen, M.A. Ahlering, N.M. Aimone, A. Bamzai-Dodson, A. Basche, R.G. Byron, O. Conroy-Ben, M.N. Haggerty, T.R. Haigh, C. Johnson, B. Mayes Boustead, N.D. Mueller, J.P. Ott, G.B. Paige, K.R. Ryberg, G.W. Schuurman, and S.G. Tangen, 2023: Ch. 25. Northern Great Plains. In: </a:t>
            </a:r>
            <a:r>
              <a:rPr lang="en-US" sz="1800" i="1" dirty="0">
                <a:effectLst/>
                <a:latin typeface="Calibri" panose="020F0502020204030204" pitchFamily="34" charset="0"/>
                <a:ea typeface="Calibri" panose="020F0502020204030204" pitchFamily="34" charset="0"/>
              </a:rPr>
              <a:t>Fifth National Climate Assessment</a:t>
            </a:r>
            <a:r>
              <a:rPr lang="en-US" sz="1800" dirty="0">
                <a:effectLst/>
                <a:latin typeface="Calibri" panose="020F0502020204030204" pitchFamily="34" charset="0"/>
                <a:ea typeface="Calibri" panose="020F0502020204030204" pitchFamily="34" charset="0"/>
              </a:rPr>
              <a:t>. Crimmins, A.R., C.W. Avery, D.R. Easterling, K.E. Kunkel, B.C. Stewart, and T.K. Maycock, Eds. U.S. Global Change Research Program, Washington, DC, USA. </a:t>
            </a:r>
            <a:r>
              <a:rPr lang="en-US" sz="1800" u="sng" dirty="0">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https://doi.org/10.7930/NCA5.2023.CH25</a:t>
            </a:r>
            <a:endParaRPr lang="en-US" sz="1800" dirty="0">
              <a:effectLst/>
              <a:latin typeface="Calibri" panose="020F0502020204030204" pitchFamily="34" charset="0"/>
              <a:ea typeface="Calibri" panose="020F0502020204030204" pitchFamily="34" charset="0"/>
            </a:endParaRPr>
          </a:p>
          <a:p>
            <a:pPr marL="11113" marR="0" indent="-11113">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p:txBody>
      </p:sp>
      <p:sp>
        <p:nvSpPr>
          <p:cNvPr id="3" name="Text Placeholder 2">
            <a:extLst>
              <a:ext uri="{FF2B5EF4-FFF2-40B4-BE49-F238E27FC236}">
                <a16:creationId xmlns:a16="http://schemas.microsoft.com/office/drawing/2014/main" id="{D50AE8C6-B8C5-3B42-A963-402578C31B64}"/>
              </a:ext>
            </a:extLst>
          </p:cNvPr>
          <p:cNvSpPr>
            <a:spLocks noGrp="1"/>
          </p:cNvSpPr>
          <p:nvPr>
            <p:ph type="body" sz="quarter" idx="10"/>
          </p:nvPr>
        </p:nvSpPr>
        <p:spPr/>
        <p:txBody>
          <a:bodyPr/>
          <a:lstStyle/>
          <a:p>
            <a:r>
              <a:rPr lang="en-US" dirty="0"/>
              <a:t>https://nca2023.globalchange.gov/chapter/25</a:t>
            </a:r>
          </a:p>
        </p:txBody>
      </p:sp>
    </p:spTree>
    <p:extLst>
      <p:ext uri="{BB962C8B-B14F-4D97-AF65-F5344CB8AC3E}">
        <p14:creationId xmlns:p14="http://schemas.microsoft.com/office/powerpoint/2010/main" val="4013851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8D2249-4A9B-0D42-B282-88BA05D795A7}"/>
              </a:ext>
            </a:extLst>
          </p:cNvPr>
          <p:cNvSpPr>
            <a:spLocks noGrp="1"/>
          </p:cNvSpPr>
          <p:nvPr>
            <p:ph type="body" sz="quarter" idx="10"/>
          </p:nvPr>
        </p:nvSpPr>
        <p:spPr/>
        <p:txBody>
          <a:bodyPr>
            <a:normAutofit fontScale="92500" lnSpcReduction="20000"/>
          </a:bodyPr>
          <a:lstStyle/>
          <a:p>
            <a:r>
              <a:rPr lang="en-US" dirty="0"/>
              <a:t>Climate Change Is Compounding the Impacts of Extreme Events</a:t>
            </a:r>
          </a:p>
        </p:txBody>
      </p:sp>
      <p:sp>
        <p:nvSpPr>
          <p:cNvPr id="5" name="Content Placeholder 4">
            <a:extLst>
              <a:ext uri="{FF2B5EF4-FFF2-40B4-BE49-F238E27FC236}">
                <a16:creationId xmlns:a16="http://schemas.microsoft.com/office/drawing/2014/main" id="{A8549770-0508-D34D-8368-46B8FA348F13}"/>
              </a:ext>
            </a:extLst>
          </p:cNvPr>
          <p:cNvSpPr>
            <a:spLocks noGrp="1"/>
          </p:cNvSpPr>
          <p:nvPr>
            <p:ph idx="13"/>
          </p:nvPr>
        </p:nvSpPr>
        <p:spPr>
          <a:xfrm>
            <a:off x="628650" y="2121817"/>
            <a:ext cx="7886700" cy="4055146"/>
          </a:xfrm>
        </p:spPr>
        <p:txBody>
          <a:bodyPr>
            <a:normAutofit/>
          </a:bodyPr>
          <a:lstStyle/>
          <a:p>
            <a:pPr marL="11113">
              <a:lnSpc>
                <a:spcPct val="115000"/>
              </a:lnSpc>
              <a:spcAft>
                <a:spcPts val="600"/>
              </a:spcAft>
            </a:pP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The Northern Great Plains region is experiencing unprecedented extremes related to changes in climate, including severe droughts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likely</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 high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increases in hail frequency and size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medium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floods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very likely</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high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and wildfire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likely</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 high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Rising temperatures across the region are expected to lead to increased evapotranspiration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very</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likely</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very</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high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as well as greater variability in precipitation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very likely</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high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a:t>
            </a:r>
          </a:p>
          <a:p>
            <a:pPr marL="11113" marR="0">
              <a:lnSpc>
                <a:spcPct val="115000"/>
              </a:lnSpc>
              <a:spcBef>
                <a:spcPts val="0"/>
              </a:spcBef>
              <a:spcAft>
                <a:spcPts val="600"/>
              </a:spcAft>
            </a:pPr>
            <a:endPar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p:txBody>
      </p:sp>
      <p:sp>
        <p:nvSpPr>
          <p:cNvPr id="13" name="Content Placeholder 12">
            <a:extLst>
              <a:ext uri="{FF2B5EF4-FFF2-40B4-BE49-F238E27FC236}">
                <a16:creationId xmlns:a16="http://schemas.microsoft.com/office/drawing/2014/main" id="{67DDF8A3-2A95-184F-F481-292D540D6DCF}"/>
              </a:ext>
            </a:extLst>
          </p:cNvPr>
          <p:cNvSpPr>
            <a:spLocks noGrp="1"/>
          </p:cNvSpPr>
          <p:nvPr>
            <p:ph sz="quarter" idx="14"/>
          </p:nvPr>
        </p:nvSpPr>
        <p:spPr>
          <a:xfrm>
            <a:off x="1920144" y="480973"/>
            <a:ext cx="573088" cy="774700"/>
          </a:xfrm>
        </p:spPr>
        <p:txBody>
          <a:bodyPr/>
          <a:lstStyle/>
          <a:p>
            <a:r>
              <a:rPr lang="en-US" dirty="0"/>
              <a:t>1</a:t>
            </a:r>
          </a:p>
        </p:txBody>
      </p:sp>
    </p:spTree>
    <p:extLst>
      <p:ext uri="{BB962C8B-B14F-4D97-AF65-F5344CB8AC3E}">
        <p14:creationId xmlns:p14="http://schemas.microsoft.com/office/powerpoint/2010/main" val="394394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89C0CC-17BD-504B-A122-66639327E9BA}"/>
              </a:ext>
            </a:extLst>
          </p:cNvPr>
          <p:cNvSpPr>
            <a:spLocks noGrp="1"/>
          </p:cNvSpPr>
          <p:nvPr>
            <p:ph type="body" sz="quarter" idx="10"/>
          </p:nvPr>
        </p:nvSpPr>
        <p:spPr/>
        <p:txBody>
          <a:bodyPr>
            <a:normAutofit fontScale="92500" lnSpcReduction="20000"/>
          </a:bodyPr>
          <a:lstStyle/>
          <a:p>
            <a:r>
              <a:rPr lang="en-US" dirty="0"/>
              <a:t>Human and Ecological Health Face Rising Threats from Climate-Related Hazards</a:t>
            </a:r>
          </a:p>
        </p:txBody>
      </p:sp>
      <p:sp>
        <p:nvSpPr>
          <p:cNvPr id="5" name="Content Placeholder 4">
            <a:extLst>
              <a:ext uri="{FF2B5EF4-FFF2-40B4-BE49-F238E27FC236}">
                <a16:creationId xmlns:a16="http://schemas.microsoft.com/office/drawing/2014/main" id="{5EB8CC15-8FB1-2545-851E-0CE24D6C077D}"/>
              </a:ext>
            </a:extLst>
          </p:cNvPr>
          <p:cNvSpPr>
            <a:spLocks noGrp="1"/>
          </p:cNvSpPr>
          <p:nvPr>
            <p:ph idx="13"/>
          </p:nvPr>
        </p:nvSpPr>
        <p:spPr>
          <a:xfrm>
            <a:off x="628650" y="2121817"/>
            <a:ext cx="7886700" cy="4055146"/>
          </a:xfrm>
        </p:spPr>
        <p:txBody>
          <a:bodyPr>
            <a:normAutofit/>
          </a:bodyPr>
          <a:lstStyle/>
          <a:p>
            <a:pPr marL="11113">
              <a:lnSpc>
                <a:spcPct val="115000"/>
              </a:lnSpc>
              <a:spcAft>
                <a:spcPts val="600"/>
              </a:spcAft>
            </a:pP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Climate-related hazards, such as drought, wildfire, and flooding, are already harming the physical, mental, and spiritual health of Northern Great Plains region residents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virtually certain</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 high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as well as the ecology of the region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very likely</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 medium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As the climate continues to change, it is expected to have increasing and cascading negative effects on human health and on the lands, waters, and species on which people depend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very likely</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 medium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a:t>
            </a:r>
          </a:p>
          <a:p>
            <a:pPr marL="11113" marR="0">
              <a:lnSpc>
                <a:spcPct val="115000"/>
              </a:lnSpc>
              <a:spcBef>
                <a:spcPts val="0"/>
              </a:spcBef>
              <a:spcAft>
                <a:spcPts val="600"/>
              </a:spcAft>
            </a:pPr>
            <a:endPar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p:txBody>
      </p:sp>
      <p:sp>
        <p:nvSpPr>
          <p:cNvPr id="7" name="Content Placeholder 4">
            <a:extLst>
              <a:ext uri="{FF2B5EF4-FFF2-40B4-BE49-F238E27FC236}">
                <a16:creationId xmlns:a16="http://schemas.microsoft.com/office/drawing/2014/main" id="{DFCCDE7A-AFB1-35B5-ED58-60431C95AF41}"/>
              </a:ext>
            </a:extLst>
          </p:cNvPr>
          <p:cNvSpPr>
            <a:spLocks noGrp="1"/>
          </p:cNvSpPr>
          <p:nvPr>
            <p:ph sz="quarter" idx="14"/>
          </p:nvPr>
        </p:nvSpPr>
        <p:spPr>
          <a:xfrm>
            <a:off x="1944592" y="471324"/>
            <a:ext cx="573088" cy="774700"/>
          </a:xfrm>
        </p:spPr>
        <p:txBody>
          <a:bodyPr/>
          <a:lstStyle/>
          <a:p>
            <a:r>
              <a:rPr lang="en-US" dirty="0"/>
              <a:t>2</a:t>
            </a:r>
          </a:p>
        </p:txBody>
      </p:sp>
    </p:spTree>
    <p:extLst>
      <p:ext uri="{BB962C8B-B14F-4D97-AF65-F5344CB8AC3E}">
        <p14:creationId xmlns:p14="http://schemas.microsoft.com/office/powerpoint/2010/main" val="1186620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5DA7C3-4374-B746-8B91-CAFFF8F5D468}"/>
              </a:ext>
            </a:extLst>
          </p:cNvPr>
          <p:cNvSpPr>
            <a:spLocks noGrp="1"/>
          </p:cNvSpPr>
          <p:nvPr>
            <p:ph type="body" sz="quarter" idx="10"/>
          </p:nvPr>
        </p:nvSpPr>
        <p:spPr/>
        <p:txBody>
          <a:bodyPr/>
          <a:lstStyle/>
          <a:p>
            <a:r>
              <a:rPr lang="en-US" dirty="0"/>
              <a:t>Resource- and Land-Based Livelihoods Are at Risk</a:t>
            </a:r>
          </a:p>
        </p:txBody>
      </p:sp>
      <p:sp>
        <p:nvSpPr>
          <p:cNvPr id="5" name="Content Placeholder 4">
            <a:extLst>
              <a:ext uri="{FF2B5EF4-FFF2-40B4-BE49-F238E27FC236}">
                <a16:creationId xmlns:a16="http://schemas.microsoft.com/office/drawing/2014/main" id="{FD5336AF-9E53-3848-973C-FA7F6551BC16}"/>
              </a:ext>
            </a:extLst>
          </p:cNvPr>
          <p:cNvSpPr>
            <a:spLocks noGrp="1"/>
          </p:cNvSpPr>
          <p:nvPr>
            <p:ph idx="13"/>
          </p:nvPr>
        </p:nvSpPr>
        <p:spPr>
          <a:xfrm>
            <a:off x="628650" y="2121817"/>
            <a:ext cx="7886700" cy="4055146"/>
          </a:xfrm>
        </p:spPr>
        <p:txBody>
          <a:bodyPr>
            <a:normAutofit/>
          </a:bodyPr>
          <a:lstStyle/>
          <a:p>
            <a:pPr marL="11113">
              <a:lnSpc>
                <a:spcPct val="115000"/>
              </a:lnSpc>
              <a:spcAft>
                <a:spcPts val="600"/>
              </a:spcAft>
            </a:pP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The Northern Great Plains region is heavily reliant on agriculture and resource-based economies, placing livelihoods at risk from the impacts of climate change and related policy. Agriculture and recreation will see some positive effects but primarily negative effects related to changing temperature and precipitation regimes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likely</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 medium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Energy-sector livelihoods will be affected as emissions-reductions policies drive shifts away from fossil fuel sources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likely</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 high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Climate change is expected to test the adaptive resilience of the region’s residents, in particular rural, Indigenous, and low-income immigrant populations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likely</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 medium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a:t>
            </a:r>
          </a:p>
          <a:p>
            <a:pPr marL="11113" marR="0">
              <a:lnSpc>
                <a:spcPct val="115000"/>
              </a:lnSpc>
              <a:spcBef>
                <a:spcPts val="0"/>
              </a:spcBef>
              <a:spcAft>
                <a:spcPts val="600"/>
              </a:spcAft>
            </a:pPr>
            <a:endPar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p:txBody>
      </p:sp>
      <p:sp>
        <p:nvSpPr>
          <p:cNvPr id="7" name="Content Placeholder 4">
            <a:extLst>
              <a:ext uri="{FF2B5EF4-FFF2-40B4-BE49-F238E27FC236}">
                <a16:creationId xmlns:a16="http://schemas.microsoft.com/office/drawing/2014/main" id="{2540A740-F0CC-0D73-F328-370DCE86A3BB}"/>
              </a:ext>
            </a:extLst>
          </p:cNvPr>
          <p:cNvSpPr>
            <a:spLocks noGrp="1"/>
          </p:cNvSpPr>
          <p:nvPr>
            <p:ph sz="quarter" idx="14"/>
          </p:nvPr>
        </p:nvSpPr>
        <p:spPr>
          <a:xfrm>
            <a:off x="1944592" y="471324"/>
            <a:ext cx="573088" cy="774700"/>
          </a:xfrm>
        </p:spPr>
        <p:txBody>
          <a:bodyPr/>
          <a:lstStyle/>
          <a:p>
            <a:r>
              <a:rPr lang="en-US" dirty="0"/>
              <a:t>3</a:t>
            </a:r>
          </a:p>
        </p:txBody>
      </p:sp>
    </p:spTree>
    <p:extLst>
      <p:ext uri="{BB962C8B-B14F-4D97-AF65-F5344CB8AC3E}">
        <p14:creationId xmlns:p14="http://schemas.microsoft.com/office/powerpoint/2010/main" val="1048250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5DA7C3-4374-B746-8B91-CAFFF8F5D468}"/>
              </a:ext>
            </a:extLst>
          </p:cNvPr>
          <p:cNvSpPr>
            <a:spLocks noGrp="1"/>
          </p:cNvSpPr>
          <p:nvPr>
            <p:ph type="body" sz="quarter" idx="10"/>
          </p:nvPr>
        </p:nvSpPr>
        <p:spPr/>
        <p:txBody>
          <a:bodyPr>
            <a:normAutofit fontScale="92500" lnSpcReduction="20000"/>
          </a:bodyPr>
          <a:lstStyle/>
          <a:p>
            <a:r>
              <a:rPr lang="en-US" dirty="0"/>
              <a:t>Climate Response Involves Navigating Complex Trade-Offs and Tensions</a:t>
            </a:r>
          </a:p>
        </p:txBody>
      </p:sp>
      <p:sp>
        <p:nvSpPr>
          <p:cNvPr id="5" name="Content Placeholder 4">
            <a:extLst>
              <a:ext uri="{FF2B5EF4-FFF2-40B4-BE49-F238E27FC236}">
                <a16:creationId xmlns:a16="http://schemas.microsoft.com/office/drawing/2014/main" id="{FD5336AF-9E53-3848-973C-FA7F6551BC16}"/>
              </a:ext>
            </a:extLst>
          </p:cNvPr>
          <p:cNvSpPr>
            <a:spLocks noGrp="1"/>
          </p:cNvSpPr>
          <p:nvPr>
            <p:ph idx="13"/>
          </p:nvPr>
        </p:nvSpPr>
        <p:spPr>
          <a:xfrm>
            <a:off x="628650" y="2121817"/>
            <a:ext cx="7886700" cy="4055146"/>
          </a:xfrm>
        </p:spPr>
        <p:txBody>
          <a:bodyPr>
            <a:normAutofit/>
          </a:bodyPr>
          <a:lstStyle/>
          <a:p>
            <a:pPr marL="11113">
              <a:lnSpc>
                <a:spcPct val="115000"/>
              </a:lnSpc>
              <a:spcAft>
                <a:spcPts val="600"/>
              </a:spcAft>
            </a:pP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Climate change is creating new, and exacerbating existing, tensions and trade-offs between land use, water availability, ecosystem services, and other considerations in the region, leading to decisions that are expected to benefit some and set back others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very high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Decision-makers are navigating a complicated landscape of shifting demographics, policy and regulatory tensions, and barriers to action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high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Changes in temperature and precipitation averages, extremes, and seasonality will alter the productivity of working lands, resulting in land-use shifts to alternative crops or conversion to grasslands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likely</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medium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Shifts in energy demand, production, and policy will change land-use needs for energy infrastructure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likely</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medium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a:t>
            </a:r>
          </a:p>
          <a:p>
            <a:pPr marL="11113" marR="0">
              <a:lnSpc>
                <a:spcPct val="115000"/>
              </a:lnSpc>
              <a:spcBef>
                <a:spcPts val="0"/>
              </a:spcBef>
              <a:spcAft>
                <a:spcPts val="600"/>
              </a:spcAft>
            </a:pPr>
            <a:endPar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p:txBody>
      </p:sp>
      <p:sp>
        <p:nvSpPr>
          <p:cNvPr id="7" name="Content Placeholder 4">
            <a:extLst>
              <a:ext uri="{FF2B5EF4-FFF2-40B4-BE49-F238E27FC236}">
                <a16:creationId xmlns:a16="http://schemas.microsoft.com/office/drawing/2014/main" id="{2540A740-F0CC-0D73-F328-370DCE86A3BB}"/>
              </a:ext>
            </a:extLst>
          </p:cNvPr>
          <p:cNvSpPr>
            <a:spLocks noGrp="1"/>
          </p:cNvSpPr>
          <p:nvPr>
            <p:ph sz="quarter" idx="14"/>
          </p:nvPr>
        </p:nvSpPr>
        <p:spPr>
          <a:xfrm>
            <a:off x="1944592" y="471324"/>
            <a:ext cx="573088" cy="774700"/>
          </a:xfrm>
        </p:spPr>
        <p:txBody>
          <a:bodyPr/>
          <a:lstStyle/>
          <a:p>
            <a:r>
              <a:rPr lang="en-US" dirty="0"/>
              <a:t>4</a:t>
            </a:r>
          </a:p>
        </p:txBody>
      </p:sp>
    </p:spTree>
    <p:extLst>
      <p:ext uri="{BB962C8B-B14F-4D97-AF65-F5344CB8AC3E}">
        <p14:creationId xmlns:p14="http://schemas.microsoft.com/office/powerpoint/2010/main" val="1754525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5DA7C3-4374-B746-8B91-CAFFF8F5D468}"/>
              </a:ext>
            </a:extLst>
          </p:cNvPr>
          <p:cNvSpPr>
            <a:spLocks noGrp="1"/>
          </p:cNvSpPr>
          <p:nvPr>
            <p:ph type="body" sz="quarter" idx="10"/>
          </p:nvPr>
        </p:nvSpPr>
        <p:spPr/>
        <p:txBody>
          <a:bodyPr>
            <a:normAutofit fontScale="92500" lnSpcReduction="20000"/>
          </a:bodyPr>
          <a:lstStyle/>
          <a:p>
            <a:r>
              <a:rPr lang="en-US" dirty="0"/>
              <a:t>Communities Are Building the Capacity to Adapt and Transform</a:t>
            </a:r>
          </a:p>
        </p:txBody>
      </p:sp>
      <p:sp>
        <p:nvSpPr>
          <p:cNvPr id="5" name="Content Placeholder 4">
            <a:extLst>
              <a:ext uri="{FF2B5EF4-FFF2-40B4-BE49-F238E27FC236}">
                <a16:creationId xmlns:a16="http://schemas.microsoft.com/office/drawing/2014/main" id="{FD5336AF-9E53-3848-973C-FA7F6551BC16}"/>
              </a:ext>
            </a:extLst>
          </p:cNvPr>
          <p:cNvSpPr>
            <a:spLocks noGrp="1"/>
          </p:cNvSpPr>
          <p:nvPr>
            <p:ph idx="13"/>
          </p:nvPr>
        </p:nvSpPr>
        <p:spPr>
          <a:xfrm>
            <a:off x="628650" y="2121817"/>
            <a:ext cx="7886700" cy="4055146"/>
          </a:xfrm>
        </p:spPr>
        <p:txBody>
          <a:bodyPr>
            <a:normAutofit/>
          </a:bodyPr>
          <a:lstStyle/>
          <a:p>
            <a:pPr marL="11113">
              <a:lnSpc>
                <a:spcPct val="115000"/>
              </a:lnSpc>
              <a:spcAft>
                <a:spcPts val="600"/>
              </a:spcAft>
            </a:pP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Adaptation is underway in the Northern Great Plains to address the effects of climate change. Agricultural communities are shifting toward climate adaptation measures such as innovative soil practices, new drought-management tools, and water-use partnerships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medium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Several Tribal Nations are leading efforts to incorporate Traditional Knowledge and governance into their adaptation plans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high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Resource managers are increasingly relying on tools such as scenario planning to improve the adaptive capacity of natural ecosystems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medium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a:t>
            </a:r>
          </a:p>
          <a:p>
            <a:pPr marL="11113" marR="0">
              <a:lnSpc>
                <a:spcPct val="115000"/>
              </a:lnSpc>
              <a:spcBef>
                <a:spcPts val="0"/>
              </a:spcBef>
              <a:spcAft>
                <a:spcPts val="600"/>
              </a:spcAft>
            </a:pPr>
            <a:endPar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p:txBody>
      </p:sp>
      <p:sp>
        <p:nvSpPr>
          <p:cNvPr id="7" name="Content Placeholder 4">
            <a:extLst>
              <a:ext uri="{FF2B5EF4-FFF2-40B4-BE49-F238E27FC236}">
                <a16:creationId xmlns:a16="http://schemas.microsoft.com/office/drawing/2014/main" id="{2540A740-F0CC-0D73-F328-370DCE86A3BB}"/>
              </a:ext>
            </a:extLst>
          </p:cNvPr>
          <p:cNvSpPr>
            <a:spLocks noGrp="1"/>
          </p:cNvSpPr>
          <p:nvPr>
            <p:ph sz="quarter" idx="14"/>
          </p:nvPr>
        </p:nvSpPr>
        <p:spPr>
          <a:xfrm>
            <a:off x="1944592" y="471324"/>
            <a:ext cx="573088" cy="774700"/>
          </a:xfrm>
        </p:spPr>
        <p:txBody>
          <a:bodyPr/>
          <a:lstStyle/>
          <a:p>
            <a:r>
              <a:rPr lang="en-US" dirty="0"/>
              <a:t>5</a:t>
            </a:r>
          </a:p>
        </p:txBody>
      </p:sp>
    </p:spTree>
    <p:extLst>
      <p:ext uri="{BB962C8B-B14F-4D97-AF65-F5344CB8AC3E}">
        <p14:creationId xmlns:p14="http://schemas.microsoft.com/office/powerpoint/2010/main" val="780789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9F0BFA-22D4-316E-A290-88FF716670FE}"/>
              </a:ext>
            </a:extLst>
          </p:cNvPr>
          <p:cNvSpPr>
            <a:spLocks noGrp="1"/>
          </p:cNvSpPr>
          <p:nvPr>
            <p:ph type="title"/>
          </p:nvPr>
        </p:nvSpPr>
        <p:spPr>
          <a:xfrm>
            <a:off x="446961" y="457200"/>
            <a:ext cx="2949178" cy="2617304"/>
          </a:xfrm>
        </p:spPr>
        <p:txBody>
          <a:bodyPr>
            <a:normAutofit fontScale="90000"/>
          </a:bodyPr>
          <a:lstStyle/>
          <a:p>
            <a:r>
              <a:rPr lang="en-US" dirty="0"/>
              <a:t>Figure 25.1. Rural areas, including those controlled by Indigenous Peoples, are often under-resourced and therefore less resilient to climate change. </a:t>
            </a:r>
          </a:p>
        </p:txBody>
      </p:sp>
      <p:pic>
        <p:nvPicPr>
          <p:cNvPr id="4" name="Content Placeholder 3">
            <a:extLst>
              <a:ext uri="{FF2B5EF4-FFF2-40B4-BE49-F238E27FC236}">
                <a16:creationId xmlns:a16="http://schemas.microsoft.com/office/drawing/2014/main" id="{1003F6D8-2E6F-CC7A-B959-CCD2F61B2268}"/>
              </a:ext>
            </a:extLst>
          </p:cNvPr>
          <p:cNvPicPr>
            <a:picLocks noGrp="1" noChangeAspect="1"/>
          </p:cNvPicPr>
          <p:nvPr>
            <p:ph sz="quarter" idx="10"/>
          </p:nvPr>
        </p:nvPicPr>
        <p:blipFill rotWithShape="1">
          <a:blip r:embed="rId3" cstate="print">
            <a:extLst>
              <a:ext uri="{28A0092B-C50C-407E-A947-70E740481C1C}">
                <a14:useLocalDpi xmlns:a14="http://schemas.microsoft.com/office/drawing/2010/main" val="0"/>
              </a:ext>
            </a:extLst>
          </a:blip>
          <a:srcRect l="-103" r="-103"/>
          <a:stretch/>
        </p:blipFill>
        <p:spPr>
          <a:xfrm>
            <a:off x="3701669" y="831971"/>
            <a:ext cx="5278065" cy="5194058"/>
          </a:xfrm>
          <a:prstGeom prst="rect">
            <a:avLst/>
          </a:prstGeom>
        </p:spPr>
      </p:pic>
    </p:spTree>
    <p:extLst>
      <p:ext uri="{BB962C8B-B14F-4D97-AF65-F5344CB8AC3E}">
        <p14:creationId xmlns:p14="http://schemas.microsoft.com/office/powerpoint/2010/main" val="3937278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6CB73F-BA35-59F0-ECDB-D6A33A4338F4}"/>
              </a:ext>
            </a:extLst>
          </p:cNvPr>
          <p:cNvSpPr>
            <a:spLocks noGrp="1"/>
          </p:cNvSpPr>
          <p:nvPr>
            <p:ph type="title"/>
          </p:nvPr>
        </p:nvSpPr>
        <p:spPr/>
        <p:txBody>
          <a:bodyPr>
            <a:normAutofit fontScale="90000"/>
          </a:bodyPr>
          <a:lstStyle/>
          <a:p>
            <a:r>
              <a:rPr lang="en-US" dirty="0"/>
              <a:t>Figure 25.2. The region has distinct east–west precipitation gradients.</a:t>
            </a:r>
          </a:p>
        </p:txBody>
      </p:sp>
      <p:pic>
        <p:nvPicPr>
          <p:cNvPr id="4" name="Content Placeholder 3">
            <a:extLst>
              <a:ext uri="{FF2B5EF4-FFF2-40B4-BE49-F238E27FC236}">
                <a16:creationId xmlns:a16="http://schemas.microsoft.com/office/drawing/2014/main" id="{72FBBFB5-9BEF-6DCD-45E3-8E0E54F2BB66}"/>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3733869" y="810022"/>
            <a:ext cx="5257428" cy="5237956"/>
          </a:xfrm>
          <a:prstGeom prst="rect">
            <a:avLst/>
          </a:prstGeom>
        </p:spPr>
      </p:pic>
    </p:spTree>
    <p:extLst>
      <p:ext uri="{BB962C8B-B14F-4D97-AF65-F5344CB8AC3E}">
        <p14:creationId xmlns:p14="http://schemas.microsoft.com/office/powerpoint/2010/main" val="236745773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B9C8E70C-1032-8747-A046-548402C5172B}" vid="{6A8C401A-7EE4-7A48-906C-36A885B8D2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8207</TotalTime>
  <Words>3088</Words>
  <Application>Microsoft Macintosh PowerPoint</Application>
  <PresentationFormat>On-screen Show (4:3)</PresentationFormat>
  <Paragraphs>108</Paragraphs>
  <Slides>21</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Figure 25.1. Rural areas, including those controlled by Indigenous Peoples, are often under-resourced and therefore less resilient to climate change. </vt:lpstr>
      <vt:lpstr>Figure 25.2. The region has distinct east–west precipitation gradients.</vt:lpstr>
      <vt:lpstr>Figure 25.3. Distinctive gradients of temperature will hold with projected warming.</vt:lpstr>
      <vt:lpstr>Figure 25.4. Annual peak streamflow—a proxy for flooding—has been rising in eastern portions of the region and declining in the west. </vt:lpstr>
      <vt:lpstr>Figure 25.5. Warming is expected to increase evapotranspiration.</vt:lpstr>
      <vt:lpstr>Figure 25.6. Warming may not always lead to declines in soil moisture that would cause water stress in crops and natural plants.</vt:lpstr>
      <vt:lpstr>Figure 25.7. Invasive cool-season grasses are reducing biodiversity in the Northern Great Plains. </vt:lpstr>
      <vt:lpstr>Figure 25.8. The Northern Great Plains region shows wide geographical variations in land use and social vulnerability. </vt:lpstr>
      <vt:lpstr>Figure 25.9. Land-use conversion offers one strategy for adapting to climate change. </vt:lpstr>
      <vt:lpstr>Figure 25.10. Conversion of cropland to production of biofuels such as switchgrass is being piloted in the region as a climate adaptation action. </vt:lpstr>
      <vt:lpstr>Figure 25.11. Draining agricultural fields through tiling improves crop yields but can harm ecosystems.</vt:lpstr>
      <vt:lpstr>Figure 25.12. Scenario-based planning accounts for uncertainty by considering a range of ways in which change might occur.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Bennett, Natalie</dc:creator>
  <cp:lastModifiedBy>Howell, Laurie</cp:lastModifiedBy>
  <cp:revision>103</cp:revision>
  <dcterms:created xsi:type="dcterms:W3CDTF">2018-11-06T19:06:29Z</dcterms:created>
  <dcterms:modified xsi:type="dcterms:W3CDTF">2023-10-19T11:28:50Z</dcterms:modified>
</cp:coreProperties>
</file>