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0"/>
  </p:notesMasterIdLst>
  <p:sldIdLst>
    <p:sldId id="282" r:id="rId2"/>
    <p:sldId id="256" r:id="rId3"/>
    <p:sldId id="257" r:id="rId4"/>
    <p:sldId id="258" r:id="rId5"/>
    <p:sldId id="259" r:id="rId6"/>
    <p:sldId id="300" r:id="rId7"/>
    <p:sldId id="301" r:id="rId8"/>
    <p:sldId id="302" r:id="rId9"/>
    <p:sldId id="303"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263" r:id="rId28"/>
    <p:sldId id="26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5B97"/>
    <a:srgbClr val="026393"/>
    <a:srgbClr val="209DBC"/>
    <a:srgbClr val="372655"/>
    <a:srgbClr val="DDE9ED"/>
    <a:srgbClr val="3D88A8"/>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autoAdjust="0"/>
    <p:restoredTop sz="77524" autoAdjust="0"/>
  </p:normalViewPr>
  <p:slideViewPr>
    <p:cSldViewPr snapToGrid="0" snapToObjects="1" showGuides="1">
      <p:cViewPr varScale="1">
        <p:scale>
          <a:sx n="79" d="100"/>
          <a:sy n="79" d="100"/>
        </p:scale>
        <p:origin x="2408"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10/20/23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dirty="0"/>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a:t>
            </a:fld>
            <a:endParaRPr lang="en-US"/>
          </a:p>
        </p:txBody>
      </p:sp>
    </p:spTree>
    <p:extLst>
      <p:ext uri="{BB962C8B-B14F-4D97-AF65-F5344CB8AC3E}">
        <p14:creationId xmlns:p14="http://schemas.microsoft.com/office/powerpoint/2010/main" val="4001931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Boxes of salmon are unloaded from a small plane in response to the fishery disaster in Chignik, Alaska, July 11, 2022. Photo credit: ©Miranda Lind.</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17</a:t>
            </a:fld>
            <a:endParaRPr lang="en-US" dirty="0"/>
          </a:p>
        </p:txBody>
      </p:sp>
    </p:spTree>
    <p:extLst>
      <p:ext uri="{BB962C8B-B14F-4D97-AF65-F5344CB8AC3E}">
        <p14:creationId xmlns:p14="http://schemas.microsoft.com/office/powerpoint/2010/main" val="2527119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figure shows rates of coastal erosion in selected communities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coastal erosion processes in Alaska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Data are unavailable for many parts of Alaska’s extensive coastline, but erosion risk is high in much of the state (Figure 29.14). Coastal erosion processes are affected by many aspects of climate change (bottom), exacerbating the problem. (top) Adapted with permission from Overbeck et al. 2020;(Overbeck et al. 2020) (bottom) adapted with permission from the University of Alaska Fairbanks, Alaska Arctic Observatory and Knowledge Hub.</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18</a:t>
            </a:fld>
            <a:endParaRPr lang="en-US" dirty="0"/>
          </a:p>
        </p:txBody>
      </p:sp>
    </p:spTree>
    <p:extLst>
      <p:ext uri="{BB962C8B-B14F-4D97-AF65-F5344CB8AC3E}">
        <p14:creationId xmlns:p14="http://schemas.microsoft.com/office/powerpoint/2010/main" val="1665067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 slump in the Denali Park Road at the Pretty Rocks location was caused by movement of the rock glacier beneath the road, September 16, 2021. Photo credit: NPS.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19</a:t>
            </a:fld>
            <a:endParaRPr lang="en-US" dirty="0"/>
          </a:p>
        </p:txBody>
      </p:sp>
    </p:spTree>
    <p:extLst>
      <p:ext uri="{BB962C8B-B14F-4D97-AF65-F5344CB8AC3E}">
        <p14:creationId xmlns:p14="http://schemas.microsoft.com/office/powerpoint/2010/main" val="2756198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Warming ocean waters, extreme heat events, and other changes, including the events shown in Figure 29.1, are affecting ecosystems across Alaska. Some species’ ranges are expanding, including chum salmon in Arctic rivers,(Dunmall et al. 2022) moose(Tape et al. 2016), and beaver(Tape et al. 2018) in the Arctic (not shown), and white spruce in western Alaska (KM 8.2).(Juday et al. 2015) Migration timings or patterns are changing, for example trumpeter swans in Southeast Alaska(Cohen 2019) and caribou in the eastern Arctic. Marine heatwaves and reduced sea ice cover are affecting seabird, fish, and seal populations: the North Pacific “Blob” (Figure 29.1) contributed to Pacific cod collapse, the 2019 Southcentral heatwave affected Prince William Sound king salmon survival,(von Biela et al. 2020) and low sea ice caused or contributed to the collapse of crab fisheries and unusual mortality events for seabirds and ice seals in the Bering Sea region (2018–2022) (KM 10.2; Figure 10.1). In 2022, Pacific walrus hauled out in record numbers in the Bering Strait area,(Fischbach and Douglas 2022) suggesting that the minimum population estimate may be higher than previously thought, even if the range may be shrinking. Insect distributions and outbreaks have also changed.(Ahtuangaruak 2019; White 2019) In Southeast Alaska, outbreaks of western blackheaded budworm and hemlock sawfly have damaged forests in the wake of the 2017–2019 drought.(USFS 2020) The 2019 heatwave in Southcentral Alaska contributed to spruce beetle expansion in that region and extreme fire activity on the Kenai peninsula (KM 7.1; Box 7.1). Salmon runs responded variably: Yukon–Kuskokwim River king salmon runs have been decimated,(von Biela et al. 2020) while Bristol Bay has had record sockeye salmon returns. Figure credit: USGS, NOAA Fisheries, and Ocean Conservancy.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20</a:t>
            </a:fld>
            <a:endParaRPr lang="en-US" dirty="0"/>
          </a:p>
        </p:txBody>
      </p:sp>
    </p:spTree>
    <p:extLst>
      <p:ext uri="{BB962C8B-B14F-4D97-AF65-F5344CB8AC3E}">
        <p14:creationId xmlns:p14="http://schemas.microsoft.com/office/powerpoint/2010/main" val="54007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Shown here is a chinook (king) salmon caught for non-lethal research on heat stress in a fish wheel on the Yukon River, July 2017. Photo credit: Shannon Waters-Dynes, USGS.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21</a:t>
            </a:fld>
            <a:endParaRPr lang="en-US" dirty="0"/>
          </a:p>
        </p:txBody>
      </p:sp>
    </p:spTree>
    <p:extLst>
      <p:ext uri="{BB962C8B-B14F-4D97-AF65-F5344CB8AC3E}">
        <p14:creationId xmlns:p14="http://schemas.microsoft.com/office/powerpoint/2010/main" val="651737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bar charts display climate risk for selected Department of Defense (DoD) sites in Alaska, based on the higher emission scenario for 2035–2064 data from the DoD Climate Assessment Tool. The y-axis is the weighted order–weighted average (WOWA) score of each site’s exposure to aggregated climate hazards. For the Interior and Southcentral Alaska sites, drought and energy demand are the top climate hazards. At Fort Richardson, there is notably higher exposure to the riverine flooding climate hazard. In general, the scores are lower for the Southcentral region, indicating lower exposure to climate hazards.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Selected DoD sites in Alaska and projected reduction in frost days, illustrating the scale of the risk statewide (frost days are defined here as days with a minimum temperature at or below 32°F). The average annual number of frost days over the modeled baseline (1950–2005) ranges from 140–180 days in the Aleutian Islands to 260–290 days in the Brooks Range. In a higher greenhouse gas emissions scenario (RCP8.5), this will be reduced by about 20% in the Brooks Range and by over half in the Aleutians in 2070–2099. This will result in a longer ice-free season on the coast, leaving coastal communities vulnerable to storm surge more of the year. Portions of this figure include intellectual property of Esri and its licensors and are used under license. Copyright © 2020 Esri and its licensors. All rights reserved. Figure credit: USACE and DoD.</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22</a:t>
            </a:fld>
            <a:endParaRPr lang="en-US" dirty="0"/>
          </a:p>
        </p:txBody>
      </p:sp>
    </p:spTree>
    <p:extLst>
      <p:ext uri="{BB962C8B-B14F-4D97-AF65-F5344CB8AC3E}">
        <p14:creationId xmlns:p14="http://schemas.microsoft.com/office/powerpoint/2010/main" val="3396030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 locally processed jar of red salmon sits in the sunshine in Port Heiden, Alaska, July 28, 2022. Photo credit: ©Jaclyn Christensen.</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23</a:t>
            </a:fld>
            <a:endParaRPr lang="en-US" dirty="0"/>
          </a:p>
        </p:txBody>
      </p:sp>
    </p:spTree>
    <p:extLst>
      <p:ext uri="{BB962C8B-B14F-4D97-AF65-F5344CB8AC3E}">
        <p14:creationId xmlns:p14="http://schemas.microsoft.com/office/powerpoint/2010/main" val="1660478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map shows threats to Alaska Native villages from permafrost thaw, flooding, and erosion. Many communities face multiple threats, compounding the challenges they face. Adapted from GAO 2022.(GAO 2022)</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24</a:t>
            </a:fld>
            <a:endParaRPr lang="en-US" dirty="0"/>
          </a:p>
        </p:txBody>
      </p:sp>
    </p:spTree>
    <p:extLst>
      <p:ext uri="{BB962C8B-B14F-4D97-AF65-F5344CB8AC3E}">
        <p14:creationId xmlns:p14="http://schemas.microsoft.com/office/powerpoint/2010/main" val="2085966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Climate adaptation typically requires a wide range of expertise as well as engagement of those who are affected together with other entities, including but not limited to those listed in this figure.(GAO 2022) Alaska Native corporations were created by the Alaska Native Claims Settlement Act of 1971.(1971) Local priorities are holistic, involving integrated environmental and social issues. However, institutions on multiple levels are often siloed with specific priorities, which can lead to duplication of efforts and hamper local efforts. Figure credit: University of Alaska Fairbanks and Ocean Conservancy.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25</a:t>
            </a:fld>
            <a:endParaRPr lang="en-US" dirty="0"/>
          </a:p>
        </p:txBody>
      </p:sp>
    </p:spTree>
    <p:extLst>
      <p:ext uri="{BB962C8B-B14F-4D97-AF65-F5344CB8AC3E}">
        <p14:creationId xmlns:p14="http://schemas.microsoft.com/office/powerpoint/2010/main" val="4121650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Kelp is being harvested on a boat in Prince William Sound, Alaska, May 15, 2022. Photo credit: ©Emily Mailman.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26</a:t>
            </a:fld>
            <a:endParaRPr lang="en-US" dirty="0"/>
          </a:p>
        </p:txBody>
      </p:sp>
    </p:spTree>
    <p:extLst>
      <p:ext uri="{BB962C8B-B14F-4D97-AF65-F5344CB8AC3E}">
        <p14:creationId xmlns:p14="http://schemas.microsoft.com/office/powerpoint/2010/main" val="388100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dirty="0"/>
          </a:p>
        </p:txBody>
      </p:sp>
    </p:spTree>
    <p:extLst>
      <p:ext uri="{BB962C8B-B14F-4D97-AF65-F5344CB8AC3E}">
        <p14:creationId xmlns:p14="http://schemas.microsoft.com/office/powerpoint/2010/main" val="2853394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28</a:t>
            </a:fld>
            <a:endParaRPr lang="en-US" dirty="0"/>
          </a:p>
        </p:txBody>
      </p:sp>
    </p:spTree>
    <p:extLst>
      <p:ext uri="{BB962C8B-B14F-4D97-AF65-F5344CB8AC3E}">
        <p14:creationId xmlns:p14="http://schemas.microsoft.com/office/powerpoint/2010/main" val="39148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Climate-driven extremes and notable events have recently affected different regions of Alaska. These events have redefined expectations of regional extremes and challenged preparedness (Focus on Compound Events). March sea ice extent in 2018 was far below recent low averages (Figure A4.6).(Stabeno and Bell 2019) High concentrations of harmful algal bloom cysts were discovered in the Chukchi Sea (KM 29.1).(Anderson et al. 2021) A record wet summer occurred in northwest Alaska in 2021, and 2019 brought uncharacteristic precipitation and flooding on the North Slope. The effects of the 2014–2016 North Pacific marine heatwave (the “Blob”)(Bond et al. 2015) have become clear (Figures 29.11, A4.11; Box 10.1). Ongoing ocean acidification in Arctic Alaska has contributed to fundamental changes in marine water quality (KM 3.4).(Qi et al. 2017) In summer 2019, a record and persistent heatwave occurred in southern Alaska. A multiyear drought (2017–2019)(Bathke et al. 2019; NWS n.d.) in Southeast Alaska’s rainforest was followed by intense rain and destructive landslides.(Yates 2020) Figure credit: USGS, NOAA Fisheries, and Ocean Conservancy.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dirty="0"/>
          </a:p>
        </p:txBody>
      </p:sp>
    </p:spTree>
    <p:extLst>
      <p:ext uri="{BB962C8B-B14F-4D97-AF65-F5344CB8AC3E}">
        <p14:creationId xmlns:p14="http://schemas.microsoft.com/office/powerpoint/2010/main" val="85474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Two examples illustrate the interactions between climate change and societal and environmental factors for an activity important throughout much of the state and for a place that attracts many residents and visitors alike. Successful salmon fishing in rural Alaska villages is threatened by ecological changes affecting salmon spawning and survival (top; Boxes 29.3, 29.5). The $600 million annual tourism economy of Denali National Park is threatened by a thawing rock glacier that has damaged the access road (bottom; Box 29.4). Figure credit: (top) Ocean Conservancy; (bottom) adapted from NPS. Photo credit: NPS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dirty="0"/>
          </a:p>
        </p:txBody>
      </p:sp>
    </p:spTree>
    <p:extLst>
      <p:ext uri="{BB962C8B-B14F-4D97-AF65-F5344CB8AC3E}">
        <p14:creationId xmlns:p14="http://schemas.microsoft.com/office/powerpoint/2010/main" val="424205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Well-being includes physical, mental, and spiritual health outcomes, all of which are shaped by many contextual factors, including environmental change and governance, social and behavioral characteristics and systems, and the exposure pathways that connect the changing environment to human health. All of these contextual factors are affected by climate change and occur simultaneously. Adapted from Balbus et al. 2016.(Balbus et al. 2016)</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dirty="0"/>
          </a:p>
        </p:txBody>
      </p:sp>
    </p:spTree>
    <p:extLst>
      <p:ext uri="{BB962C8B-B14F-4D97-AF65-F5344CB8AC3E}">
        <p14:creationId xmlns:p14="http://schemas.microsoft.com/office/powerpoint/2010/main" val="185444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Iñupiaq Elder Gladys I'yiiqpak Pungowiyi is shown here using a laptop computer in Kotzebue, Alaska, August 19, 2022. Photo credit: ©Cana Uluaq Itchuaqiyaq.</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dirty="0"/>
          </a:p>
        </p:txBody>
      </p:sp>
    </p:spTree>
    <p:extLst>
      <p:ext uri="{BB962C8B-B14F-4D97-AF65-F5344CB8AC3E}">
        <p14:creationId xmlns:p14="http://schemas.microsoft.com/office/powerpoint/2010/main" val="31173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total Alaska population estimate in 2021 was 734,323.(ADLWD 2021) Urban areas account for the majority of Alaska’s population. Racial and ethnic characteristics throughout the state vary greatly by region, as do the impacts of climate change. Alaska’s urban areas are particularly diverse, and given a legacy of historic discrimination, there is still much to learn about the unique ways racial and ethnic subpopulations are impacted by climate change in Alaska and how these vary around the state. Circle sizes are proportional to population for each region. Figure credit: Northern Social-Environmental Research, Ocean Conservancy, and University of Alaska Fairbanks.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dirty="0"/>
          </a:p>
        </p:txBody>
      </p:sp>
    </p:spTree>
    <p:extLst>
      <p:ext uri="{BB962C8B-B14F-4D97-AF65-F5344CB8AC3E}">
        <p14:creationId xmlns:p14="http://schemas.microsoft.com/office/powerpoint/2010/main" val="4278452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Shown here is a 20-inch-high cross-section of the snowpack near Fairbanks, Alaska, taken on January 23, 2022. Red lines indicate ice layers from rain-on-snow events. The ice persisted through the winter, impeding travel for humans and moose. Photo credit: ©Bill Witte.</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dirty="0"/>
          </a:p>
        </p:txBody>
      </p:sp>
    </p:spTree>
    <p:extLst>
      <p:ext uri="{BB962C8B-B14F-4D97-AF65-F5344CB8AC3E}">
        <p14:creationId xmlns:p14="http://schemas.microsoft.com/office/powerpoint/2010/main" val="705349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figure shows examples of key sectors of Alaska’s economy that are expected to be affected in various ways by climate change. Many, but not all, of the changes are negative. Data sources: Oil and Gas;(ADLWD 2020; AMAP 2021) Agriculture;(NASS 2019) Tourism;(McDowell Group 2018) Fishing;(McKinley Research Group 2022) Subsistence.(Fall 2018; Huntington et al. 2021) Figure credit: Northern Social-Environmental Research, University of Alaska Fairbanks, and Ocean Conservancy.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16</a:t>
            </a:fld>
            <a:endParaRPr lang="en-US" dirty="0"/>
          </a:p>
        </p:txBody>
      </p:sp>
    </p:spTree>
    <p:extLst>
      <p:ext uri="{BB962C8B-B14F-4D97-AF65-F5344CB8AC3E}">
        <p14:creationId xmlns:p14="http://schemas.microsoft.com/office/powerpoint/2010/main" val="31194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29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29  |  Fifth National Climate Assessment  |  nca2023.globalchange.gov</a:t>
            </a:r>
          </a:p>
        </p:txBody>
      </p:sp>
    </p:spTree>
    <p:extLst>
      <p:ext uri="{BB962C8B-B14F-4D97-AF65-F5344CB8AC3E}">
        <p14:creationId xmlns:p14="http://schemas.microsoft.com/office/powerpoint/2010/main" val="3552163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093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29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29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29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29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29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3830611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29  |  Fifth National Climate Assessment  |  nca2023.globalchange.gov</a:t>
            </a:r>
          </a:p>
        </p:txBody>
      </p:sp>
    </p:spTree>
    <p:extLst>
      <p:ext uri="{BB962C8B-B14F-4D97-AF65-F5344CB8AC3E}">
        <p14:creationId xmlns:p14="http://schemas.microsoft.com/office/powerpoint/2010/main" val="35597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29  |  Fifth National Climate Assessment  |  nca2023.globalchange.gov</a:t>
            </a:r>
          </a:p>
        </p:txBody>
      </p:sp>
    </p:spTree>
    <p:extLst>
      <p:ext uri="{BB962C8B-B14F-4D97-AF65-F5344CB8AC3E}">
        <p14:creationId xmlns:p14="http://schemas.microsoft.com/office/powerpoint/2010/main" val="256052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4" r:id="rId7"/>
    <p:sldLayoutId id="2147483685" r:id="rId8"/>
    <p:sldLayoutId id="2147483686" r:id="rId9"/>
    <p:sldLayoutId id="2147483687"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atlas.globalchange.gov/" TargetMode="External"/><Relationship Id="rId4" Type="http://schemas.openxmlformats.org/officeDocument/2006/relationships/hyperlink" Target="https://nca2023.globalchange.gov/chapter/2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7930/NCA5.2023.CH29"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3"/>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4"/>
              </a:rPr>
              <a:t>https://nca2023.globalchange.gov/chapter/29</a:t>
            </a:r>
            <a:endParaRPr lang="en-US" sz="2000" dirty="0"/>
          </a:p>
          <a:p>
            <a:pPr marL="285750" indent="-285750">
              <a:buFont typeface="Arial" panose="020B0604020202020204" pitchFamily="34" charset="0"/>
              <a:buChar char="•"/>
            </a:pPr>
            <a:r>
              <a:rPr lang="en-US" sz="2000" dirty="0"/>
              <a:t>NCA5 Atlas: </a:t>
            </a:r>
            <a:r>
              <a:rPr lang="en-US" sz="2000" dirty="0">
                <a:hlinkClick r:id="rId5"/>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@usgcrp, #NCA5</a:t>
            </a:r>
          </a:p>
        </p:txBody>
      </p:sp>
      <p:pic>
        <p:nvPicPr>
          <p:cNvPr id="1026" name="Picture 2">
            <a:extLst>
              <a:ext uri="{FF2B5EF4-FFF2-40B4-BE49-F238E27FC236}">
                <a16:creationId xmlns:a16="http://schemas.microsoft.com/office/drawing/2014/main" id="{AE9E4C88-9BFB-4A42-412F-446657E486B6}"/>
              </a:ext>
            </a:extLst>
          </p:cNvPr>
          <p:cNvPicPr>
            <a:picLocks noGrp="1" noChangeAspect="1" noChangeArrowheads="1"/>
          </p:cNvPicPr>
          <p:nvPr>
            <p:ph sz="quarter" idx="14"/>
          </p:nvPr>
        </p:nvPicPr>
        <p:blipFill>
          <a:blip r:embed="rId6">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64B16-4E80-D37B-39EE-248F94BFF71D}"/>
              </a:ext>
            </a:extLst>
          </p:cNvPr>
          <p:cNvSpPr>
            <a:spLocks noGrp="1"/>
          </p:cNvSpPr>
          <p:nvPr>
            <p:ph type="title"/>
          </p:nvPr>
        </p:nvSpPr>
        <p:spPr/>
        <p:txBody>
          <a:bodyPr/>
          <a:lstStyle/>
          <a:p>
            <a:r>
              <a:rPr lang="en-US" dirty="0"/>
              <a:t>Figure 29.1. Climate-driven extreme events continue throughout Alaska.</a:t>
            </a:r>
          </a:p>
        </p:txBody>
      </p:sp>
      <p:pic>
        <p:nvPicPr>
          <p:cNvPr id="1026" name="Picture 2">
            <a:extLst>
              <a:ext uri="{FF2B5EF4-FFF2-40B4-BE49-F238E27FC236}">
                <a16:creationId xmlns:a16="http://schemas.microsoft.com/office/drawing/2014/main" id="{B4122FA8-7133-F8FC-B3AE-B550EC13D72F}"/>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536769" y="1328057"/>
            <a:ext cx="8070462" cy="356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668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43F0C-3E2F-38DE-42FC-2996505C6A3B}"/>
              </a:ext>
            </a:extLst>
          </p:cNvPr>
          <p:cNvSpPr>
            <a:spLocks noGrp="1"/>
          </p:cNvSpPr>
          <p:nvPr>
            <p:ph type="title"/>
          </p:nvPr>
        </p:nvSpPr>
        <p:spPr>
          <a:xfrm>
            <a:off x="446961" y="457200"/>
            <a:ext cx="2949178" cy="2514600"/>
          </a:xfrm>
        </p:spPr>
        <p:txBody>
          <a:bodyPr>
            <a:normAutofit fontScale="90000"/>
          </a:bodyPr>
          <a:lstStyle/>
          <a:p>
            <a:r>
              <a:rPr lang="en-US" dirty="0"/>
              <a:t>Figure 29.2. The response to climate change depends on the desired societal outcome and is shaped by existing societal and environmental conditions. </a:t>
            </a:r>
          </a:p>
        </p:txBody>
      </p:sp>
      <p:pic>
        <p:nvPicPr>
          <p:cNvPr id="2050" name="Picture 2">
            <a:extLst>
              <a:ext uri="{FF2B5EF4-FFF2-40B4-BE49-F238E27FC236}">
                <a16:creationId xmlns:a16="http://schemas.microsoft.com/office/drawing/2014/main" id="{0B178AF5-4640-7235-DBC5-133E9FA53C87}"/>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4326905" y="457200"/>
            <a:ext cx="3838227" cy="574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702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E9590-FB82-4BD6-9CA1-863DD06E6674}"/>
              </a:ext>
            </a:extLst>
          </p:cNvPr>
          <p:cNvSpPr>
            <a:spLocks noGrp="1"/>
          </p:cNvSpPr>
          <p:nvPr>
            <p:ph type="title"/>
          </p:nvPr>
        </p:nvSpPr>
        <p:spPr>
          <a:xfrm>
            <a:off x="446961" y="457200"/>
            <a:ext cx="2949178" cy="2008414"/>
          </a:xfrm>
        </p:spPr>
        <p:txBody>
          <a:bodyPr>
            <a:normAutofit fontScale="90000"/>
          </a:bodyPr>
          <a:lstStyle/>
          <a:p>
            <a:r>
              <a:rPr lang="en-US" dirty="0"/>
              <a:t>Figure 29.3. The impacts of climate change on health and well-being depend on many social and environmental factors.</a:t>
            </a:r>
          </a:p>
        </p:txBody>
      </p:sp>
      <p:pic>
        <p:nvPicPr>
          <p:cNvPr id="4" name="Content Placeholder 3">
            <a:extLst>
              <a:ext uri="{FF2B5EF4-FFF2-40B4-BE49-F238E27FC236}">
                <a16:creationId xmlns:a16="http://schemas.microsoft.com/office/drawing/2014/main" id="{2C9E5235-BCB6-6C49-ACF9-32F528C7007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852069" y="762794"/>
            <a:ext cx="4787900" cy="5130800"/>
          </a:xfrm>
          <a:prstGeom prst="rect">
            <a:avLst/>
          </a:prstGeom>
        </p:spPr>
      </p:pic>
    </p:spTree>
    <p:extLst>
      <p:ext uri="{BB962C8B-B14F-4D97-AF65-F5344CB8AC3E}">
        <p14:creationId xmlns:p14="http://schemas.microsoft.com/office/powerpoint/2010/main" val="425158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45FE8-1747-7A7F-AC61-D7A44AB7E0CE}"/>
              </a:ext>
            </a:extLst>
          </p:cNvPr>
          <p:cNvSpPr>
            <a:spLocks noGrp="1"/>
          </p:cNvSpPr>
          <p:nvPr>
            <p:ph type="title"/>
          </p:nvPr>
        </p:nvSpPr>
        <p:spPr/>
        <p:txBody>
          <a:bodyPr>
            <a:normAutofit fontScale="90000"/>
          </a:bodyPr>
          <a:lstStyle/>
          <a:p>
            <a:r>
              <a:rPr lang="en-US" dirty="0"/>
              <a:t>Figure 29.4. Strong connections between individuals and communities are vital in rural Alaska.</a:t>
            </a:r>
          </a:p>
        </p:txBody>
      </p:sp>
      <p:pic>
        <p:nvPicPr>
          <p:cNvPr id="4" name="Content Placeholder 3">
            <a:extLst>
              <a:ext uri="{FF2B5EF4-FFF2-40B4-BE49-F238E27FC236}">
                <a16:creationId xmlns:a16="http://schemas.microsoft.com/office/drawing/2014/main" id="{E8574F5E-87BC-FDB2-2B5B-F0D9B8B389F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455319" y="457200"/>
            <a:ext cx="4127420" cy="5800276"/>
          </a:xfrm>
          <a:prstGeom prst="rect">
            <a:avLst/>
          </a:prstGeom>
        </p:spPr>
      </p:pic>
    </p:spTree>
    <p:extLst>
      <p:ext uri="{BB962C8B-B14F-4D97-AF65-F5344CB8AC3E}">
        <p14:creationId xmlns:p14="http://schemas.microsoft.com/office/powerpoint/2010/main" val="1276686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23BF31-FE90-0A9D-4587-1BBBE0ED66C0}"/>
              </a:ext>
            </a:extLst>
          </p:cNvPr>
          <p:cNvSpPr>
            <a:spLocks noGrp="1"/>
          </p:cNvSpPr>
          <p:nvPr>
            <p:ph type="title"/>
          </p:nvPr>
        </p:nvSpPr>
        <p:spPr>
          <a:xfrm>
            <a:off x="446961" y="457200"/>
            <a:ext cx="2949178" cy="2857500"/>
          </a:xfrm>
        </p:spPr>
        <p:txBody>
          <a:bodyPr>
            <a:normAutofit fontScale="90000"/>
          </a:bodyPr>
          <a:lstStyle/>
          <a:p>
            <a:r>
              <a:rPr lang="en-US" dirty="0"/>
              <a:t>Figure 29.5. The racial makeup and population density of Alaska's communities vary greatly by region, creating the potential for varied exposures and disparate impacts across subpopulations.</a:t>
            </a:r>
          </a:p>
        </p:txBody>
      </p:sp>
      <p:pic>
        <p:nvPicPr>
          <p:cNvPr id="4" name="Content Placeholder 3">
            <a:extLst>
              <a:ext uri="{FF2B5EF4-FFF2-40B4-BE49-F238E27FC236}">
                <a16:creationId xmlns:a16="http://schemas.microsoft.com/office/drawing/2014/main" id="{00AA4382-673E-7C23-3552-93CC94C63631}"/>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33788" y="706288"/>
            <a:ext cx="5224462" cy="5243811"/>
          </a:xfrm>
          <a:prstGeom prst="rect">
            <a:avLst/>
          </a:prstGeom>
        </p:spPr>
      </p:pic>
    </p:spTree>
    <p:extLst>
      <p:ext uri="{BB962C8B-B14F-4D97-AF65-F5344CB8AC3E}">
        <p14:creationId xmlns:p14="http://schemas.microsoft.com/office/powerpoint/2010/main" val="547602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EF0EE-74C0-833E-68AA-A740A44F0845}"/>
              </a:ext>
            </a:extLst>
          </p:cNvPr>
          <p:cNvSpPr>
            <a:spLocks noGrp="1"/>
          </p:cNvSpPr>
          <p:nvPr>
            <p:ph type="title"/>
          </p:nvPr>
        </p:nvSpPr>
        <p:spPr/>
        <p:txBody>
          <a:bodyPr/>
          <a:lstStyle/>
          <a:p>
            <a:r>
              <a:rPr lang="en-US" dirty="0"/>
              <a:t>Figure 29.6. A rain-on-snow event in December 2021 blocked roads and caused other damages.</a:t>
            </a:r>
          </a:p>
        </p:txBody>
      </p:sp>
      <p:pic>
        <p:nvPicPr>
          <p:cNvPr id="4" name="Content Placeholder 3">
            <a:extLst>
              <a:ext uri="{FF2B5EF4-FFF2-40B4-BE49-F238E27FC236}">
                <a16:creationId xmlns:a16="http://schemas.microsoft.com/office/drawing/2014/main" id="{26503722-4E86-E470-AF67-AEC865A2DA2A}"/>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637393" y="254063"/>
            <a:ext cx="5869214" cy="4838523"/>
          </a:xfrm>
          <a:prstGeom prst="rect">
            <a:avLst/>
          </a:prstGeom>
        </p:spPr>
      </p:pic>
    </p:spTree>
    <p:extLst>
      <p:ext uri="{BB962C8B-B14F-4D97-AF65-F5344CB8AC3E}">
        <p14:creationId xmlns:p14="http://schemas.microsoft.com/office/powerpoint/2010/main" val="380584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6428F5-021F-9CF5-00FF-F56CCFC9F8CC}"/>
              </a:ext>
            </a:extLst>
          </p:cNvPr>
          <p:cNvSpPr>
            <a:spLocks noGrp="1"/>
          </p:cNvSpPr>
          <p:nvPr>
            <p:ph type="title"/>
          </p:nvPr>
        </p:nvSpPr>
        <p:spPr>
          <a:xfrm>
            <a:off x="446961" y="457199"/>
            <a:ext cx="2949178" cy="1910443"/>
          </a:xfrm>
        </p:spPr>
        <p:txBody>
          <a:bodyPr>
            <a:normAutofit fontScale="90000"/>
          </a:bodyPr>
          <a:lstStyle/>
          <a:p>
            <a:r>
              <a:rPr lang="en-US" dirty="0"/>
              <a:t>Figure 29.7. Climate change is expected to have wide-ranging effects on key economic sectors in Alaska. </a:t>
            </a:r>
          </a:p>
        </p:txBody>
      </p:sp>
      <p:pic>
        <p:nvPicPr>
          <p:cNvPr id="3074" name="Picture 2">
            <a:extLst>
              <a:ext uri="{FF2B5EF4-FFF2-40B4-BE49-F238E27FC236}">
                <a16:creationId xmlns:a16="http://schemas.microsoft.com/office/drawing/2014/main" id="{42A0977B-9CB1-846D-DFC8-C8D755ECB846}"/>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4137143" y="457200"/>
            <a:ext cx="4217751" cy="574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63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21315E-7C59-5F26-E9F3-9AF9949846C1}"/>
              </a:ext>
            </a:extLst>
          </p:cNvPr>
          <p:cNvSpPr>
            <a:spLocks noGrp="1"/>
          </p:cNvSpPr>
          <p:nvPr>
            <p:ph type="title"/>
          </p:nvPr>
        </p:nvSpPr>
        <p:spPr/>
        <p:txBody>
          <a:bodyPr/>
          <a:lstStyle/>
          <a:p>
            <a:r>
              <a:rPr lang="en-US" dirty="0"/>
              <a:t>Figure 29.8. Donations of salmon provided much-needed food to Chignik and other small communities.</a:t>
            </a:r>
          </a:p>
        </p:txBody>
      </p:sp>
      <p:pic>
        <p:nvPicPr>
          <p:cNvPr id="4098" name="Picture 2">
            <a:extLst>
              <a:ext uri="{FF2B5EF4-FFF2-40B4-BE49-F238E27FC236}">
                <a16:creationId xmlns:a16="http://schemas.microsoft.com/office/drawing/2014/main" id="{F60234D6-18A1-495B-B608-21A8F8385BF9}"/>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2088696" y="234754"/>
            <a:ext cx="4966607" cy="481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722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4E60C0-445E-31C8-165C-BB12DC1428B0}"/>
              </a:ext>
            </a:extLst>
          </p:cNvPr>
          <p:cNvSpPr>
            <a:spLocks noGrp="1"/>
          </p:cNvSpPr>
          <p:nvPr>
            <p:ph type="title"/>
          </p:nvPr>
        </p:nvSpPr>
        <p:spPr>
          <a:xfrm>
            <a:off x="446961" y="457200"/>
            <a:ext cx="2949178" cy="1322614"/>
          </a:xfrm>
        </p:spPr>
        <p:txBody>
          <a:bodyPr/>
          <a:lstStyle/>
          <a:p>
            <a:r>
              <a:rPr lang="en-US" dirty="0"/>
              <a:t>Figure 29.9. Coastal erosion is a major threat around Alaska.</a:t>
            </a:r>
          </a:p>
        </p:txBody>
      </p:sp>
      <p:pic>
        <p:nvPicPr>
          <p:cNvPr id="5122" name="Picture 2">
            <a:extLst>
              <a:ext uri="{FF2B5EF4-FFF2-40B4-BE49-F238E27FC236}">
                <a16:creationId xmlns:a16="http://schemas.microsoft.com/office/drawing/2014/main" id="{CAAE9FC5-0DEC-3476-D0C6-D68A84DF27A6}"/>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3712789" y="457200"/>
            <a:ext cx="5066460" cy="574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49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9BF0C6-6840-BA31-EEC4-FE9629D0519E}"/>
              </a:ext>
            </a:extLst>
          </p:cNvPr>
          <p:cNvSpPr>
            <a:spLocks noGrp="1"/>
          </p:cNvSpPr>
          <p:nvPr>
            <p:ph type="title"/>
          </p:nvPr>
        </p:nvSpPr>
        <p:spPr/>
        <p:txBody>
          <a:bodyPr/>
          <a:lstStyle/>
          <a:p>
            <a:r>
              <a:rPr lang="en-US" dirty="0"/>
              <a:t>Figure 29.10. Thawing permafrost limited access to Denali National Park.</a:t>
            </a:r>
          </a:p>
        </p:txBody>
      </p:sp>
      <p:pic>
        <p:nvPicPr>
          <p:cNvPr id="7170" name="Picture 2">
            <a:extLst>
              <a:ext uri="{FF2B5EF4-FFF2-40B4-BE49-F238E27FC236}">
                <a16:creationId xmlns:a16="http://schemas.microsoft.com/office/drawing/2014/main" id="{3AB78F87-33DE-F906-E243-2DEF07267ECD}"/>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811110" y="403528"/>
            <a:ext cx="5521779" cy="453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060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29 | Alaska</a:t>
            </a:r>
          </a:p>
        </p:txBody>
      </p:sp>
    </p:spTree>
    <p:extLst>
      <p:ext uri="{BB962C8B-B14F-4D97-AF65-F5344CB8AC3E}">
        <p14:creationId xmlns:p14="http://schemas.microsoft.com/office/powerpoint/2010/main" val="32520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DC81D-C858-66ED-1D91-8AAD3D305F1D}"/>
              </a:ext>
            </a:extLst>
          </p:cNvPr>
          <p:cNvSpPr>
            <a:spLocks noGrp="1"/>
          </p:cNvSpPr>
          <p:nvPr>
            <p:ph type="title"/>
          </p:nvPr>
        </p:nvSpPr>
        <p:spPr/>
        <p:txBody>
          <a:bodyPr>
            <a:normAutofit fontScale="90000"/>
          </a:bodyPr>
          <a:lstStyle/>
          <a:p>
            <a:r>
              <a:rPr lang="en-US" dirty="0"/>
              <a:t>Figure 29.11. Climate change has caused or contributed to extensive ecological effects throughout Alaska in recent years.</a:t>
            </a:r>
          </a:p>
        </p:txBody>
      </p:sp>
      <p:pic>
        <p:nvPicPr>
          <p:cNvPr id="8194" name="Picture 2">
            <a:extLst>
              <a:ext uri="{FF2B5EF4-FFF2-40B4-BE49-F238E27FC236}">
                <a16:creationId xmlns:a16="http://schemas.microsoft.com/office/drawing/2014/main" id="{DACA0CEF-72F5-BE69-EBEC-C91283235F7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528654" y="889794"/>
            <a:ext cx="8086691" cy="433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640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994838-80A2-FE4C-8029-D5609794D143}"/>
              </a:ext>
            </a:extLst>
          </p:cNvPr>
          <p:cNvSpPr>
            <a:spLocks noGrp="1"/>
          </p:cNvSpPr>
          <p:nvPr>
            <p:ph type="title"/>
          </p:nvPr>
        </p:nvSpPr>
        <p:spPr/>
        <p:txBody>
          <a:bodyPr/>
          <a:lstStyle/>
          <a:p>
            <a:r>
              <a:rPr lang="en-US" dirty="0"/>
              <a:t>Figure 29.12. Research on the effects of heat on salmon can help scientists understand the effects of continued warming.</a:t>
            </a:r>
          </a:p>
        </p:txBody>
      </p:sp>
      <p:pic>
        <p:nvPicPr>
          <p:cNvPr id="9218" name="Picture 2">
            <a:extLst>
              <a:ext uri="{FF2B5EF4-FFF2-40B4-BE49-F238E27FC236}">
                <a16:creationId xmlns:a16="http://schemas.microsoft.com/office/drawing/2014/main" id="{F8B54221-166A-C744-84B1-8D9F33BDF749}"/>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322614" y="225875"/>
            <a:ext cx="6498771" cy="478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243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9A8A25-CE6D-69F8-8A43-0745087BD5F9}"/>
              </a:ext>
            </a:extLst>
          </p:cNvPr>
          <p:cNvSpPr>
            <a:spLocks noGrp="1"/>
          </p:cNvSpPr>
          <p:nvPr>
            <p:ph type="title"/>
          </p:nvPr>
        </p:nvSpPr>
        <p:spPr/>
        <p:txBody>
          <a:bodyPr/>
          <a:lstStyle/>
          <a:p>
            <a:r>
              <a:rPr lang="en-US" dirty="0"/>
              <a:t>Figure 29.13. Climate change poses risks to military assets in Alaska.</a:t>
            </a:r>
          </a:p>
        </p:txBody>
      </p:sp>
      <p:pic>
        <p:nvPicPr>
          <p:cNvPr id="4" name="Content Placeholder 3">
            <a:extLst>
              <a:ext uri="{FF2B5EF4-FFF2-40B4-BE49-F238E27FC236}">
                <a16:creationId xmlns:a16="http://schemas.microsoft.com/office/drawing/2014/main" id="{A71CE4E9-9EBD-E2B8-8A7E-D7C6F32AA012}"/>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983116" y="334301"/>
            <a:ext cx="7177768" cy="4583207"/>
          </a:xfrm>
          <a:prstGeom prst="rect">
            <a:avLst/>
          </a:prstGeom>
        </p:spPr>
      </p:pic>
    </p:spTree>
    <p:extLst>
      <p:ext uri="{BB962C8B-B14F-4D97-AF65-F5344CB8AC3E}">
        <p14:creationId xmlns:p14="http://schemas.microsoft.com/office/powerpoint/2010/main" val="4003140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F9E16C-0D3C-080E-D500-2AE5BC387F4D}"/>
              </a:ext>
            </a:extLst>
          </p:cNvPr>
          <p:cNvSpPr>
            <a:spLocks noGrp="1"/>
          </p:cNvSpPr>
          <p:nvPr>
            <p:ph type="title"/>
          </p:nvPr>
        </p:nvSpPr>
        <p:spPr/>
        <p:txBody>
          <a:bodyPr/>
          <a:lstStyle/>
          <a:p>
            <a:r>
              <a:rPr lang="en-US" dirty="0"/>
              <a:t>Figure 29.14. Salmon is vital for food security in much of Alaska.</a:t>
            </a:r>
          </a:p>
        </p:txBody>
      </p:sp>
      <p:pic>
        <p:nvPicPr>
          <p:cNvPr id="10242" name="Picture 2">
            <a:extLst>
              <a:ext uri="{FF2B5EF4-FFF2-40B4-BE49-F238E27FC236}">
                <a16:creationId xmlns:a16="http://schemas.microsoft.com/office/drawing/2014/main" id="{3053F0AB-3558-2D98-662D-9F54AA550D49}"/>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4099719" y="180941"/>
            <a:ext cx="4368720" cy="6133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513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57F45C-87EA-84DA-1E1A-1CA5DE50995B}"/>
              </a:ext>
            </a:extLst>
          </p:cNvPr>
          <p:cNvSpPr>
            <a:spLocks noGrp="1"/>
          </p:cNvSpPr>
          <p:nvPr>
            <p:ph type="title"/>
          </p:nvPr>
        </p:nvSpPr>
        <p:spPr/>
        <p:txBody>
          <a:bodyPr/>
          <a:lstStyle/>
          <a:p>
            <a:r>
              <a:rPr lang="en-US" dirty="0"/>
              <a:t>Figure 29.15. Statewide assessments show extensive climate-related threats throughout Alaska. </a:t>
            </a:r>
          </a:p>
        </p:txBody>
      </p:sp>
      <p:pic>
        <p:nvPicPr>
          <p:cNvPr id="4" name="Content Placeholder 3">
            <a:extLst>
              <a:ext uri="{FF2B5EF4-FFF2-40B4-BE49-F238E27FC236}">
                <a16:creationId xmlns:a16="http://schemas.microsoft.com/office/drawing/2014/main" id="{BE6863E5-1FCC-CA9C-7E18-A688658F2854}"/>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616528" y="485026"/>
            <a:ext cx="5910943" cy="4466046"/>
          </a:xfrm>
          <a:prstGeom prst="rect">
            <a:avLst/>
          </a:prstGeom>
        </p:spPr>
      </p:pic>
    </p:spTree>
    <p:extLst>
      <p:ext uri="{BB962C8B-B14F-4D97-AF65-F5344CB8AC3E}">
        <p14:creationId xmlns:p14="http://schemas.microsoft.com/office/powerpoint/2010/main" val="1361971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294636-055D-AA3A-D578-C8D87D7FC085}"/>
              </a:ext>
            </a:extLst>
          </p:cNvPr>
          <p:cNvSpPr>
            <a:spLocks noGrp="1"/>
          </p:cNvSpPr>
          <p:nvPr>
            <p:ph type="title"/>
          </p:nvPr>
        </p:nvSpPr>
        <p:spPr/>
        <p:txBody>
          <a:bodyPr/>
          <a:lstStyle/>
          <a:p>
            <a:r>
              <a:rPr lang="en-US" dirty="0"/>
              <a:t>Figure 29.16. Adaptation is a complex process, requiring expertise and engagement with multiple entities. </a:t>
            </a:r>
          </a:p>
        </p:txBody>
      </p:sp>
      <p:pic>
        <p:nvPicPr>
          <p:cNvPr id="11266" name="Picture 2">
            <a:extLst>
              <a:ext uri="{FF2B5EF4-FFF2-40B4-BE49-F238E27FC236}">
                <a16:creationId xmlns:a16="http://schemas.microsoft.com/office/drawing/2014/main" id="{239724C0-31E4-91A5-1EA6-D98FD85F4D9A}"/>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494064" y="333716"/>
            <a:ext cx="6155871" cy="473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940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FB3428-3CFF-667B-BB1D-8218085FEB77}"/>
              </a:ext>
            </a:extLst>
          </p:cNvPr>
          <p:cNvSpPr>
            <a:spLocks noGrp="1"/>
          </p:cNvSpPr>
          <p:nvPr>
            <p:ph type="title"/>
          </p:nvPr>
        </p:nvSpPr>
        <p:spPr>
          <a:xfrm>
            <a:off x="628650" y="5319393"/>
            <a:ext cx="7886700" cy="918121"/>
          </a:xfrm>
        </p:spPr>
        <p:txBody>
          <a:bodyPr>
            <a:normAutofit fontScale="90000"/>
          </a:bodyPr>
          <a:lstStyle/>
          <a:p>
            <a:r>
              <a:rPr lang="en-US" dirty="0"/>
              <a:t>Figure 29.17. Kelp farming is an adaptation action that can reduce the impacts of ocean acidification, take up carbon dioxide, and provide income.</a:t>
            </a:r>
          </a:p>
        </p:txBody>
      </p:sp>
      <p:pic>
        <p:nvPicPr>
          <p:cNvPr id="12290" name="Picture 2">
            <a:extLst>
              <a:ext uri="{FF2B5EF4-FFF2-40B4-BE49-F238E27FC236}">
                <a16:creationId xmlns:a16="http://schemas.microsoft.com/office/drawing/2014/main" id="{34E81E31-F81C-5EE9-6CCE-2D04E1A3DF4E}"/>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900918" y="302408"/>
            <a:ext cx="5342164" cy="465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65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134172"/>
            <a:ext cx="7886700" cy="4842085"/>
          </a:xfrm>
        </p:spPr>
        <p:txBody>
          <a:bodyPr spcCol="457200">
            <a:noAutofit/>
          </a:bodyPr>
          <a:lstStyle/>
          <a:p>
            <a:pPr marL="12700">
              <a:lnSpc>
                <a:spcPct val="110000"/>
              </a:lnSpc>
              <a:spcAft>
                <a:spcPts val="300"/>
              </a:spcAft>
            </a:pPr>
            <a:r>
              <a:rPr lang="en-US" sz="950" b="1" dirty="0">
                <a:solidFill>
                  <a:srgbClr val="209DBC"/>
                </a:solidFill>
              </a:rPr>
              <a:t>Federal Coordinating Lead Author</a:t>
            </a:r>
          </a:p>
          <a:p>
            <a:pPr marL="12700">
              <a:lnSpc>
                <a:spcPct val="110000"/>
              </a:lnSpc>
              <a:spcAft>
                <a:spcPts val="300"/>
              </a:spcAft>
            </a:pPr>
            <a:r>
              <a:rPr lang="en-US" sz="950" b="1" dirty="0"/>
              <a:t>Colleen Strawhacker</a:t>
            </a:r>
            <a:r>
              <a:rPr lang="en-US" sz="950" dirty="0"/>
              <a:t>, National Science Foundation</a:t>
            </a:r>
          </a:p>
          <a:p>
            <a:pPr marL="12700">
              <a:lnSpc>
                <a:spcPct val="110000"/>
              </a:lnSpc>
              <a:spcAft>
                <a:spcPts val="300"/>
              </a:spcAft>
            </a:pPr>
            <a:endParaRPr lang="en-US" sz="950" dirty="0"/>
          </a:p>
          <a:p>
            <a:pPr marL="12700">
              <a:lnSpc>
                <a:spcPct val="110000"/>
              </a:lnSpc>
              <a:spcAft>
                <a:spcPts val="300"/>
              </a:spcAft>
            </a:pPr>
            <a:r>
              <a:rPr lang="en-US" sz="950" b="1" dirty="0">
                <a:solidFill>
                  <a:srgbClr val="209DBC"/>
                </a:solidFill>
              </a:rPr>
              <a:t>Chapter Lead	</a:t>
            </a:r>
          </a:p>
          <a:p>
            <a:pPr marL="12700">
              <a:lnSpc>
                <a:spcPct val="110000"/>
              </a:lnSpc>
              <a:spcAft>
                <a:spcPts val="300"/>
              </a:spcAft>
            </a:pPr>
            <a:r>
              <a:rPr lang="en-US" sz="950" b="1" dirty="0"/>
              <a:t>Henry P. Huntington</a:t>
            </a:r>
            <a:r>
              <a:rPr lang="en-US" sz="950" dirty="0"/>
              <a:t>, Ocean Conservancy</a:t>
            </a:r>
          </a:p>
          <a:p>
            <a:pPr marL="12700">
              <a:lnSpc>
                <a:spcPct val="110000"/>
              </a:lnSpc>
              <a:spcAft>
                <a:spcPts val="300"/>
              </a:spcAft>
            </a:pPr>
            <a:endParaRPr lang="en-US" sz="950" dirty="0"/>
          </a:p>
          <a:p>
            <a:pPr marL="12700">
              <a:lnSpc>
                <a:spcPct val="110000"/>
              </a:lnSpc>
              <a:spcAft>
                <a:spcPts val="300"/>
              </a:spcAft>
            </a:pPr>
            <a:r>
              <a:rPr lang="en-US" sz="950" b="1" dirty="0">
                <a:solidFill>
                  <a:srgbClr val="209DBC"/>
                </a:solidFill>
              </a:rPr>
              <a:t>Agency Chapter Lead Authors</a:t>
            </a:r>
          </a:p>
          <a:p>
            <a:pPr marL="12700">
              <a:lnSpc>
                <a:spcPct val="110000"/>
              </a:lnSpc>
              <a:spcAft>
                <a:spcPts val="300"/>
              </a:spcAft>
            </a:pPr>
            <a:r>
              <a:rPr lang="en-US" sz="950" b="1" dirty="0"/>
              <a:t>Jeffrey Falke</a:t>
            </a:r>
            <a:r>
              <a:rPr lang="en-US" sz="950" dirty="0"/>
              <a:t>, US Geological Survey, Alaska Cooperative Fish and Wildlife Research Unit</a:t>
            </a:r>
          </a:p>
          <a:p>
            <a:pPr marL="12700">
              <a:lnSpc>
                <a:spcPct val="110000"/>
              </a:lnSpc>
              <a:spcAft>
                <a:spcPts val="300"/>
              </a:spcAft>
            </a:pPr>
            <a:r>
              <a:rPr lang="en-US" sz="950" b="1" dirty="0"/>
              <a:t>Ellen M. Ward</a:t>
            </a:r>
            <a:r>
              <a:rPr lang="en-US" sz="950" dirty="0"/>
              <a:t>, National Oceanic and Atmospheric Administration</a:t>
            </a:r>
          </a:p>
          <a:p>
            <a:pPr marL="12700">
              <a:lnSpc>
                <a:spcPct val="110000"/>
              </a:lnSpc>
              <a:spcAft>
                <a:spcPts val="300"/>
              </a:spcAft>
            </a:pPr>
            <a:endParaRPr lang="en-US" sz="950" b="1" dirty="0">
              <a:solidFill>
                <a:srgbClr val="209DBC"/>
              </a:solidFill>
            </a:endParaRPr>
          </a:p>
          <a:p>
            <a:pPr marL="12700">
              <a:lnSpc>
                <a:spcPct val="110000"/>
              </a:lnSpc>
              <a:spcAft>
                <a:spcPts val="300"/>
              </a:spcAft>
            </a:pPr>
            <a:r>
              <a:rPr lang="en-US" sz="950" b="1" dirty="0">
                <a:solidFill>
                  <a:srgbClr val="209DBC"/>
                </a:solidFill>
              </a:rPr>
              <a:t>Chapter Authors	</a:t>
            </a:r>
          </a:p>
          <a:p>
            <a:pPr marL="12700">
              <a:lnSpc>
                <a:spcPct val="110000"/>
              </a:lnSpc>
              <a:spcAft>
                <a:spcPts val="300"/>
              </a:spcAft>
            </a:pPr>
            <a:r>
              <a:rPr lang="en-US" sz="950" b="1" dirty="0"/>
              <a:t>Linda Behnken</a:t>
            </a:r>
            <a:r>
              <a:rPr lang="en-US" sz="950" dirty="0"/>
              <a:t>, Alaska Longline Fishermen's Association</a:t>
            </a:r>
          </a:p>
          <a:p>
            <a:pPr marL="12700">
              <a:lnSpc>
                <a:spcPct val="110000"/>
              </a:lnSpc>
              <a:spcAft>
                <a:spcPts val="300"/>
              </a:spcAft>
            </a:pPr>
            <a:r>
              <a:rPr lang="en-US" sz="950" b="1" dirty="0"/>
              <a:t>Tracie N. Curry</a:t>
            </a:r>
            <a:r>
              <a:rPr lang="en-US" sz="950" dirty="0"/>
              <a:t>, Northern Social-Environmental Research</a:t>
            </a:r>
          </a:p>
          <a:p>
            <a:pPr marL="12700">
              <a:lnSpc>
                <a:spcPct val="110000"/>
              </a:lnSpc>
              <a:spcAft>
                <a:spcPts val="300"/>
              </a:spcAft>
            </a:pPr>
            <a:r>
              <a:rPr lang="en-US" sz="950" b="1" dirty="0"/>
              <a:t>Adelheid C. Herrmann</a:t>
            </a:r>
            <a:r>
              <a:rPr lang="en-US" sz="950" dirty="0"/>
              <a:t>, University of Alaska Fairbanks, Alaska Center for Climate Assessment and Policy</a:t>
            </a:r>
          </a:p>
          <a:p>
            <a:pPr marL="12700">
              <a:lnSpc>
                <a:spcPct val="110000"/>
              </a:lnSpc>
              <a:spcAft>
                <a:spcPts val="300"/>
              </a:spcAft>
            </a:pPr>
            <a:r>
              <a:rPr lang="en-US" sz="950" b="1" dirty="0"/>
              <a:t>Cana Uluak Itchuaqiyaq</a:t>
            </a:r>
            <a:r>
              <a:rPr lang="en-US" sz="950" dirty="0"/>
              <a:t>, Virginia Tech</a:t>
            </a:r>
          </a:p>
          <a:p>
            <a:pPr marL="12700">
              <a:lnSpc>
                <a:spcPct val="110000"/>
              </a:lnSpc>
              <a:spcAft>
                <a:spcPts val="300"/>
              </a:spcAft>
            </a:pPr>
            <a:r>
              <a:rPr lang="en-US" sz="950" b="1" dirty="0"/>
              <a:t>Jeremy S. Littell, </a:t>
            </a:r>
            <a:r>
              <a:rPr lang="en-US" sz="950" dirty="0"/>
              <a:t>US Geological Survey, Alaska Climate Adaptation Science Center</a:t>
            </a:r>
          </a:p>
          <a:p>
            <a:pPr marL="12700">
              <a:lnSpc>
                <a:spcPct val="110000"/>
              </a:lnSpc>
              <a:spcAft>
                <a:spcPts val="300"/>
              </a:spcAft>
            </a:pPr>
            <a:r>
              <a:rPr lang="en-US" sz="950" b="1" dirty="0"/>
              <a:t>Elizabeth A. Logerwell</a:t>
            </a:r>
            <a:r>
              <a:rPr lang="en-US" sz="950" dirty="0"/>
              <a:t>, NOAA Fisheries, Alaska Fisheries Science Center</a:t>
            </a:r>
          </a:p>
          <a:p>
            <a:pPr marL="12700">
              <a:lnSpc>
                <a:spcPct val="110000"/>
              </a:lnSpc>
              <a:spcAft>
                <a:spcPts val="300"/>
              </a:spcAft>
            </a:pPr>
            <a:r>
              <a:rPr lang="en-US" sz="950" b="1" dirty="0"/>
              <a:t>Danielle Meeker</a:t>
            </a:r>
            <a:r>
              <a:rPr lang="en-US" sz="950" dirty="0"/>
              <a:t>, University of Alaska Fairbanks, Alaska Center for Climate Assessment and Policy</a:t>
            </a:r>
          </a:p>
          <a:p>
            <a:pPr marL="12700">
              <a:lnSpc>
                <a:spcPct val="110000"/>
              </a:lnSpc>
              <a:spcAft>
                <a:spcPts val="300"/>
              </a:spcAft>
            </a:pPr>
            <a:r>
              <a:rPr lang="en-US" sz="950" b="1" dirty="0"/>
              <a:t>Jacquelyn R. Overbeck</a:t>
            </a:r>
            <a:r>
              <a:rPr lang="en-US" sz="950" dirty="0"/>
              <a:t>, State of Alaska Division of Geological &amp; Geophysical Surveys (through July 2022)</a:t>
            </a:r>
          </a:p>
          <a:p>
            <a:pPr marL="12700">
              <a:lnSpc>
                <a:spcPct val="110000"/>
              </a:lnSpc>
              <a:spcAft>
                <a:spcPts val="300"/>
              </a:spcAft>
            </a:pPr>
            <a:r>
              <a:rPr lang="en-US" sz="950" b="1" dirty="0"/>
              <a:t>Darcy L. Peter</a:t>
            </a:r>
            <a:r>
              <a:rPr lang="en-US" sz="950" dirty="0"/>
              <a:t>, Alaska Conservation Foundation</a:t>
            </a:r>
          </a:p>
          <a:p>
            <a:pPr marL="12700">
              <a:lnSpc>
                <a:spcPct val="110000"/>
              </a:lnSpc>
              <a:spcAft>
                <a:spcPts val="300"/>
              </a:spcAft>
            </a:pPr>
            <a:r>
              <a:rPr lang="en-US" sz="950" b="1" dirty="0"/>
              <a:t>Rebecca Pincus</a:t>
            </a:r>
            <a:r>
              <a:rPr lang="en-US" sz="950" dirty="0"/>
              <a:t>, Woodrow Wilson Center, Polar Institute</a:t>
            </a:r>
          </a:p>
          <a:p>
            <a:pPr marL="12700">
              <a:lnSpc>
                <a:spcPct val="110000"/>
              </a:lnSpc>
              <a:spcAft>
                <a:spcPts val="300"/>
              </a:spcAft>
            </a:pPr>
            <a:r>
              <a:rPr lang="en-US" sz="950" b="1" dirty="0"/>
              <a:t>Alyssa A. Quintyne</a:t>
            </a:r>
            <a:r>
              <a:rPr lang="en-US" sz="950" dirty="0"/>
              <a:t>, The Alaska Center</a:t>
            </a:r>
          </a:p>
          <a:p>
            <a:pPr marL="12700">
              <a:lnSpc>
                <a:spcPct val="110000"/>
              </a:lnSpc>
              <a:spcAft>
                <a:spcPts val="300"/>
              </a:spcAft>
            </a:pPr>
            <a:r>
              <a:rPr lang="en-US" sz="950" b="1" dirty="0"/>
              <a:t>Sarah F. Trainor</a:t>
            </a:r>
            <a:r>
              <a:rPr lang="en-US" sz="950" dirty="0"/>
              <a:t>, University of Alaska Fairbanks, Alaska Center for Climate Assessment and Policy</a:t>
            </a:r>
          </a:p>
          <a:p>
            <a:pPr marL="12700">
              <a:lnSpc>
                <a:spcPct val="110000"/>
              </a:lnSpc>
              <a:spcAft>
                <a:spcPts val="300"/>
              </a:spcAft>
            </a:pPr>
            <a:r>
              <a:rPr lang="en-US" sz="950" b="1" dirty="0"/>
              <a:t>Sarah A. Yoder</a:t>
            </a:r>
            <a:r>
              <a:rPr lang="en-US" sz="950" dirty="0"/>
              <a:t>, Alaska Department of Health </a:t>
            </a:r>
            <a:endParaRPr lang="en-US" sz="950" dirty="0">
              <a:solidFill>
                <a:srgbClr val="209DBC"/>
              </a:solidFill>
            </a:endParaRPr>
          </a:p>
          <a:p>
            <a:pPr marL="12700">
              <a:lnSpc>
                <a:spcPct val="110000"/>
              </a:lnSpc>
              <a:spcAft>
                <a:spcPts val="300"/>
              </a:spcAft>
            </a:pPr>
            <a:endParaRPr lang="en-US" sz="950" b="1" dirty="0">
              <a:solidFill>
                <a:srgbClr val="209DBC"/>
              </a:solidFill>
            </a:endParaRPr>
          </a:p>
          <a:p>
            <a:pPr marL="12700">
              <a:lnSpc>
                <a:spcPct val="110000"/>
              </a:lnSpc>
              <a:spcAft>
                <a:spcPts val="300"/>
              </a:spcAft>
            </a:pPr>
            <a:r>
              <a:rPr lang="en-US" sz="950" b="1" dirty="0">
                <a:solidFill>
                  <a:srgbClr val="209DBC"/>
                </a:solidFill>
              </a:rPr>
              <a:t>Technical Contributors </a:t>
            </a:r>
          </a:p>
          <a:p>
            <a:pPr marL="12700">
              <a:lnSpc>
                <a:spcPct val="110000"/>
              </a:lnSpc>
              <a:spcAft>
                <a:spcPts val="300"/>
              </a:spcAft>
            </a:pPr>
            <a:r>
              <a:rPr lang="en-US" sz="950" b="1" dirty="0"/>
              <a:t>Patricia Chambers</a:t>
            </a:r>
            <a:r>
              <a:rPr lang="en-US" sz="950" dirty="0"/>
              <a:t>, Ocean Conservancy</a:t>
            </a:r>
          </a:p>
          <a:p>
            <a:pPr marL="12700">
              <a:lnSpc>
                <a:spcPct val="110000"/>
              </a:lnSpc>
              <a:spcAft>
                <a:spcPts val="300"/>
              </a:spcAft>
            </a:pPr>
            <a:r>
              <a:rPr lang="en-US" sz="950" b="1" dirty="0"/>
              <a:t>Willow M. Hetrick</a:t>
            </a:r>
            <a:r>
              <a:rPr lang="en-US" sz="950" dirty="0"/>
              <a:t>, Chugach Regional Resources Commission</a:t>
            </a:r>
          </a:p>
          <a:p>
            <a:pPr marL="12700">
              <a:lnSpc>
                <a:spcPct val="110000"/>
              </a:lnSpc>
              <a:spcAft>
                <a:spcPts val="300"/>
              </a:spcAft>
            </a:pPr>
            <a:r>
              <a:rPr lang="en-US" sz="950" b="1" dirty="0"/>
              <a:t>Michelle Michaels</a:t>
            </a:r>
            <a:r>
              <a:rPr lang="en-US" sz="950" dirty="0"/>
              <a:t>, US Army Corps of Engineers, Cold Regions Research and Engineering Laboratory</a:t>
            </a:r>
          </a:p>
          <a:p>
            <a:pPr marL="12700">
              <a:lnSpc>
                <a:spcPct val="110000"/>
              </a:lnSpc>
              <a:spcAft>
                <a:spcPts val="300"/>
              </a:spcAft>
            </a:pPr>
            <a:r>
              <a:rPr lang="en-US" sz="950" b="1" dirty="0"/>
              <a:t>Patricia E. Nelsen</a:t>
            </a:r>
            <a:r>
              <a:rPr lang="en-US" sz="950" dirty="0"/>
              <a:t>, US Army Corps of Engineers, Cold Regions Research and Engineering Laboratory</a:t>
            </a:r>
          </a:p>
          <a:p>
            <a:pPr marL="12700">
              <a:lnSpc>
                <a:spcPct val="110000"/>
              </a:lnSpc>
              <a:spcAft>
                <a:spcPts val="300"/>
              </a:spcAft>
            </a:pPr>
            <a:r>
              <a:rPr lang="en-US" sz="950" b="1" dirty="0"/>
              <a:t>Erin Shew</a:t>
            </a:r>
            <a:r>
              <a:rPr lang="en-US" sz="950" dirty="0"/>
              <a:t>, Chugach Regional Resources Commission</a:t>
            </a:r>
          </a:p>
          <a:p>
            <a:pPr marL="12700">
              <a:lnSpc>
                <a:spcPct val="110000"/>
              </a:lnSpc>
              <a:spcAft>
                <a:spcPts val="300"/>
              </a:spcAft>
            </a:pPr>
            <a:r>
              <a:rPr lang="en-US" sz="950" b="1" dirty="0"/>
              <a:t>Elena B. Sparrow</a:t>
            </a:r>
            <a:r>
              <a:rPr lang="en-US" sz="950" dirty="0"/>
              <a:t>, University of Alaska Fairbanks, International Arctic Research Center</a:t>
            </a:r>
          </a:p>
          <a:p>
            <a:pPr marL="12700">
              <a:lnSpc>
                <a:spcPct val="110000"/>
              </a:lnSpc>
              <a:spcAft>
                <a:spcPts val="300"/>
              </a:spcAft>
            </a:pPr>
            <a:r>
              <a:rPr lang="en-US" sz="950" b="1" dirty="0"/>
              <a:t>Richard L. Thoman Jr.</a:t>
            </a:r>
            <a:r>
              <a:rPr lang="en-US" sz="950" dirty="0"/>
              <a:t>, University of Alaska Fairbanks</a:t>
            </a:r>
          </a:p>
          <a:p>
            <a:pPr marL="12700">
              <a:lnSpc>
                <a:spcPct val="110000"/>
              </a:lnSpc>
              <a:spcAft>
                <a:spcPts val="300"/>
              </a:spcAft>
            </a:pPr>
            <a:r>
              <a:rPr lang="en-US" sz="950" b="1" dirty="0"/>
              <a:t>Mark F. Turgeon</a:t>
            </a:r>
            <a:r>
              <a:rPr lang="en-US" sz="950" dirty="0"/>
              <a:t>, Department of Defense, Climate Action Team</a:t>
            </a:r>
          </a:p>
          <a:p>
            <a:pPr marL="12700">
              <a:lnSpc>
                <a:spcPct val="110000"/>
              </a:lnSpc>
              <a:spcAft>
                <a:spcPts val="300"/>
              </a:spcAft>
            </a:pPr>
            <a:r>
              <a:rPr lang="en-US" sz="950" b="1" dirty="0"/>
              <a:t>Vanessa R. von Biela</a:t>
            </a:r>
            <a:r>
              <a:rPr lang="en-US" sz="950" dirty="0"/>
              <a:t>, US Geological Survey, Alaska Science Center</a:t>
            </a:r>
            <a:endParaRPr lang="en-US" sz="950" dirty="0">
              <a:solidFill>
                <a:srgbClr val="209DBC"/>
              </a:solidFill>
            </a:endParaRPr>
          </a:p>
          <a:p>
            <a:pPr marL="12700">
              <a:lnSpc>
                <a:spcPct val="110000"/>
              </a:lnSpc>
              <a:spcAft>
                <a:spcPts val="300"/>
              </a:spcAft>
            </a:pPr>
            <a:endParaRPr lang="en-US" sz="950" b="1" dirty="0">
              <a:solidFill>
                <a:srgbClr val="209DBC"/>
              </a:solidFill>
            </a:endParaRPr>
          </a:p>
          <a:p>
            <a:pPr marL="12700">
              <a:lnSpc>
                <a:spcPct val="110000"/>
              </a:lnSpc>
              <a:spcAft>
                <a:spcPts val="300"/>
              </a:spcAft>
            </a:pPr>
            <a:r>
              <a:rPr lang="en-US" sz="950" b="1" dirty="0">
                <a:solidFill>
                  <a:srgbClr val="209DBC"/>
                </a:solidFill>
              </a:rPr>
              <a:t>Review Editor</a:t>
            </a:r>
          </a:p>
          <a:p>
            <a:pPr marL="12700">
              <a:lnSpc>
                <a:spcPct val="110000"/>
              </a:lnSpc>
              <a:spcAft>
                <a:spcPts val="300"/>
              </a:spcAft>
            </a:pPr>
            <a:r>
              <a:rPr lang="en-US" sz="950" b="1" dirty="0"/>
              <a:t>Micah B. Hahn</a:t>
            </a:r>
            <a:r>
              <a:rPr lang="en-US" sz="950" dirty="0"/>
              <a:t>,</a:t>
            </a:r>
            <a:r>
              <a:rPr lang="en-US" sz="950" b="1" dirty="0"/>
              <a:t> </a:t>
            </a:r>
            <a:r>
              <a:rPr lang="en-US" sz="950" dirty="0"/>
              <a:t>University of Alaska Anchorage</a:t>
            </a:r>
          </a:p>
          <a:p>
            <a:pPr marL="12700">
              <a:lnSpc>
                <a:spcPct val="110000"/>
              </a:lnSpc>
              <a:spcAft>
                <a:spcPts val="300"/>
              </a:spcAft>
            </a:pPr>
            <a:endParaRPr lang="en-US" sz="950" b="1" dirty="0">
              <a:solidFill>
                <a:srgbClr val="209DBC"/>
              </a:solidFill>
            </a:endParaRPr>
          </a:p>
          <a:p>
            <a:pPr marL="12700">
              <a:lnSpc>
                <a:spcPct val="110000"/>
              </a:lnSpc>
              <a:spcAft>
                <a:spcPts val="300"/>
              </a:spcAft>
            </a:pPr>
            <a:r>
              <a:rPr lang="en-US" sz="950" b="1" dirty="0">
                <a:solidFill>
                  <a:srgbClr val="209DBC"/>
                </a:solidFill>
              </a:rPr>
              <a:t>USGCRP Coordinators</a:t>
            </a:r>
          </a:p>
          <a:p>
            <a:pPr marL="12700">
              <a:lnSpc>
                <a:spcPct val="110000"/>
              </a:lnSpc>
              <a:spcAft>
                <a:spcPts val="300"/>
              </a:spcAft>
            </a:pPr>
            <a:r>
              <a:rPr lang="en-US" sz="950" b="1" dirty="0"/>
              <a:t>Fredric Lipschultz</a:t>
            </a:r>
            <a:r>
              <a:rPr lang="en-US" sz="950" dirty="0"/>
              <a:t>, US Global Change Research Program / USRA</a:t>
            </a:r>
          </a:p>
          <a:p>
            <a:pPr marL="12700">
              <a:lnSpc>
                <a:spcPct val="110000"/>
              </a:lnSpc>
              <a:spcAft>
                <a:spcPts val="300"/>
              </a:spcAft>
            </a:pPr>
            <a:r>
              <a:rPr lang="en-US" sz="950" b="1" dirty="0"/>
              <a:t>Christopher W. Avery</a:t>
            </a:r>
            <a:r>
              <a:rPr lang="en-US" sz="950" dirty="0"/>
              <a:t>, US Global Change Research Program / ICF</a:t>
            </a:r>
            <a:endParaRPr lang="en-US" sz="950" b="1" dirty="0"/>
          </a:p>
          <a:p>
            <a:pPr marL="12700">
              <a:lnSpc>
                <a:spcPct val="110000"/>
              </a:lnSpc>
              <a:spcAft>
                <a:spcPts val="300"/>
              </a:spcAft>
            </a:pPr>
            <a:endParaRPr lang="en-US" sz="950" dirty="0"/>
          </a:p>
          <a:p>
            <a:pPr marL="12700">
              <a:lnSpc>
                <a:spcPct val="110000"/>
              </a:lnSpc>
              <a:spcAft>
                <a:spcPts val="300"/>
              </a:spcAft>
            </a:pPr>
            <a:endParaRPr lang="en-US" sz="950" i="1" dirty="0"/>
          </a:p>
        </p:txBody>
      </p:sp>
    </p:spTree>
    <p:extLst>
      <p:ext uri="{BB962C8B-B14F-4D97-AF65-F5344CB8AC3E}">
        <p14:creationId xmlns:p14="http://schemas.microsoft.com/office/powerpoint/2010/main" val="3305269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C568E5-EAB0-D049-9489-673801E1B7D4}"/>
              </a:ext>
            </a:extLst>
          </p:cNvPr>
          <p:cNvSpPr>
            <a:spLocks noGrp="1"/>
          </p:cNvSpPr>
          <p:nvPr>
            <p:ph type="subTitle" idx="1"/>
          </p:nvPr>
        </p:nvSpPr>
        <p:spPr>
          <a:xfrm>
            <a:off x="291637" y="1758738"/>
            <a:ext cx="5280107" cy="1552873"/>
          </a:xfrm>
        </p:spPr>
        <p:txBody>
          <a:bodyPr>
            <a:normAutofit fontScale="70000" lnSpcReduction="20000"/>
          </a:bodyPr>
          <a:lstStyle/>
          <a:p>
            <a:pPr marL="11113" marR="0" indent="-11113">
              <a:lnSpc>
                <a:spcPct val="115000"/>
              </a:lnSpc>
              <a:spcBef>
                <a:spcPts val="0"/>
              </a:spcBef>
              <a:spcAft>
                <a:spcPts val="600"/>
              </a:spcAft>
              <a:tabLst>
                <a:tab pos="273050" algn="l"/>
              </a:tabLst>
            </a:pPr>
            <a:r>
              <a:rPr lang="en-US" sz="1800" dirty="0">
                <a:effectLst/>
                <a:latin typeface="Calibri" panose="020F0502020204030204" pitchFamily="34" charset="0"/>
                <a:ea typeface="MS Mincho" panose="02020609040205080304" pitchFamily="49" charset="-128"/>
              </a:rPr>
              <a:t>Huntington, H.P., C. Strawhacker, J. Falke, E.M. Ward, L. Behnken, T.N. Curry, A.C. Herrmann, C.U. Itchuaqiyaq, J.S. Littell, E.A. Logerwell, D. Meeker, J.R. Overbeck, D.L. Peter, R. Pincus, A.A. Quintyne, S.F. Trainor, and S.A. Yoder, 2023: Ch. 29. Alaska. In: Fifth National Climate Assessment. Crimmins, A.R., C.W. Avery, D.R. Easterling, K.E. Kunkel, B.C. Stewart, and T.K. Maycock, Eds. U.S. Global Change Research Program, Washington, DC, USA. </a:t>
            </a:r>
            <a:r>
              <a:rPr lang="en-US" sz="1800" u="sng" dirty="0">
                <a:effectLst/>
                <a:latin typeface="Calibri" panose="020F0502020204030204" pitchFamily="34" charset="0"/>
                <a:ea typeface="MS Mincho" panose="02020609040205080304" pitchFamily="49" charset="-128"/>
                <a:hlinkClick r:id="rId3">
                  <a:extLst>
                    <a:ext uri="{A12FA001-AC4F-418D-AE19-62706E023703}">
                      <ahyp:hlinkClr xmlns:ahyp="http://schemas.microsoft.com/office/drawing/2018/hyperlinkcolor" val="tx"/>
                    </a:ext>
                  </a:extLst>
                </a:hlinkClick>
              </a:rPr>
              <a:t>https://doi.org/10.7930/NCA5.2023.CH29</a:t>
            </a:r>
            <a:endParaRPr lang="en-US" sz="1800" dirty="0">
              <a:effectLst/>
              <a:latin typeface="Calibri" panose="020F0502020204030204" pitchFamily="34" charset="0"/>
              <a:ea typeface="MS Mincho" panose="02020609040205080304" pitchFamily="49" charset="-128"/>
            </a:endParaRPr>
          </a:p>
        </p:txBody>
      </p:sp>
      <p:sp>
        <p:nvSpPr>
          <p:cNvPr id="3" name="Text Placeholder 2">
            <a:extLst>
              <a:ext uri="{FF2B5EF4-FFF2-40B4-BE49-F238E27FC236}">
                <a16:creationId xmlns:a16="http://schemas.microsoft.com/office/drawing/2014/main" id="{D50AE8C6-B8C5-3B42-A963-402578C31B64}"/>
              </a:ext>
            </a:extLst>
          </p:cNvPr>
          <p:cNvSpPr>
            <a:spLocks noGrp="1"/>
          </p:cNvSpPr>
          <p:nvPr>
            <p:ph type="body" sz="quarter" idx="10"/>
          </p:nvPr>
        </p:nvSpPr>
        <p:spPr/>
        <p:txBody>
          <a:bodyPr/>
          <a:lstStyle/>
          <a:p>
            <a:r>
              <a:rPr lang="en-US" dirty="0"/>
              <a:t>https://nca2023.globalchange.gov/chapter/29</a:t>
            </a:r>
          </a:p>
        </p:txBody>
      </p:sp>
    </p:spTree>
    <p:extLst>
      <p:ext uri="{BB962C8B-B14F-4D97-AF65-F5344CB8AC3E}">
        <p14:creationId xmlns:p14="http://schemas.microsoft.com/office/powerpoint/2010/main" val="401385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a:bodyPr>
          <a:lstStyle/>
          <a:p>
            <a:r>
              <a:rPr lang="en-US" dirty="0"/>
              <a:t>Our Health and Healthcare Are at Risk</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a:bodyPr>
          <a:lstStyle/>
          <a:p>
            <a:pPr marL="11113" marR="0">
              <a:lnSpc>
                <a:spcPct val="115000"/>
              </a:lnSpc>
              <a:spcBef>
                <a:spcPts val="0"/>
              </a:spcBef>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Health disparities in Alaska, including access to healthcare and health outcomes, are exacerbated by climate change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The well-being of Alaska residents will be further challenged by climate-driven threats and by emerging diseases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Improving health surveillance and healthcare access statewide can increase resilience to events that threaten public health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92500" lnSpcReduction="20000"/>
          </a:bodyPr>
          <a:lstStyle/>
          <a:p>
            <a:r>
              <a:rPr lang="en-US" dirty="0"/>
              <a:t>Our Communities Are Navigating Compounding Stressors</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a:bodyPr>
          <a:lstStyle/>
          <a:p>
            <a:pPr marL="15875" marR="0">
              <a:lnSpc>
                <a:spcPct val="115000"/>
              </a:lnSpc>
              <a:spcBef>
                <a:spcPts val="0"/>
              </a:spcBef>
              <a:spcAft>
                <a:spcPts val="600"/>
              </a:spcAft>
            </a:pPr>
            <a:r>
              <a:rPr lang="en-US" dirty="0">
                <a:solidFill>
                  <a:srgbClr val="000000"/>
                </a:solidFill>
                <a:effectLst/>
                <a:ea typeface="Arial" panose="020B0604020202020204" pitchFamily="34" charset="0"/>
                <a:cs typeface="Arial" panose="020B0604020202020204" pitchFamily="34" charset="0"/>
              </a:rPr>
              <a:t>Climate change amplifies the social and economic challenges facing Alaska communities (</a:t>
            </a:r>
            <a:r>
              <a:rPr lang="en-US" i="1" dirty="0">
                <a:solidFill>
                  <a:srgbClr val="000000"/>
                </a:solidFill>
                <a:effectLst/>
                <a:ea typeface="Arial" panose="020B0604020202020204" pitchFamily="34" charset="0"/>
                <a:cs typeface="Arial" panose="020B0604020202020204" pitchFamily="34" charset="0"/>
              </a:rPr>
              <a:t>high confidence</a:t>
            </a:r>
            <a:r>
              <a:rPr lang="en-US" dirty="0">
                <a:solidFill>
                  <a:srgbClr val="000000"/>
                </a:solidFill>
                <a:effectLst/>
                <a:ea typeface="Arial" panose="020B0604020202020204" pitchFamily="34" charset="0"/>
                <a:cs typeface="Arial" panose="020B0604020202020204" pitchFamily="34" charset="0"/>
              </a:rPr>
              <a:t>). Resource shifts, coastal and riverbank erosion, and disproportionate access to services will continue to threaten the physical and social integrity of these communities (</a:t>
            </a:r>
            <a:r>
              <a:rPr lang="en-US" i="1" dirty="0">
                <a:solidFill>
                  <a:srgbClr val="000000"/>
                </a:solidFill>
                <a:effectLst/>
                <a:ea typeface="Arial" panose="020B0604020202020204" pitchFamily="34" charset="0"/>
                <a:cs typeface="Arial" panose="020B0604020202020204" pitchFamily="34" charset="0"/>
              </a:rPr>
              <a:t>high confidence</a:t>
            </a:r>
            <a:r>
              <a:rPr lang="en-US" dirty="0">
                <a:solidFill>
                  <a:srgbClr val="000000"/>
                </a:solidFill>
                <a:effectLst/>
                <a:ea typeface="Arial" panose="020B0604020202020204" pitchFamily="34" charset="0"/>
                <a:cs typeface="Arial" panose="020B0604020202020204" pitchFamily="34" charset="0"/>
              </a:rPr>
              <a:t>). Increased adaptation capacity and equitable support have the potential to help rural and urban communities address Alaska’s regionally varied climate-driven threats (</a:t>
            </a:r>
            <a:r>
              <a:rPr lang="en-US" i="1" dirty="0">
                <a:solidFill>
                  <a:srgbClr val="000000"/>
                </a:solidFill>
                <a:effectLst/>
                <a:ea typeface="Arial" panose="020B0604020202020204" pitchFamily="34" charset="0"/>
                <a:cs typeface="Arial" panose="020B0604020202020204" pitchFamily="34" charset="0"/>
              </a:rPr>
              <a:t>high confidence</a:t>
            </a:r>
            <a:r>
              <a:rPr lang="en-US" dirty="0">
                <a:solidFill>
                  <a:srgbClr val="000000"/>
                </a:solidFill>
                <a:effectLst/>
                <a:ea typeface="Arial" panose="020B0604020202020204" pitchFamily="34" charset="0"/>
                <a:cs typeface="Arial" panose="020B0604020202020204" pitchFamily="34" charset="0"/>
              </a:rPr>
              <a:t>).</a:t>
            </a: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92500"/>
          </a:bodyPr>
          <a:lstStyle/>
          <a:p>
            <a:r>
              <a:rPr lang="en-US" dirty="0"/>
              <a:t>Our Livelihoods Are Vulnerable Without Diversification</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marR="0">
              <a:lnSpc>
                <a:spcPct val="115000"/>
              </a:lnSpc>
              <a:spcBef>
                <a:spcPts val="0"/>
              </a:spcBef>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Livelihoods, especially those dependent on natural resources, are at risk around Alaska. While advancing climate change has contributed to the collapse of major fisheries and is undermining many existing jobs and ways of life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it may also create some opportunities related to adaptation and response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Economic diversification, especially expansion of value-added industries, can help increase overall livelihood options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lstStyle/>
          <a:p>
            <a:r>
              <a:rPr lang="en-US" dirty="0"/>
              <a:t>Our Built Environment Will Become More Costly</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marR="0">
              <a:lnSpc>
                <a:spcPct val="115000"/>
              </a:lnSpc>
              <a:spcBef>
                <a:spcPts val="0"/>
              </a:spcBef>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Much of Alaska’s infrastructure was built for a stable climate, and changes in permafrost, ocean conditions, sea ice, air temperature, and precipitation patterns place that infrastructure at risk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Further warming is expected to lead to greater needs and costs for maintenance or replacement of buildings, roads, airports, and other facilities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Planning for further change and greater attention to climate trends and changes in extremes can help improve infrastructure resilience around Alaska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4</a:t>
            </a:r>
          </a:p>
        </p:txBody>
      </p:sp>
    </p:spTree>
    <p:extLst>
      <p:ext uri="{BB962C8B-B14F-4D97-AF65-F5344CB8AC3E}">
        <p14:creationId xmlns:p14="http://schemas.microsoft.com/office/powerpoint/2010/main" val="146220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lstStyle/>
          <a:p>
            <a:r>
              <a:rPr lang="en-US" dirty="0"/>
              <a:t>Our Natural Environment Is Transforming Rapidly</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marR="0">
              <a:lnSpc>
                <a:spcPct val="115000"/>
              </a:lnSpc>
              <a:spcBef>
                <a:spcPts val="0"/>
              </a:spcBef>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Alaska’s ecosystems are changing rapidly due to climate change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Many of the ecosystem goods and services that Alaskans rely on are expected to be diminished by further change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Careful management of Alaska’s natural resources to avoid additional stresses on fish, wildlife, and habitats can help avoid compounding effects on our ecosystems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5</a:t>
            </a:r>
          </a:p>
        </p:txBody>
      </p:sp>
    </p:spTree>
    <p:extLst>
      <p:ext uri="{BB962C8B-B14F-4D97-AF65-F5344CB8AC3E}">
        <p14:creationId xmlns:p14="http://schemas.microsoft.com/office/powerpoint/2010/main" val="1606838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lstStyle/>
          <a:p>
            <a:r>
              <a:rPr lang="en-US" dirty="0"/>
              <a:t>Our Security Faces Greater Threats</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marR="0">
              <a:lnSpc>
                <a:spcPct val="115000"/>
              </a:lnSpc>
              <a:spcBef>
                <a:spcPts val="0"/>
              </a:spcBef>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Rapid climate-driven change in Alaska undermines many of the assumptions of predictability on which community, state, and national security are based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Further change, especially in the marine environment with loss of sea ice, will create new vulnerabilities and requirements for security from multiple perspectives and at multiple scales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Greater capacity for identifying and responding to threats has the potential to help reduce security risks in the Alaska region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6</a:t>
            </a:r>
          </a:p>
        </p:txBody>
      </p:sp>
    </p:spTree>
    <p:extLst>
      <p:ext uri="{BB962C8B-B14F-4D97-AF65-F5344CB8AC3E}">
        <p14:creationId xmlns:p14="http://schemas.microsoft.com/office/powerpoint/2010/main" val="3708849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92500"/>
          </a:bodyPr>
          <a:lstStyle/>
          <a:p>
            <a:r>
              <a:rPr lang="en-US" dirty="0"/>
              <a:t>Our Just and Prosperous Future Starts with Adaptation</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marR="0">
              <a:lnSpc>
                <a:spcPct val="115000"/>
              </a:lnSpc>
              <a:spcBef>
                <a:spcPts val="0"/>
              </a:spcBef>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Local and regional efforts are underway around Alaska to prepare for and adapt to a changing climate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The breadth of adaptation needed around the state will require substantial investment of financial resources and close coordination among agencies, including Tribal governments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The effectiveness of adaptation planning and activities can be strengthened by addressing intersecting non-climate stressors, prioritizing the needs of the communities and populations experiencing the greatest impacts, building local capacity, and connecting adaptation efforts to economic and workforce development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7</a:t>
            </a:r>
          </a:p>
        </p:txBody>
      </p:sp>
    </p:spTree>
    <p:extLst>
      <p:ext uri="{BB962C8B-B14F-4D97-AF65-F5344CB8AC3E}">
        <p14:creationId xmlns:p14="http://schemas.microsoft.com/office/powerpoint/2010/main" val="17377455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8216</TotalTime>
  <Words>3239</Words>
  <Application>Microsoft Macintosh PowerPoint</Application>
  <PresentationFormat>On-screen Show (4:3)</PresentationFormat>
  <Paragraphs>125</Paragraphs>
  <Slides>28</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29.1. Climate-driven extreme events continue throughout Alaska.</vt:lpstr>
      <vt:lpstr>Figure 29.2. The response to climate change depends on the desired societal outcome and is shaped by existing societal and environmental conditions. </vt:lpstr>
      <vt:lpstr>Figure 29.3. The impacts of climate change on health and well-being depend on many social and environmental factors.</vt:lpstr>
      <vt:lpstr>Figure 29.4. Strong connections between individuals and communities are vital in rural Alaska.</vt:lpstr>
      <vt:lpstr>Figure 29.5. The racial makeup and population density of Alaska's communities vary greatly by region, creating the potential for varied exposures and disparate impacts across subpopulations.</vt:lpstr>
      <vt:lpstr>Figure 29.6. A rain-on-snow event in December 2021 blocked roads and caused other damages.</vt:lpstr>
      <vt:lpstr>Figure 29.7. Climate change is expected to have wide-ranging effects on key economic sectors in Alaska. </vt:lpstr>
      <vt:lpstr>Figure 29.8. Donations of salmon provided much-needed food to Chignik and other small communities.</vt:lpstr>
      <vt:lpstr>Figure 29.9. Coastal erosion is a major threat around Alaska.</vt:lpstr>
      <vt:lpstr>Figure 29.10. Thawing permafrost limited access to Denali National Park.</vt:lpstr>
      <vt:lpstr>Figure 29.11. Climate change has caused or contributed to extensive ecological effects throughout Alaska in recent years.</vt:lpstr>
      <vt:lpstr>Figure 29.12. Research on the effects of heat on salmon can help scientists understand the effects of continued warming.</vt:lpstr>
      <vt:lpstr>Figure 29.13. Climate change poses risks to military assets in Alaska.</vt:lpstr>
      <vt:lpstr>Figure 29.14. Salmon is vital for food security in much of Alaska.</vt:lpstr>
      <vt:lpstr>Figure 29.15. Statewide assessments show extensive climate-related threats throughout Alaska. </vt:lpstr>
      <vt:lpstr>Figure 29.16. Adaptation is a complex process, requiring expertise and engagement with multiple entities. </vt:lpstr>
      <vt:lpstr>Figure 29.17. Kelp farming is an adaptation action that can reduce the impacts of ocean acidification, take up carbon dioxide, and provide income.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Lustig, Allyza</cp:lastModifiedBy>
  <cp:revision>113</cp:revision>
  <dcterms:created xsi:type="dcterms:W3CDTF">2018-11-06T19:06:29Z</dcterms:created>
  <dcterms:modified xsi:type="dcterms:W3CDTF">2023-10-20T19:16:44Z</dcterms:modified>
</cp:coreProperties>
</file>