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8"/>
  </p:notesMasterIdLst>
  <p:sldIdLst>
    <p:sldId id="282" r:id="rId2"/>
    <p:sldId id="256" r:id="rId3"/>
    <p:sldId id="257" r:id="rId4"/>
    <p:sldId id="258" r:id="rId5"/>
    <p:sldId id="259" r:id="rId6"/>
    <p:sldId id="296" r:id="rId7"/>
    <p:sldId id="300" r:id="rId8"/>
    <p:sldId id="284" r:id="rId9"/>
    <p:sldId id="285" r:id="rId10"/>
    <p:sldId id="286" r:id="rId11"/>
    <p:sldId id="287" r:id="rId12"/>
    <p:sldId id="288" r:id="rId13"/>
    <p:sldId id="289" r:id="rId14"/>
    <p:sldId id="290" r:id="rId15"/>
    <p:sldId id="291" r:id="rId16"/>
    <p:sldId id="292" r:id="rId17"/>
    <p:sldId id="293" r:id="rId18"/>
    <p:sldId id="294" r:id="rId19"/>
    <p:sldId id="297" r:id="rId20"/>
    <p:sldId id="298" r:id="rId21"/>
    <p:sldId id="299" r:id="rId22"/>
    <p:sldId id="301" r:id="rId23"/>
    <p:sldId id="302" r:id="rId24"/>
    <p:sldId id="263" r:id="rId25"/>
    <p:sldId id="283" r:id="rId26"/>
    <p:sldId id="265"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eves, Katie" initials="RK" lastIdx="2" clrIdx="0">
    <p:extLst>
      <p:ext uri="{19B8F6BF-5375-455C-9EA6-DF929625EA0E}">
        <p15:presenceInfo xmlns:p15="http://schemas.microsoft.com/office/powerpoint/2012/main" userId="S-1-5-21-2338163137-2684688362-157462135-721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393"/>
    <a:srgbClr val="209DBC"/>
    <a:srgbClr val="372655"/>
    <a:srgbClr val="DDE9ED"/>
    <a:srgbClr val="3D88A8"/>
    <a:srgbClr val="6D5B97"/>
    <a:srgbClr val="102268"/>
    <a:srgbClr val="096BA3"/>
    <a:srgbClr val="0F9EFB"/>
    <a:srgbClr val="3856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37" autoAdjust="0"/>
    <p:restoredTop sz="68955" autoAdjust="0"/>
  </p:normalViewPr>
  <p:slideViewPr>
    <p:cSldViewPr snapToGrid="0" snapToObjects="1" showGuides="1">
      <p:cViewPr varScale="1">
        <p:scale>
          <a:sx n="74" d="100"/>
          <a:sy n="74" d="100"/>
        </p:scale>
        <p:origin x="3128"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1000-D3B8-D440-8861-CD99BA79407E}" type="datetimeFigureOut">
              <a:rPr lang="en-US" smtClean="0"/>
              <a:t>1/17/24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CE6CB7-542C-0A40-A1D9-CA6EADA0C63B}" type="slidenum">
              <a:rPr lang="en-US" smtClean="0"/>
              <a:t>‹#›</a:t>
            </a:fld>
            <a:endParaRPr lang="en-US" dirty="0"/>
          </a:p>
        </p:txBody>
      </p:sp>
    </p:spTree>
    <p:extLst>
      <p:ext uri="{BB962C8B-B14F-4D97-AF65-F5344CB8AC3E}">
        <p14:creationId xmlns:p14="http://schemas.microsoft.com/office/powerpoint/2010/main" val="138875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a:t>
            </a:fld>
            <a:endParaRPr lang="en-US" dirty="0"/>
          </a:p>
        </p:txBody>
      </p:sp>
    </p:spTree>
    <p:extLst>
      <p:ext uri="{BB962C8B-B14F-4D97-AF65-F5344CB8AC3E}">
        <p14:creationId xmlns:p14="http://schemas.microsoft.com/office/powerpoint/2010/main" val="2853394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This community heat assessment map shows the afternoon heat index and “hotspots” for the island of Oʻahu, Hawaiʻi. The inset is urban Honolulu. Data were collected by community volunteers and the City and County of Honolulu on August 31, 2019. On this day, the high temperature tied the hottest-ever recorded for Honolulu. Multiple neighborhoods on Oʻahu experienced afternoon heat indices above 100°F (38°C), with a maximum recorded heat index of 107.3°F (42°C). Climate change is increasing the frequency, intensity, and duration of heat extremes, putting individuals and communities at risk. Figure credit: Arizona State University, University of Hawaiʻi at Mānoa, NOAA NCEI, and CISESS NC.</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16</a:t>
            </a:fld>
            <a:endParaRPr lang="en-US" dirty="0"/>
          </a:p>
        </p:txBody>
      </p:sp>
    </p:spTree>
    <p:extLst>
      <p:ext uri="{BB962C8B-B14F-4D97-AF65-F5344CB8AC3E}">
        <p14:creationId xmlns:p14="http://schemas.microsoft.com/office/powerpoint/2010/main" val="2630565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Rising sea levels are increasing the frequency and magnitude of coastal flooding events.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top left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Cars travel through king tide flooding on Oʻahu, Hawaiʻi, in August 2019.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top right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High tide inundates a low-lying coastal area in Majuro, Marshall Islands, in February 2020.</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bottom left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 residence on Oʻahu, Hawaiʻi, has collapsed due to coastal erosion during a large wave event in February 2022.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bottom right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American Sāmoa experienced flooding around homes in May 2021. Photo credits: (top left) Maya Walton via © Hawaiʻi Sea Grant King Tides Project, 2019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CC BY 4.0</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(top right) Max Sudnovsky via © Hawaiʻi Sea Grant King Tides Project, 2020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CC BY 4.0</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(bottom left) © Shellie Habel; (bottom right) Kelley Anderson Tagarino via © Hawaiʻi Sea Grant King Tides Project, 2021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CC BY 4.0</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17</a:t>
            </a:fld>
            <a:endParaRPr lang="en-US" dirty="0"/>
          </a:p>
        </p:txBody>
      </p:sp>
    </p:spTree>
    <p:extLst>
      <p:ext uri="{BB962C8B-B14F-4D97-AF65-F5344CB8AC3E}">
        <p14:creationId xmlns:p14="http://schemas.microsoft.com/office/powerpoint/2010/main" val="302215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maps show coastal flood protection that the top-most 3.28 feet (1 m) of coral reefs provide annually in American Sāmoa; Guam; Saipan and Tinian (Commonwealth of the Northern Mariana Islands); and Hawaiʻi. The maps display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 number of people per mile at risk and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 potential economic losses (in millions of dollars per mile) from direct building damages and indirect economic disruption from flooding. Adapted from Storlazzi et al. 2019.(Storlazzi et al. 2019)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18</a:t>
            </a:fld>
            <a:endParaRPr lang="en-US" dirty="0"/>
          </a:p>
        </p:txBody>
      </p:sp>
    </p:spTree>
    <p:extLst>
      <p:ext uri="{BB962C8B-B14F-4D97-AF65-F5344CB8AC3E}">
        <p14:creationId xmlns:p14="http://schemas.microsoft.com/office/powerpoint/2010/main" val="2208763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Pacific Islands offer a diversity of ecosystems that include mangroves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top left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limestone forests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bottom left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tropical alpine habitats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top center</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dry forests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bottom center</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coral reefs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top right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cloud forests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bottom right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Photo credits: (top left) Richard Mackenzie, USDA Forest Service; (top center) © Paul Krushelnycky, University of Hawaiʻi; (top right) © Underwater Earth / XL Catlin Seaview Survey / Christophe Bailhache; (bottom left) Christian Giardina, USDA Forest Service; (bottom center) Hawaiʻi Department of Land and Natural Resources; (bottom right) Lucas Fortini, USGS.</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19</a:t>
            </a:fld>
            <a:endParaRPr lang="en-US" dirty="0"/>
          </a:p>
        </p:txBody>
      </p:sp>
    </p:spTree>
    <p:extLst>
      <p:ext uri="{BB962C8B-B14F-4D97-AF65-F5344CB8AC3E}">
        <p14:creationId xmlns:p14="http://schemas.microsoft.com/office/powerpoint/2010/main" val="439228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annual percentage of total land area burned for seven Pacific Islands is equivalent to or greater than the percent area burned for western US states. Years examined are noted for each location. Figure credit: USDA Forest Service, USGS, NOAA NCEI, and CISESS NC.</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20</a:t>
            </a:fld>
            <a:endParaRPr lang="en-US" dirty="0"/>
          </a:p>
        </p:txBody>
      </p:sp>
    </p:spTree>
    <p:extLst>
      <p:ext uri="{BB962C8B-B14F-4D97-AF65-F5344CB8AC3E}">
        <p14:creationId xmlns:p14="http://schemas.microsoft.com/office/powerpoint/2010/main" val="337740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These images depict on-the-ground climate-related conservation actions across Pacific Island ecosystems: wildfire management in Hawaiʻi Volcanoes National Park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top left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planting native species in Palau to restore watershed health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bottom left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installing protective fencing around native habitat in Hawaiʻi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bottom center</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conservation of native snails using captive populations to prevent extinction of vulnerable populations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top right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seabird translocations in the Northwestern Hawaiian Islands to safeguard against sea level rise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center right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climate-resilient coral reef restoration experiments in Hawaiʻi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bottom right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Photo credits: (top left) D. Benitiez, NPS; (top right) © Chris A. Johns; (center right) © Lindsay Young, Pacific Rim Conservation; (bottom left) © Ann Singeo, Ebiil Society Inc.; (bottom center) NPS; (bottom right) Hawaiʻi Department of Land and Natural Resources.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21</a:t>
            </a:fld>
            <a:endParaRPr lang="en-US" dirty="0"/>
          </a:p>
        </p:txBody>
      </p:sp>
    </p:spTree>
    <p:extLst>
      <p:ext uri="{BB962C8B-B14F-4D97-AF65-F5344CB8AC3E}">
        <p14:creationId xmlns:p14="http://schemas.microsoft.com/office/powerpoint/2010/main" val="3971491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t>
            </a:r>
            <a:r>
              <a:rPr lang="en-US" sz="1800" i="1" dirty="0">
                <a:solidFill>
                  <a:srgbClr val="000000"/>
                </a:solidFill>
                <a:effectLst/>
                <a:latin typeface="Calibri" panose="020F0502020204030204" pitchFamily="34" charset="0"/>
                <a:ea typeface="Arial" panose="020B0604020202020204" pitchFamily="34" charset="0"/>
                <a:cs typeface="Arial" panose="020B0604020202020204" pitchFamily="34" charset="0"/>
              </a:rPr>
              <a:t>Limu </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refers to ocean plants, including seaweed. The governor of Hawaiʻi designated 2022 as the Year of the Limu as a part of a statewide community effort to raise awareness about the importance of limu to Hawaiʻi’s cultural identity and the health of the nearshore marine environment. The KUA Limu Hui (a seaweed practitioners group) shares traditional knowledge and practices related to limu gathering, use, and restoration. </a:t>
            </a:r>
            <a:r>
              <a:rPr lang="en-US" sz="1800" i="1" dirty="0">
                <a:solidFill>
                  <a:srgbClr val="000000"/>
                </a:solidFill>
                <a:effectLst/>
                <a:latin typeface="Calibri" panose="020F0502020204030204" pitchFamily="34" charset="0"/>
                <a:ea typeface="Arial" panose="020B0604020202020204" pitchFamily="34" charset="0"/>
                <a:cs typeface="Arial" panose="020B0604020202020204" pitchFamily="34" charset="0"/>
              </a:rPr>
              <a:t>Limu kala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r>
              <a:rPr lang="en-US" sz="1800" i="1" dirty="0">
                <a:solidFill>
                  <a:srgbClr val="000000"/>
                </a:solidFill>
                <a:effectLst/>
                <a:latin typeface="Calibri" panose="020F0502020204030204" pitchFamily="34" charset="0"/>
                <a:ea typeface="Arial" panose="020B0604020202020204" pitchFamily="34" charset="0"/>
                <a:cs typeface="Arial" panose="020B0604020202020204" pitchFamily="34" charset="0"/>
              </a:rPr>
              <a:t>Sargassum echinocarpum</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left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is incorporated into various food dishes, is used as bait for reef fish, and is an important component in Hawaiian forgiveness ceremonies. Limu such as </a:t>
            </a:r>
            <a:r>
              <a:rPr lang="en-US" sz="1800" i="1" dirty="0">
                <a:solidFill>
                  <a:srgbClr val="000000"/>
                </a:solidFill>
                <a:effectLst/>
                <a:latin typeface="Calibri" panose="020F0502020204030204" pitchFamily="34" charset="0"/>
                <a:ea typeface="Arial" panose="020B0604020202020204" pitchFamily="34" charset="0"/>
                <a:cs typeface="Arial" panose="020B0604020202020204" pitchFamily="34" charset="0"/>
              </a:rPr>
              <a:t>palahalaha </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r>
              <a:rPr lang="en-US" sz="1800" i="1" dirty="0">
                <a:solidFill>
                  <a:srgbClr val="000000"/>
                </a:solidFill>
                <a:effectLst/>
                <a:latin typeface="Calibri" panose="020F0502020204030204" pitchFamily="34" charset="0"/>
                <a:ea typeface="Arial" panose="020B0604020202020204" pitchFamily="34" charset="0"/>
                <a:cs typeface="Arial" panose="020B0604020202020204" pitchFamily="34" charset="0"/>
              </a:rPr>
              <a:t>Ulva fasciata</a:t>
            </a:r>
            <a:r>
              <a:rPr lang="en-US" sz="18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a:t>
            </a:r>
            <a:r>
              <a:rPr lang="en-US" sz="1800" i="1"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right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also play a critical role in intertidal ecosystems as they provide food and shelter for invertebrates and herbivores. Photo credits: © Haunani Kane.</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22</a:t>
            </a:fld>
            <a:endParaRPr lang="en-US" dirty="0"/>
          </a:p>
        </p:txBody>
      </p:sp>
    </p:spTree>
    <p:extLst>
      <p:ext uri="{BB962C8B-B14F-4D97-AF65-F5344CB8AC3E}">
        <p14:creationId xmlns:p14="http://schemas.microsoft.com/office/powerpoint/2010/main" val="1345018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Sea level rise (SLR), strong winds, and large storm waves impact a fishpond in Kaloko-Honokōhau, Hawaiʻi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left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Kukau El Bad, a cultural site in Ngarchelong State, Palau, is inundated by salt water and continues to be threatened by SLR, storm surge, and erosion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right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Photo credits: (left) © Kimberly Crawford; (right) © Ann Singeo, Ebiil Society Inc.</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23</a:t>
            </a:fld>
            <a:endParaRPr lang="en-US" dirty="0"/>
          </a:p>
        </p:txBody>
      </p:sp>
    </p:spTree>
    <p:extLst>
      <p:ext uri="{BB962C8B-B14F-4D97-AF65-F5344CB8AC3E}">
        <p14:creationId xmlns:p14="http://schemas.microsoft.com/office/powerpoint/2010/main" val="4116853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26</a:t>
            </a:fld>
            <a:endParaRPr lang="en-US" dirty="0"/>
          </a:p>
        </p:txBody>
      </p:sp>
    </p:spTree>
    <p:extLst>
      <p:ext uri="{BB962C8B-B14F-4D97-AF65-F5344CB8AC3E}">
        <p14:creationId xmlns:p14="http://schemas.microsoft.com/office/powerpoint/2010/main" val="391487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map shows the geographic breadth of the state of Hawai‘i and the US-Affiliated Pacific Islands (USAPI). The USAPI comprises the US territories of American Sāmoa, Guam, and the Pacific Remote Islands (Baker Island, Howland Island, Jarvis Island, Johnston Atoll, Kingman Reef, Palmyra Atoll, and Wake Island); the Commonwealth of the Northern Mariana Islands; and the Freely Associated States: the Federated States of Micronesia, the Republic of the Marshall Islands, and the Republic of Palau. The exclusive economic zones around each jurisdiction are shown. Figure credit: University of Guam, Clark University, NOAA NCEI, and CISESS NC. Sources: Esri, Garmin, GEBCO, NOAA NGDC, and other contributors. Map image is the intellectual property of Esri and is used herein under license. Copyright © 2020 Esri and its licensors. All rights reserved.</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8</a:t>
            </a:fld>
            <a:endParaRPr lang="en-US" dirty="0"/>
          </a:p>
        </p:txBody>
      </p:sp>
    </p:spTree>
    <p:extLst>
      <p:ext uri="{BB962C8B-B14F-4D97-AF65-F5344CB8AC3E}">
        <p14:creationId xmlns:p14="http://schemas.microsoft.com/office/powerpoint/2010/main" val="2600070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These detailed maps show the inhabited Pacific Islands region with islands and capital cities labeled. Shown are American Sāmoa; the Commonwealth of the Northern Mariana Islands; the Federated States of Micronesia (with its four states labeled: Yap, Chuuk, Pohnpei, and Kosrae); Guam; Hawai‘i; the Republic of the Marshall Islands; and the Republic of Palau. Figure credit: Clark University, Arizona State University, University of Guam, NOAA NCEI, and CISESS NC. Sources: Esri, Garmin, GEBCO, NOAA NGDC, and other contributors. Map image is the intellectual property of Esri and is used herein under license. Copyright © 2020 Esri and its licensors. All rights reserved.</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9</a:t>
            </a:fld>
            <a:endParaRPr lang="en-US" dirty="0"/>
          </a:p>
        </p:txBody>
      </p:sp>
    </p:spTree>
    <p:extLst>
      <p:ext uri="{BB962C8B-B14F-4D97-AF65-F5344CB8AC3E}">
        <p14:creationId xmlns:p14="http://schemas.microsoft.com/office/powerpoint/2010/main" val="2975050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figure shows projected percent change in annual and seasonal rainfall by 2100 across the Pacific Islands region under a global warming level of 3°C (5.4°F) relative to 1985–2014. Large increases in future rainfall are seen for the Commonwealth of the Northern Mariana Islands (CNMI), the Federated States of Micronesia (FSM), Guam, and the Republic of the Marshall Islands (RMI), while almost no change is projected for American Sāmoa. Hawai‘i and Palau are projected to see decreases in November–April rainfall and increases in May–October rainfall. Adapted from Dhage and Widlansky 2022(Dhage and Widlansky 2022)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CC BY 4.0</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10</a:t>
            </a:fld>
            <a:endParaRPr lang="en-US" dirty="0"/>
          </a:p>
        </p:txBody>
      </p:sp>
    </p:spTree>
    <p:extLst>
      <p:ext uri="{BB962C8B-B14F-4D97-AF65-F5344CB8AC3E}">
        <p14:creationId xmlns:p14="http://schemas.microsoft.com/office/powerpoint/2010/main" val="3534376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Sea level rise (SLR) projections for different scenarios are as follows: Low (1 foot of global SLR by 2100), Intermediate-Low (1.5 feet), Intermediate (3 feet), Intermediate-High (5 feet), and High (6.5 feet).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top four panels</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Maps display regional variations in projected SLR by 2050 (top row) and 2100 (center row) in the Pacific under Intermediate (left) and High (right) scenarios. In general, sea levels are relatively higher in the northern and western Pacific than in the southern and eastern Pacific. Although patterns vary spatially due to various processes such as thermal expansion and subsidence, the greatest sources of variability are time and the scenario.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bottom two panels</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SLR scenarios are shown for 2020–2100 at Honolulu, Hawaiʻi (A), and Apra Harbor, Guam (B; locations noted in the upper-left panel). For information regarding the likelihood of these scenarios under possible future warming levels, see Appendix 3. </a:t>
            </a:r>
            <a:r>
              <a:rPr lang="en-US" sz="2800" b="0" i="0">
                <a:solidFill>
                  <a:srgbClr val="323338"/>
                </a:solidFill>
                <a:effectLst/>
                <a:latin typeface="Figtree"/>
              </a:rPr>
              <a:t>Figure credit: US Geological Survey, University of Guam, Arizona State University, and NASA Jet Propulsion Laboratory.</a:t>
            </a:r>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11</a:t>
            </a:fld>
            <a:endParaRPr lang="en-US" dirty="0"/>
          </a:p>
        </p:txBody>
      </p:sp>
    </p:spTree>
    <p:extLst>
      <p:ext uri="{BB962C8B-B14F-4D97-AF65-F5344CB8AC3E}">
        <p14:creationId xmlns:p14="http://schemas.microsoft.com/office/powerpoint/2010/main" val="211791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Changes in climate, as measured through key indicators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top panel</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including sea surface temperature, sea level, and tropical cyclone intensity, result in impacts and risks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lower panel</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for Pacific Island environments and communities, both on high volcanic islands and atolls. Improved monitoring of indicators is essential for tracking the pace and extent of climate change. Understanding of the connections between indicators and impacts is expanding, which supports adaptation efforts. Adapted from Keener et al. 2018,(Keener et al. 2018) which was adapted from Keener et al. 2012.(Keener et al. 2012)</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12</a:t>
            </a:fld>
            <a:endParaRPr lang="en-US" dirty="0"/>
          </a:p>
        </p:txBody>
      </p:sp>
    </p:spTree>
    <p:extLst>
      <p:ext uri="{BB962C8B-B14F-4D97-AF65-F5344CB8AC3E}">
        <p14:creationId xmlns:p14="http://schemas.microsoft.com/office/powerpoint/2010/main" val="1902397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Traditional Palauan cast net fishing remains important for local food security. Photo credit: © Reid Endress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13</a:t>
            </a:fld>
            <a:endParaRPr lang="en-US" dirty="0"/>
          </a:p>
        </p:txBody>
      </p:sp>
    </p:spTree>
    <p:extLst>
      <p:ext uri="{BB962C8B-B14F-4D97-AF65-F5344CB8AC3E}">
        <p14:creationId xmlns:p14="http://schemas.microsoft.com/office/powerpoint/2010/main" val="3587728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Several varieties of giant swamp taro are salt tolerant, making them valuable for adapting to saltwater intrusion. Photo credit: © Ann Singeo, Ebiil Society Inc.</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14</a:t>
            </a:fld>
            <a:endParaRPr lang="en-US" dirty="0"/>
          </a:p>
        </p:txBody>
      </p:sp>
    </p:spTree>
    <p:extLst>
      <p:ext uri="{BB962C8B-B14F-4D97-AF65-F5344CB8AC3E}">
        <p14:creationId xmlns:p14="http://schemas.microsoft.com/office/powerpoint/2010/main" val="451086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In 2018 Super Typhoon Yutu struck the Commonwealth of the Northern Mariana Islands and damaged or destroyed a significant portion of the islands’ buildings and critical infrastructure, leaving a sizable population temporarily unhoused. The experience underscored how events such as cyclones, flooding, and droughts combine with societal factors to acutely affect human health and safety. Images show US Naval personnel clearing debris at a Tinian family’s home destroyed by Super Typhoon Yutu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top left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 satellite infrared image of Super Typhoon Yutu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top right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a classroom in Hopwood Middle School on Saipan after the storm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bottom</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Image credits: (top left) Matthew R. White, US Navy; (top right) NOAA/UWM-CIMSS, William Straka III; (bottom) Grace Simoneau, FEMA.</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15</a:t>
            </a:fld>
            <a:endParaRPr lang="en-US" dirty="0"/>
          </a:p>
        </p:txBody>
      </p:sp>
    </p:spTree>
    <p:extLst>
      <p:ext uri="{BB962C8B-B14F-4D97-AF65-F5344CB8AC3E}">
        <p14:creationId xmlns:p14="http://schemas.microsoft.com/office/powerpoint/2010/main" val="2476430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formation for presenters">
    <p:spTree>
      <p:nvGrpSpPr>
        <p:cNvPr id="1" name=""/>
        <p:cNvGrpSpPr/>
        <p:nvPr/>
      </p:nvGrpSpPr>
      <p:grpSpPr>
        <a:xfrm>
          <a:off x="0" y="0"/>
          <a:ext cx="0" cy="0"/>
          <a:chOff x="0" y="0"/>
          <a:chExt cx="0" cy="0"/>
        </a:xfrm>
      </p:grpSpPr>
      <p:sp>
        <p:nvSpPr>
          <p:cNvPr id="9" name="Content Placeholder 2"/>
          <p:cNvSpPr>
            <a:spLocks noGrp="1"/>
          </p:cNvSpPr>
          <p:nvPr>
            <p:ph idx="13" hasCustomPrompt="1"/>
          </p:nvPr>
        </p:nvSpPr>
        <p:spPr>
          <a:xfrm>
            <a:off x="628650" y="1698171"/>
            <a:ext cx="5035880" cy="4478792"/>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15  |  Fifth National Climate Assessment  |  nca2023.globalchange.gov</a:t>
            </a:r>
          </a:p>
        </p:txBody>
      </p:sp>
      <p:sp>
        <p:nvSpPr>
          <p:cNvPr id="2" name="Content Placeholder 8">
            <a:extLst>
              <a:ext uri="{FF2B5EF4-FFF2-40B4-BE49-F238E27FC236}">
                <a16:creationId xmlns:a16="http://schemas.microsoft.com/office/drawing/2014/main" id="{1108CC7F-A86D-ACFF-3B1C-4E838AF9E3A5}"/>
              </a:ext>
            </a:extLst>
          </p:cNvPr>
          <p:cNvSpPr>
            <a:spLocks noGrp="1"/>
          </p:cNvSpPr>
          <p:nvPr>
            <p:ph sz="quarter" idx="14"/>
          </p:nvPr>
        </p:nvSpPr>
        <p:spPr>
          <a:xfrm>
            <a:off x="6400508" y="2303812"/>
            <a:ext cx="2054430" cy="2057400"/>
          </a:xfrm>
        </p:spPr>
        <p:txBody>
          <a:bodyPr anchor="t"/>
          <a:lstStyle>
            <a:lvl1pPr marL="0" indent="0" algn="l">
              <a:buNone/>
              <a:defRPr>
                <a:solidFill>
                  <a:schemeClr val="bg1"/>
                </a:solidFill>
              </a:defRPr>
            </a:lvl1pPr>
          </a:lstStyle>
          <a:p>
            <a:pPr lvl="0"/>
            <a:r>
              <a:rPr lang="en-US"/>
              <a:t>Edit Master text styles</a:t>
            </a:r>
          </a:p>
        </p:txBody>
      </p:sp>
      <p:sp>
        <p:nvSpPr>
          <p:cNvPr id="5" name="TextBox 4">
            <a:extLst>
              <a:ext uri="{FF2B5EF4-FFF2-40B4-BE49-F238E27FC236}">
                <a16:creationId xmlns:a16="http://schemas.microsoft.com/office/drawing/2014/main" id="{0D721B23-BE1C-8E16-92B9-B10299C624A5}"/>
              </a:ext>
            </a:extLst>
          </p:cNvPr>
          <p:cNvSpPr txBox="1"/>
          <p:nvPr userDrawn="1"/>
        </p:nvSpPr>
        <p:spPr>
          <a:xfrm>
            <a:off x="6718714" y="4400224"/>
            <a:ext cx="1418017" cy="307777"/>
          </a:xfrm>
          <a:prstGeom prst="rect">
            <a:avLst/>
          </a:prstGeom>
          <a:noFill/>
        </p:spPr>
        <p:txBody>
          <a:bodyPr wrap="none" rtlCol="0">
            <a:spAutoFit/>
          </a:bodyPr>
          <a:lstStyle/>
          <a:p>
            <a:r>
              <a:rPr lang="en-US" sz="1400" dirty="0"/>
              <a:t>Chapter QR code</a:t>
            </a:r>
          </a:p>
        </p:txBody>
      </p:sp>
      <p:sp>
        <p:nvSpPr>
          <p:cNvPr id="10" name="TextBox 9">
            <a:extLst>
              <a:ext uri="{FF2B5EF4-FFF2-40B4-BE49-F238E27FC236}">
                <a16:creationId xmlns:a16="http://schemas.microsoft.com/office/drawing/2014/main" id="{413BF341-D554-7A24-F119-7DB633F019A4}"/>
              </a:ext>
            </a:extLst>
          </p:cNvPr>
          <p:cNvSpPr txBox="1"/>
          <p:nvPr userDrawn="1"/>
        </p:nvSpPr>
        <p:spPr>
          <a:xfrm>
            <a:off x="628650" y="603583"/>
            <a:ext cx="7886700" cy="707886"/>
          </a:xfrm>
          <a:prstGeom prst="rect">
            <a:avLst/>
          </a:prstGeom>
          <a:noFill/>
        </p:spPr>
        <p:txBody>
          <a:bodyPr wrap="square" rtlCol="0">
            <a:spAutoFit/>
          </a:bodyPr>
          <a:lstStyle/>
          <a:p>
            <a:r>
              <a:rPr lang="en-US" sz="4000" b="0" dirty="0">
                <a:solidFill>
                  <a:srgbClr val="026393"/>
                </a:solidFill>
                <a:latin typeface="+mj-lt"/>
              </a:rPr>
              <a:t>Information for presenters</a:t>
            </a:r>
          </a:p>
        </p:txBody>
      </p:sp>
    </p:spTree>
    <p:extLst>
      <p:ext uri="{BB962C8B-B14F-4D97-AF65-F5344CB8AC3E}">
        <p14:creationId xmlns:p14="http://schemas.microsoft.com/office/powerpoint/2010/main" val="1139338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30  |  Fifth National Climate Assessment  |  nca2023.globalchange.gov</a:t>
            </a:r>
          </a:p>
        </p:txBody>
      </p:sp>
    </p:spTree>
    <p:extLst>
      <p:ext uri="{BB962C8B-B14F-4D97-AF65-F5344CB8AC3E}">
        <p14:creationId xmlns:p14="http://schemas.microsoft.com/office/powerpoint/2010/main" val="1882299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530860-5D58-5042-BB93-C7592BB8BF8A}"/>
              </a:ext>
            </a:extLst>
          </p:cNvPr>
          <p:cNvSpPr/>
          <p:nvPr userDrawn="1"/>
        </p:nvSpPr>
        <p:spPr>
          <a:xfrm>
            <a:off x="0" y="0"/>
            <a:ext cx="9144000" cy="6858000"/>
          </a:xfrm>
          <a:prstGeom prst="rect">
            <a:avLst/>
          </a:prstGeom>
          <a:solidFill>
            <a:srgbClr val="0263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5" name="Rectangle 14">
            <a:extLst>
              <a:ext uri="{FF2B5EF4-FFF2-40B4-BE49-F238E27FC236}">
                <a16:creationId xmlns:a16="http://schemas.microsoft.com/office/drawing/2014/main" id="{2A530860-5D58-5042-BB93-C7592BB8BF8A}"/>
              </a:ext>
            </a:extLst>
          </p:cNvPr>
          <p:cNvSpPr/>
          <p:nvPr userDrawn="1"/>
        </p:nvSpPr>
        <p:spPr>
          <a:xfrm>
            <a:off x="0" y="1137988"/>
            <a:ext cx="5630780" cy="400110"/>
          </a:xfrm>
          <a:prstGeom prst="rect">
            <a:avLst/>
          </a:prstGeom>
          <a:solidFill>
            <a:srgbClr val="209D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3" name="Subtitle 2"/>
          <p:cNvSpPr>
            <a:spLocks noGrp="1"/>
          </p:cNvSpPr>
          <p:nvPr>
            <p:ph type="subTitle" idx="1" hasCustomPrompt="1"/>
          </p:nvPr>
        </p:nvSpPr>
        <p:spPr>
          <a:xfrm>
            <a:off x="308113" y="1667464"/>
            <a:ext cx="5372053" cy="1638252"/>
          </a:xfrm>
        </p:spPr>
        <p:txBody>
          <a:bodyPr>
            <a:normAutofit/>
          </a:bodyPr>
          <a:lstStyle>
            <a:lvl1pPr marL="0" indent="0" algn="l">
              <a:lnSpc>
                <a:spcPct val="100000"/>
              </a:lnSpc>
              <a:spcBef>
                <a:spcPts val="0"/>
              </a:spcBef>
              <a:spcAft>
                <a:spcPts val="0"/>
              </a:spcAft>
              <a:buNone/>
              <a:defRPr sz="1400" baseline="0">
                <a:solidFill>
                  <a:schemeClr val="bg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chapter citation</a:t>
            </a: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4" y="1137988"/>
            <a:ext cx="6397487" cy="400110"/>
          </a:xfrm>
          <a:prstGeom prst="rect">
            <a:avLst/>
          </a:prstGeom>
        </p:spPr>
        <p:txBody>
          <a:bodyPr wrap="square">
            <a:spAutoFit/>
          </a:bodyPr>
          <a:lstStyle/>
          <a:p>
            <a:r>
              <a:rPr lang="en-US" sz="2000" b="1" i="0" dirty="0">
                <a:solidFill>
                  <a:schemeClr val="bg1"/>
                </a:solidFill>
                <a:effectLst/>
                <a:latin typeface="Calibri" panose="020F0502020204030204" pitchFamily="34" charset="0"/>
                <a:cs typeface="Calibri" panose="020F0502020204030204" pitchFamily="34" charset="0"/>
              </a:rPr>
              <a:t>Recommended</a:t>
            </a:r>
            <a:r>
              <a:rPr lang="en-US" sz="2000" b="1" i="0" baseline="0" dirty="0">
                <a:solidFill>
                  <a:schemeClr val="bg1"/>
                </a:solidFill>
                <a:effectLst/>
                <a:latin typeface="Calibri" panose="020F0502020204030204" pitchFamily="34" charset="0"/>
                <a:cs typeface="Calibri" panose="020F0502020204030204" pitchFamily="34" charset="0"/>
              </a:rPr>
              <a:t> chapter citation</a:t>
            </a:r>
            <a:endParaRPr lang="en-US" sz="2000" b="1" i="0" dirty="0">
              <a:solidFill>
                <a:schemeClr val="bg1"/>
              </a:solidFill>
              <a:latin typeface="Calibri" panose="020F0502020204030204" pitchFamily="34" charset="0"/>
              <a:cs typeface="Calibri" panose="020F0502020204030204" pitchFamily="34" charset="0"/>
            </a:endParaRPr>
          </a:p>
        </p:txBody>
      </p:sp>
      <p:sp>
        <p:nvSpPr>
          <p:cNvPr id="10" name="Subtitle 2"/>
          <p:cNvSpPr txBox="1">
            <a:spLocks/>
          </p:cNvSpPr>
          <p:nvPr userDrawn="1"/>
        </p:nvSpPr>
        <p:spPr>
          <a:xfrm>
            <a:off x="308112" y="4173746"/>
            <a:ext cx="6858000" cy="9854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dirty="0"/>
          </a:p>
        </p:txBody>
      </p:sp>
      <p:sp>
        <p:nvSpPr>
          <p:cNvPr id="17" name="Rectangle 16">
            <a:extLst>
              <a:ext uri="{FF2B5EF4-FFF2-40B4-BE49-F238E27FC236}">
                <a16:creationId xmlns:a16="http://schemas.microsoft.com/office/drawing/2014/main" id="{2A530860-5D58-5042-BB93-C7592BB8BF8A}"/>
              </a:ext>
            </a:extLst>
          </p:cNvPr>
          <p:cNvSpPr/>
          <p:nvPr userDrawn="1"/>
        </p:nvSpPr>
        <p:spPr>
          <a:xfrm>
            <a:off x="2" y="3617421"/>
            <a:ext cx="5630780" cy="400110"/>
          </a:xfrm>
          <a:prstGeom prst="rect">
            <a:avLst/>
          </a:prstGeom>
          <a:solidFill>
            <a:srgbClr val="209D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4" name="Rectangle 13">
            <a:extLst>
              <a:ext uri="{FF2B5EF4-FFF2-40B4-BE49-F238E27FC236}">
                <a16:creationId xmlns:a16="http://schemas.microsoft.com/office/drawing/2014/main" id="{ADF11DD2-1B42-084E-8B88-DBD82F4A97D4}"/>
              </a:ext>
            </a:extLst>
          </p:cNvPr>
          <p:cNvSpPr/>
          <p:nvPr userDrawn="1"/>
        </p:nvSpPr>
        <p:spPr>
          <a:xfrm>
            <a:off x="308113" y="3644270"/>
            <a:ext cx="6397487" cy="400110"/>
          </a:xfrm>
          <a:prstGeom prst="rect">
            <a:avLst/>
          </a:prstGeom>
        </p:spPr>
        <p:txBody>
          <a:bodyPr wrap="square">
            <a:spAutoFit/>
          </a:bodyPr>
          <a:lstStyle/>
          <a:p>
            <a:r>
              <a:rPr lang="en-US" sz="2000" b="1" i="0" dirty="0">
                <a:solidFill>
                  <a:schemeClr val="bg1"/>
                </a:solidFill>
                <a:effectLst/>
                <a:latin typeface="Calibri" panose="020F0502020204030204" pitchFamily="34" charset="0"/>
                <a:cs typeface="Calibri" panose="020F0502020204030204" pitchFamily="34" charset="0"/>
              </a:rPr>
              <a:t>Read the full chapter</a:t>
            </a:r>
            <a:endParaRPr lang="en-US" sz="2000" b="1" i="0" dirty="0">
              <a:solidFill>
                <a:schemeClr val="bg1"/>
              </a:solidFill>
              <a:latin typeface="Calibri" panose="020F0502020204030204" pitchFamily="34" charset="0"/>
              <a:cs typeface="Calibri" panose="020F0502020204030204" pitchFamily="34" charset="0"/>
            </a:endParaRPr>
          </a:p>
        </p:txBody>
      </p:sp>
      <p:sp>
        <p:nvSpPr>
          <p:cNvPr id="2" name="TextBox 1"/>
          <p:cNvSpPr txBox="1"/>
          <p:nvPr userDrawn="1"/>
        </p:nvSpPr>
        <p:spPr>
          <a:xfrm>
            <a:off x="1447060" y="5319312"/>
            <a:ext cx="6249879"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dirty="0">
                <a:solidFill>
                  <a:schemeClr val="bg1"/>
                </a:solidFill>
              </a:rPr>
              <a:t>nca2023.globalchange.gov</a:t>
            </a:r>
          </a:p>
        </p:txBody>
      </p:sp>
      <p:sp>
        <p:nvSpPr>
          <p:cNvPr id="6" name="Text Placeholder 5"/>
          <p:cNvSpPr>
            <a:spLocks noGrp="1"/>
          </p:cNvSpPr>
          <p:nvPr>
            <p:ph type="body" sz="quarter" idx="10" hasCustomPrompt="1"/>
          </p:nvPr>
        </p:nvSpPr>
        <p:spPr>
          <a:xfrm>
            <a:off x="308113" y="4199572"/>
            <a:ext cx="5372053" cy="914400"/>
          </a:xfrm>
        </p:spPr>
        <p:txBody>
          <a:bodyPr>
            <a:normAutofit/>
          </a:bodyPr>
          <a:lstStyle>
            <a:lvl1pPr marL="0" indent="0">
              <a:buNone/>
              <a:defRPr sz="1800" baseline="0">
                <a:solidFill>
                  <a:schemeClr val="bg1"/>
                </a:solidFill>
              </a:defRPr>
            </a:lvl1pPr>
          </a:lstStyle>
          <a:p>
            <a:r>
              <a:rPr lang="en-US" dirty="0"/>
              <a:t>Click to edit chapter </a:t>
            </a:r>
            <a:r>
              <a:rPr lang="en-US" dirty="0" err="1"/>
              <a:t>url</a:t>
            </a:r>
            <a:endParaRPr lang="en-US" dirty="0"/>
          </a:p>
        </p:txBody>
      </p:sp>
      <p:pic>
        <p:nvPicPr>
          <p:cNvPr id="5" name="Picture 4" descr="A black background with white text&#10;&#10;Description automatically generated">
            <a:extLst>
              <a:ext uri="{FF2B5EF4-FFF2-40B4-BE49-F238E27FC236}">
                <a16:creationId xmlns:a16="http://schemas.microsoft.com/office/drawing/2014/main" id="{6B082893-68D0-E2CB-7732-7498A7FC2E47}"/>
              </a:ext>
            </a:extLst>
          </p:cNvPr>
          <p:cNvPicPr>
            <a:picLocks noChangeAspect="1"/>
          </p:cNvPicPr>
          <p:nvPr userDrawn="1"/>
        </p:nvPicPr>
        <p:blipFill>
          <a:blip r:embed="rId2"/>
          <a:stretch>
            <a:fillRect/>
          </a:stretch>
        </p:blipFill>
        <p:spPr>
          <a:xfrm>
            <a:off x="308112" y="412478"/>
            <a:ext cx="2010081" cy="363525"/>
          </a:xfrm>
          <a:prstGeom prst="rect">
            <a:avLst/>
          </a:prstGeom>
        </p:spPr>
      </p:pic>
      <p:grpSp>
        <p:nvGrpSpPr>
          <p:cNvPr id="4" name="Group 3">
            <a:extLst>
              <a:ext uri="{FF2B5EF4-FFF2-40B4-BE49-F238E27FC236}">
                <a16:creationId xmlns:a16="http://schemas.microsoft.com/office/drawing/2014/main" id="{C536F897-1049-B212-9121-15C0183F3DF1}"/>
              </a:ext>
            </a:extLst>
          </p:cNvPr>
          <p:cNvGrpSpPr/>
          <p:nvPr userDrawn="1"/>
        </p:nvGrpSpPr>
        <p:grpSpPr>
          <a:xfrm>
            <a:off x="5974698" y="1769257"/>
            <a:ext cx="2861189" cy="2072968"/>
            <a:chOff x="6282811" y="1524772"/>
            <a:chExt cx="2861189" cy="2072968"/>
          </a:xfrm>
        </p:grpSpPr>
        <p:grpSp>
          <p:nvGrpSpPr>
            <p:cNvPr id="7" name="Group 6">
              <a:extLst>
                <a:ext uri="{FF2B5EF4-FFF2-40B4-BE49-F238E27FC236}">
                  <a16:creationId xmlns:a16="http://schemas.microsoft.com/office/drawing/2014/main" id="{CB1F401A-9369-8706-FDA4-507C36643563}"/>
                </a:ext>
              </a:extLst>
            </p:cNvPr>
            <p:cNvGrpSpPr/>
            <p:nvPr userDrawn="1"/>
          </p:nvGrpSpPr>
          <p:grpSpPr>
            <a:xfrm>
              <a:off x="6639658" y="2127886"/>
              <a:ext cx="2504342" cy="1469854"/>
              <a:chOff x="6639658" y="2127886"/>
              <a:chExt cx="2504342" cy="1469854"/>
            </a:xfrm>
          </p:grpSpPr>
          <p:sp>
            <p:nvSpPr>
              <p:cNvPr id="11" name="Google Shape;35;p30">
                <a:extLst>
                  <a:ext uri="{FF2B5EF4-FFF2-40B4-BE49-F238E27FC236}">
                    <a16:creationId xmlns:a16="http://schemas.microsoft.com/office/drawing/2014/main" id="{081B8427-7BBA-1691-C4BD-9BA00242E1B8}"/>
                  </a:ext>
                </a:extLst>
              </p:cNvPr>
              <p:cNvSpPr txBox="1"/>
              <p:nvPr userDrawn="1"/>
            </p:nvSpPr>
            <p:spPr>
              <a:xfrm>
                <a:off x="7128387" y="2140912"/>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@usgcrp</a:t>
                </a:r>
                <a:endParaRPr sz="1600" b="0" i="0" u="none" strike="noStrike" cap="none" dirty="0">
                  <a:solidFill>
                    <a:schemeClr val="lt1"/>
                  </a:solidFill>
                  <a:latin typeface="Calibri"/>
                  <a:ea typeface="Calibri"/>
                  <a:cs typeface="Calibri"/>
                  <a:sym typeface="Calibri"/>
                </a:endParaRPr>
              </a:p>
            </p:txBody>
          </p:sp>
          <p:pic>
            <p:nvPicPr>
              <p:cNvPr id="12" name="Google Shape;38;p30">
                <a:extLst>
                  <a:ext uri="{FF2B5EF4-FFF2-40B4-BE49-F238E27FC236}">
                    <a16:creationId xmlns:a16="http://schemas.microsoft.com/office/drawing/2014/main" id="{2285A719-A539-AEA9-AFF3-CE6F06CDCE34}"/>
                  </a:ext>
                </a:extLst>
              </p:cNvPr>
              <p:cNvPicPr preferRelativeResize="0"/>
              <p:nvPr userDrawn="1"/>
            </p:nvPicPr>
            <p:blipFill rotWithShape="1">
              <a:blip r:embed="rId3">
                <a:alphaModFix/>
              </a:blip>
              <a:srcRect/>
              <a:stretch/>
            </p:blipFill>
            <p:spPr>
              <a:xfrm>
                <a:off x="6639658" y="2127886"/>
                <a:ext cx="361950" cy="361950"/>
              </a:xfrm>
              <a:prstGeom prst="rect">
                <a:avLst/>
              </a:prstGeom>
              <a:noFill/>
              <a:ln w="19050" cap="flat" cmpd="sng">
                <a:solidFill>
                  <a:schemeClr val="lt1"/>
                </a:solidFill>
                <a:prstDash val="solid"/>
                <a:round/>
                <a:headEnd type="none" w="sm" len="sm"/>
                <a:tailEnd type="none" w="sm" len="sm"/>
              </a:ln>
            </p:spPr>
          </p:pic>
          <p:grpSp>
            <p:nvGrpSpPr>
              <p:cNvPr id="16" name="Group 15">
                <a:extLst>
                  <a:ext uri="{FF2B5EF4-FFF2-40B4-BE49-F238E27FC236}">
                    <a16:creationId xmlns:a16="http://schemas.microsoft.com/office/drawing/2014/main" id="{A95B7D30-D23E-ECDC-32D8-238896B9B61E}"/>
                  </a:ext>
                </a:extLst>
              </p:cNvPr>
              <p:cNvGrpSpPr/>
              <p:nvPr userDrawn="1"/>
            </p:nvGrpSpPr>
            <p:grpSpPr>
              <a:xfrm>
                <a:off x="6639658" y="2681838"/>
                <a:ext cx="2504342" cy="915902"/>
                <a:chOff x="6639658" y="2681838"/>
                <a:chExt cx="2504342" cy="915902"/>
              </a:xfrm>
            </p:grpSpPr>
            <p:pic>
              <p:nvPicPr>
                <p:cNvPr id="18" name="Google Shape;36;p30">
                  <a:extLst>
                    <a:ext uri="{FF2B5EF4-FFF2-40B4-BE49-F238E27FC236}">
                      <a16:creationId xmlns:a16="http://schemas.microsoft.com/office/drawing/2014/main" id="{48C0B97E-B801-CBCF-D431-72AC1F4E66C8}"/>
                    </a:ext>
                  </a:extLst>
                </p:cNvPr>
                <p:cNvPicPr preferRelativeResize="0"/>
                <p:nvPr userDrawn="1"/>
              </p:nvPicPr>
              <p:blipFill rotWithShape="1">
                <a:blip r:embed="rId4">
                  <a:alphaModFix/>
                </a:blip>
                <a:srcRect/>
                <a:stretch/>
              </p:blipFill>
              <p:spPr>
                <a:xfrm>
                  <a:off x="6639658" y="2681838"/>
                  <a:ext cx="361950" cy="361950"/>
                </a:xfrm>
                <a:prstGeom prst="rect">
                  <a:avLst/>
                </a:prstGeom>
                <a:noFill/>
                <a:ln w="19050" cap="flat" cmpd="sng">
                  <a:solidFill>
                    <a:schemeClr val="lt1"/>
                  </a:solidFill>
                  <a:prstDash val="solid"/>
                  <a:round/>
                  <a:headEnd type="none" w="sm" len="sm"/>
                  <a:tailEnd type="none" w="sm" len="sm"/>
                </a:ln>
              </p:spPr>
            </p:pic>
            <p:pic>
              <p:nvPicPr>
                <p:cNvPr id="19" name="Google Shape;37;p30">
                  <a:extLst>
                    <a:ext uri="{FF2B5EF4-FFF2-40B4-BE49-F238E27FC236}">
                      <a16:creationId xmlns:a16="http://schemas.microsoft.com/office/drawing/2014/main" id="{BE6626BA-B849-4598-68FF-D8E234D742FD}"/>
                    </a:ext>
                  </a:extLst>
                </p:cNvPr>
                <p:cNvPicPr preferRelativeResize="0"/>
                <p:nvPr userDrawn="1"/>
              </p:nvPicPr>
              <p:blipFill rotWithShape="1">
                <a:blip r:embed="rId5">
                  <a:alphaModFix/>
                </a:blip>
                <a:srcRect/>
                <a:stretch/>
              </p:blipFill>
              <p:spPr>
                <a:xfrm>
                  <a:off x="6639658" y="3235790"/>
                  <a:ext cx="361950" cy="361950"/>
                </a:xfrm>
                <a:prstGeom prst="rect">
                  <a:avLst/>
                </a:prstGeom>
                <a:noFill/>
                <a:ln w="19050" cap="flat" cmpd="sng">
                  <a:solidFill>
                    <a:schemeClr val="lt1"/>
                  </a:solidFill>
                  <a:prstDash val="solid"/>
                  <a:round/>
                  <a:headEnd type="none" w="sm" len="sm"/>
                  <a:tailEnd type="none" w="sm" len="sm"/>
                </a:ln>
              </p:spPr>
            </p:pic>
            <p:sp>
              <p:nvSpPr>
                <p:cNvPr id="20" name="Google Shape;39;p30">
                  <a:extLst>
                    <a:ext uri="{FF2B5EF4-FFF2-40B4-BE49-F238E27FC236}">
                      <a16:creationId xmlns:a16="http://schemas.microsoft.com/office/drawing/2014/main" id="{6121FF27-7C37-AF4B-AF17-B21F2A65ADF6}"/>
                    </a:ext>
                  </a:extLst>
                </p:cNvPr>
                <p:cNvSpPr txBox="1"/>
                <p:nvPr userDrawn="1"/>
              </p:nvSpPr>
              <p:spPr>
                <a:xfrm>
                  <a:off x="7128387" y="2688351"/>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usgcrp</a:t>
                  </a:r>
                  <a:endParaRPr sz="1200" b="0" i="0" u="none" strike="noStrike" cap="none" dirty="0">
                    <a:solidFill>
                      <a:schemeClr val="lt1"/>
                    </a:solidFill>
                    <a:latin typeface="Calibri"/>
                    <a:ea typeface="Calibri"/>
                    <a:cs typeface="Calibri"/>
                    <a:sym typeface="Calibri"/>
                  </a:endParaRPr>
                </a:p>
              </p:txBody>
            </p:sp>
            <p:sp>
              <p:nvSpPr>
                <p:cNvPr id="21" name="Google Shape;40;p30">
                  <a:extLst>
                    <a:ext uri="{FF2B5EF4-FFF2-40B4-BE49-F238E27FC236}">
                      <a16:creationId xmlns:a16="http://schemas.microsoft.com/office/drawing/2014/main" id="{07E26245-E765-4DAB-9FBE-B088797AB1E9}"/>
                    </a:ext>
                  </a:extLst>
                </p:cNvPr>
                <p:cNvSpPr txBox="1"/>
                <p:nvPr userDrawn="1"/>
              </p:nvSpPr>
              <p:spPr>
                <a:xfrm>
                  <a:off x="7128387" y="3235790"/>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GlobalChange.gov</a:t>
                  </a:r>
                  <a:endParaRPr sz="1800" b="0" i="0" u="none" strike="noStrike" cap="none" dirty="0">
                    <a:solidFill>
                      <a:srgbClr val="000000"/>
                    </a:solidFill>
                    <a:latin typeface="Arial"/>
                    <a:ea typeface="Arial"/>
                    <a:cs typeface="Arial"/>
                    <a:sym typeface="Arial"/>
                  </a:endParaRPr>
                </a:p>
              </p:txBody>
            </p:sp>
          </p:grpSp>
        </p:grpSp>
        <p:sp>
          <p:nvSpPr>
            <p:cNvPr id="8" name="Google Shape;41;p30">
              <a:extLst>
                <a:ext uri="{FF2B5EF4-FFF2-40B4-BE49-F238E27FC236}">
                  <a16:creationId xmlns:a16="http://schemas.microsoft.com/office/drawing/2014/main" id="{25BE891C-2FDA-A1E6-D557-BFCA4DB28923}"/>
                </a:ext>
              </a:extLst>
            </p:cNvPr>
            <p:cNvSpPr txBox="1"/>
            <p:nvPr userDrawn="1"/>
          </p:nvSpPr>
          <p:spPr>
            <a:xfrm>
              <a:off x="6282811" y="1524772"/>
              <a:ext cx="2861189" cy="41655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Connect with USGCRP:</a:t>
              </a:r>
              <a:endParaRPr sz="18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409394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530860-5D58-5042-BB93-C7592BB8BF8A}"/>
              </a:ext>
            </a:extLst>
          </p:cNvPr>
          <p:cNvSpPr/>
          <p:nvPr userDrawn="1"/>
        </p:nvSpPr>
        <p:spPr>
          <a:xfrm>
            <a:off x="-1" y="296289"/>
            <a:ext cx="9144001" cy="1982454"/>
          </a:xfrm>
          <a:prstGeom prst="rect">
            <a:avLst/>
          </a:prstGeom>
          <a:solidFill>
            <a:srgbClr val="0263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prstClr val="white"/>
              </a:solidFill>
            </a:endParaRP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4" y="404555"/>
            <a:ext cx="6397487" cy="461665"/>
          </a:xfrm>
          <a:prstGeom prst="rect">
            <a:avLst/>
          </a:prstGeom>
        </p:spPr>
        <p:txBody>
          <a:bodyPr wrap="square">
            <a:spAutoFit/>
          </a:bodyPr>
          <a:lstStyle/>
          <a:p>
            <a:r>
              <a:rPr lang="en-US" sz="2400" b="1" dirty="0">
                <a:solidFill>
                  <a:prstClr val="white"/>
                </a:solidFill>
                <a:cs typeface="Calibri" panose="020F0502020204030204" pitchFamily="34" charset="0"/>
              </a:rPr>
              <a:t>FIFTH NATIONAL CLIMATE ASSESSMENT</a:t>
            </a:r>
          </a:p>
        </p:txBody>
      </p:sp>
      <p:sp>
        <p:nvSpPr>
          <p:cNvPr id="11" name="Text Placeholder 10"/>
          <p:cNvSpPr>
            <a:spLocks noGrp="1"/>
          </p:cNvSpPr>
          <p:nvPr>
            <p:ph type="body" sz="quarter" idx="15" hasCustomPrompt="1"/>
          </p:nvPr>
        </p:nvSpPr>
        <p:spPr>
          <a:xfrm>
            <a:off x="307975" y="938205"/>
            <a:ext cx="6070600" cy="384175"/>
          </a:xfrm>
        </p:spPr>
        <p:txBody>
          <a:bodyPr anchor="ctr">
            <a:normAutofit/>
          </a:bodyPr>
          <a:lstStyle>
            <a:lvl1pPr marL="0" indent="0">
              <a:buNone/>
              <a:defRPr sz="1800" b="1" i="1" baseline="0">
                <a:solidFill>
                  <a:schemeClr val="bg1"/>
                </a:solidFill>
              </a:defRPr>
            </a:lvl1pPr>
          </a:lstStyle>
          <a:p>
            <a:pPr lvl="0"/>
            <a:r>
              <a:rPr lang="en-US" dirty="0"/>
              <a:t>Click to enter Chapter # | Chapter Title</a:t>
            </a:r>
          </a:p>
        </p:txBody>
      </p:sp>
      <p:sp>
        <p:nvSpPr>
          <p:cNvPr id="3" name="Subtitle 2"/>
          <p:cNvSpPr>
            <a:spLocks noGrp="1"/>
          </p:cNvSpPr>
          <p:nvPr>
            <p:ph type="subTitle" idx="1" hasCustomPrompt="1"/>
          </p:nvPr>
        </p:nvSpPr>
        <p:spPr>
          <a:xfrm>
            <a:off x="307975" y="1497134"/>
            <a:ext cx="6070600" cy="497082"/>
          </a:xfrm>
        </p:spPr>
        <p:txBody>
          <a:bodyPr>
            <a:norm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Presenter’s Name |  Affiliation |  Date</a:t>
            </a:r>
          </a:p>
        </p:txBody>
      </p:sp>
      <p:pic>
        <p:nvPicPr>
          <p:cNvPr id="4" name="Picture 3" descr="A person carrying a solar panel&#10;&#10;Description automatically generated">
            <a:extLst>
              <a:ext uri="{FF2B5EF4-FFF2-40B4-BE49-F238E27FC236}">
                <a16:creationId xmlns:a16="http://schemas.microsoft.com/office/drawing/2014/main" id="{3187A6B5-3669-BC92-7F1C-77899804C888}"/>
              </a:ext>
            </a:extLst>
          </p:cNvPr>
          <p:cNvPicPr>
            <a:picLocks noChangeAspect="1"/>
          </p:cNvPicPr>
          <p:nvPr userDrawn="1"/>
        </p:nvPicPr>
        <p:blipFill rotWithShape="1">
          <a:blip r:embed="rId2"/>
          <a:srcRect t="16464" b="6598"/>
          <a:stretch/>
        </p:blipFill>
        <p:spPr>
          <a:xfrm>
            <a:off x="2" y="2168972"/>
            <a:ext cx="9143999" cy="4689025"/>
          </a:xfrm>
          <a:prstGeom prst="rect">
            <a:avLst/>
          </a:prstGeom>
        </p:spPr>
      </p:pic>
      <p:pic>
        <p:nvPicPr>
          <p:cNvPr id="6" name="Picture 5">
            <a:extLst>
              <a:ext uri="{FF2B5EF4-FFF2-40B4-BE49-F238E27FC236}">
                <a16:creationId xmlns:a16="http://schemas.microsoft.com/office/drawing/2014/main" id="{1255BB0F-115A-A44B-010A-C9F2EAB9F186}"/>
              </a:ext>
            </a:extLst>
          </p:cNvPr>
          <p:cNvPicPr>
            <a:picLocks noChangeAspect="1"/>
          </p:cNvPicPr>
          <p:nvPr userDrawn="1"/>
        </p:nvPicPr>
        <p:blipFill rotWithShape="1">
          <a:blip r:embed="rId3"/>
          <a:srcRect t="12065"/>
          <a:stretch/>
        </p:blipFill>
        <p:spPr>
          <a:xfrm>
            <a:off x="-3" y="1"/>
            <a:ext cx="9143999" cy="317176"/>
          </a:xfrm>
          <a:prstGeom prst="rect">
            <a:avLst/>
          </a:prstGeom>
        </p:spPr>
      </p:pic>
    </p:spTree>
    <p:extLst>
      <p:ext uri="{BB962C8B-B14F-4D97-AF65-F5344CB8AC3E}">
        <p14:creationId xmlns:p14="http://schemas.microsoft.com/office/powerpoint/2010/main" val="2290240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9"/>
          <p:cNvSpPr>
            <a:spLocks noGrp="1"/>
          </p:cNvSpPr>
          <p:nvPr>
            <p:ph type="body" sz="quarter" idx="10" hasCustomPrompt="1"/>
          </p:nvPr>
        </p:nvSpPr>
        <p:spPr>
          <a:xfrm>
            <a:off x="2938272" y="582895"/>
            <a:ext cx="5577078" cy="1302101"/>
          </a:xfrm>
        </p:spPr>
        <p:txBody>
          <a:bodyPr anchor="ctr">
            <a:normAutofit/>
          </a:bodyPr>
          <a:lstStyle>
            <a:lvl1pPr marL="0" indent="0">
              <a:buNone/>
              <a:defRPr sz="3600" baseline="0">
                <a:solidFill>
                  <a:srgbClr val="026393"/>
                </a:solidFill>
                <a:latin typeface="+mj-lt"/>
              </a:defRPr>
            </a:lvl1pPr>
          </a:lstStyle>
          <a:p>
            <a:pPr lvl="0"/>
            <a:r>
              <a:rPr lang="en-US" dirty="0"/>
              <a:t>Click to edit Key Message Title</a:t>
            </a:r>
          </a:p>
        </p:txBody>
      </p:sp>
      <p:sp>
        <p:nvSpPr>
          <p:cNvPr id="9" name="Content Placeholder 2"/>
          <p:cNvSpPr>
            <a:spLocks noGrp="1"/>
          </p:cNvSpPr>
          <p:nvPr>
            <p:ph idx="13" hasCustomPrompt="1"/>
          </p:nvPr>
        </p:nvSpPr>
        <p:spPr>
          <a:xfrm>
            <a:off x="628650" y="2441359"/>
            <a:ext cx="7886700" cy="3735603"/>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grpSp>
        <p:nvGrpSpPr>
          <p:cNvPr id="12" name="Group 11">
            <a:extLst>
              <a:ext uri="{FF2B5EF4-FFF2-40B4-BE49-F238E27FC236}">
                <a16:creationId xmlns:a16="http://schemas.microsoft.com/office/drawing/2014/main" id="{CB411764-5EC6-0641-F9FB-DE1C4B9A54B6}"/>
              </a:ext>
            </a:extLst>
          </p:cNvPr>
          <p:cNvGrpSpPr/>
          <p:nvPr userDrawn="1"/>
        </p:nvGrpSpPr>
        <p:grpSpPr>
          <a:xfrm>
            <a:off x="365760" y="413691"/>
            <a:ext cx="2182368" cy="1221956"/>
            <a:chOff x="365760" y="413691"/>
            <a:chExt cx="2182368" cy="1221956"/>
          </a:xfrm>
        </p:grpSpPr>
        <p:sp>
          <p:nvSpPr>
            <p:cNvPr id="3" name="Rectangle 2">
              <a:extLst>
                <a:ext uri="{FF2B5EF4-FFF2-40B4-BE49-F238E27FC236}">
                  <a16:creationId xmlns:a16="http://schemas.microsoft.com/office/drawing/2014/main" id="{49D71220-2A86-9D8E-68EC-22A0032909C9}"/>
                </a:ext>
              </a:extLst>
            </p:cNvPr>
            <p:cNvSpPr/>
            <p:nvPr userDrawn="1"/>
          </p:nvSpPr>
          <p:spPr>
            <a:xfrm>
              <a:off x="426720" y="1370471"/>
              <a:ext cx="2121408" cy="265176"/>
            </a:xfrm>
            <a:prstGeom prst="rect">
              <a:avLst/>
            </a:prstGeom>
            <a:solidFill>
              <a:srgbClr val="0263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Rectangle 3">
              <a:extLst>
                <a:ext uri="{FF2B5EF4-FFF2-40B4-BE49-F238E27FC236}">
                  <a16:creationId xmlns:a16="http://schemas.microsoft.com/office/drawing/2014/main" id="{603999E0-E9D3-1B41-49E7-12A96378E65F}"/>
                </a:ext>
              </a:extLst>
            </p:cNvPr>
            <p:cNvSpPr/>
            <p:nvPr userDrawn="1"/>
          </p:nvSpPr>
          <p:spPr>
            <a:xfrm>
              <a:off x="426720" y="1092494"/>
              <a:ext cx="1414272" cy="265176"/>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extBox 5">
              <a:extLst>
                <a:ext uri="{FF2B5EF4-FFF2-40B4-BE49-F238E27FC236}">
                  <a16:creationId xmlns:a16="http://schemas.microsoft.com/office/drawing/2014/main" id="{D029613D-3C8A-8794-8D2A-5AF946E76795}"/>
                </a:ext>
              </a:extLst>
            </p:cNvPr>
            <p:cNvSpPr txBox="1"/>
            <p:nvPr userDrawn="1"/>
          </p:nvSpPr>
          <p:spPr>
            <a:xfrm>
              <a:off x="365760" y="413691"/>
              <a:ext cx="1487424" cy="707886"/>
            </a:xfrm>
            <a:prstGeom prst="rect">
              <a:avLst/>
            </a:prstGeom>
            <a:noFill/>
          </p:spPr>
          <p:txBody>
            <a:bodyPr wrap="square" rtlCol="0">
              <a:spAutoFit/>
            </a:bodyPr>
            <a:lstStyle/>
            <a:p>
              <a:pPr algn="l"/>
              <a:r>
                <a:rPr lang="en-US" sz="2000" b="0" dirty="0">
                  <a:solidFill>
                    <a:srgbClr val="026393"/>
                  </a:solidFill>
                </a:rPr>
                <a:t>KEY </a:t>
              </a:r>
            </a:p>
            <a:p>
              <a:pPr algn="l"/>
              <a:r>
                <a:rPr lang="en-US" sz="2000" b="0" dirty="0">
                  <a:solidFill>
                    <a:srgbClr val="026393"/>
                  </a:solidFill>
                </a:rPr>
                <a:t>MESSAGE</a:t>
              </a:r>
            </a:p>
          </p:txBody>
        </p:sp>
      </p:grpSp>
      <p:sp>
        <p:nvSpPr>
          <p:cNvPr id="14" name="Content Placeholder 13">
            <a:extLst>
              <a:ext uri="{FF2B5EF4-FFF2-40B4-BE49-F238E27FC236}">
                <a16:creationId xmlns:a16="http://schemas.microsoft.com/office/drawing/2014/main" id="{0EADC9E4-3C3D-8C39-9C39-DF210A13A2B5}"/>
              </a:ext>
            </a:extLst>
          </p:cNvPr>
          <p:cNvSpPr>
            <a:spLocks noGrp="1"/>
          </p:cNvSpPr>
          <p:nvPr>
            <p:ph sz="quarter" idx="14" hasCustomPrompt="1"/>
          </p:nvPr>
        </p:nvSpPr>
        <p:spPr>
          <a:xfrm>
            <a:off x="1920144" y="501478"/>
            <a:ext cx="573088" cy="774700"/>
          </a:xfrm>
        </p:spPr>
        <p:txBody>
          <a:bodyPr>
            <a:noAutofit/>
          </a:bodyPr>
          <a:lstStyle>
            <a:lvl1pPr marL="0" indent="0" algn="ctr">
              <a:buNone/>
              <a:defRPr sz="7200">
                <a:solidFill>
                  <a:srgbClr val="02639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30  |  Fifth National Climate Assessment  |  nca2023.globalchange.gov</a:t>
            </a:r>
          </a:p>
        </p:txBody>
      </p:sp>
    </p:spTree>
    <p:extLst>
      <p:ext uri="{BB962C8B-B14F-4D97-AF65-F5344CB8AC3E}">
        <p14:creationId xmlns:p14="http://schemas.microsoft.com/office/powerpoint/2010/main" val="1051106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Picture">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628650" y="432122"/>
            <a:ext cx="7886700" cy="4636918"/>
          </a:xfrm>
        </p:spPr>
        <p:txBody>
          <a:bodyPr anchor="t"/>
          <a:lstStyle>
            <a:lvl1pPr marL="0" indent="0" algn="l">
              <a:buNone/>
              <a:defRPr>
                <a:solidFill>
                  <a:schemeClr val="bg1"/>
                </a:solidFill>
              </a:defRPr>
            </a:lvl1pPr>
          </a:lstStyle>
          <a:p>
            <a:pPr lvl="0"/>
            <a:r>
              <a:rPr lang="en-US" dirty="0"/>
              <a:t>Edit Master text styles</a:t>
            </a:r>
          </a:p>
        </p:txBody>
      </p:sp>
      <p:sp>
        <p:nvSpPr>
          <p:cNvPr id="2" name="Title 1"/>
          <p:cNvSpPr>
            <a:spLocks noGrp="1"/>
          </p:cNvSpPr>
          <p:nvPr>
            <p:ph type="title" hasCustomPrompt="1"/>
          </p:nvPr>
        </p:nvSpPr>
        <p:spPr>
          <a:xfrm>
            <a:off x="628650" y="5221422"/>
            <a:ext cx="7886700" cy="918121"/>
          </a:xfrm>
          <a:noFill/>
          <a:ln w="19050">
            <a:noFill/>
          </a:ln>
        </p:spPr>
        <p:txBody>
          <a:bodyPr anchor="b">
            <a:normAutofit/>
          </a:bodyPr>
          <a:lstStyle>
            <a:lvl1pPr algn="ctr">
              <a:defRPr sz="2400" b="1" baseline="0">
                <a:solidFill>
                  <a:schemeClr val="tx1"/>
                </a:solidFill>
                <a:latin typeface="+mn-lt"/>
              </a:defRPr>
            </a:lvl1pPr>
          </a:lstStyle>
          <a:p>
            <a:r>
              <a:rPr lang="en-US" dirty="0"/>
              <a:t>Click to edit figure intent</a:t>
            </a:r>
          </a:p>
        </p:txBody>
      </p:sp>
      <p:sp>
        <p:nvSpPr>
          <p:cNvPr id="8" name="Rectangle 7">
            <a:extLst>
              <a:ext uri="{FF2B5EF4-FFF2-40B4-BE49-F238E27FC236}">
                <a16:creationId xmlns:a16="http://schemas.microsoft.com/office/drawing/2014/main" id="{8E431342-E439-F90A-192E-1C8A823E5A4C}"/>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09B0279-6CDB-1330-A56E-B3CDAB4AE4F9}"/>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30  |  Fifth National Climate Assessment  |  nca2023.globalchange.gov</a:t>
            </a:r>
          </a:p>
        </p:txBody>
      </p:sp>
    </p:spTree>
    <p:extLst>
      <p:ext uri="{BB962C8B-B14F-4D97-AF65-F5344CB8AC3E}">
        <p14:creationId xmlns:p14="http://schemas.microsoft.com/office/powerpoint/2010/main" val="412092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Picture">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3633848" y="457200"/>
            <a:ext cx="5225143" cy="5741719"/>
          </a:xfrm>
        </p:spPr>
        <p:txBody>
          <a:bodyPr anchor="t"/>
          <a:lstStyle>
            <a:lvl1pPr marL="0" indent="0" algn="l">
              <a:buNone/>
              <a:defRPr>
                <a:solidFill>
                  <a:schemeClr val="bg1"/>
                </a:solidFill>
              </a:defRPr>
            </a:lvl1pPr>
          </a:lstStyle>
          <a:p>
            <a:pPr lvl="0"/>
            <a:r>
              <a:rPr lang="en-US"/>
              <a:t>Edit Master text styles</a:t>
            </a:r>
          </a:p>
        </p:txBody>
      </p:sp>
      <p:sp>
        <p:nvSpPr>
          <p:cNvPr id="2" name="Title 1"/>
          <p:cNvSpPr>
            <a:spLocks noGrp="1"/>
          </p:cNvSpPr>
          <p:nvPr>
            <p:ph type="title" hasCustomPrompt="1"/>
          </p:nvPr>
        </p:nvSpPr>
        <p:spPr>
          <a:xfrm>
            <a:off x="446961" y="457200"/>
            <a:ext cx="2949178" cy="1600200"/>
          </a:xfrm>
          <a:noFill/>
          <a:ln w="19050">
            <a:noFill/>
          </a:ln>
        </p:spPr>
        <p:txBody>
          <a:bodyPr anchor="b">
            <a:normAutofit/>
          </a:bodyPr>
          <a:lstStyle>
            <a:lvl1pPr>
              <a:defRPr sz="2400" b="1" baseline="0">
                <a:solidFill>
                  <a:schemeClr val="tx1"/>
                </a:solidFill>
                <a:latin typeface="+mn-lt"/>
              </a:defRPr>
            </a:lvl1pPr>
          </a:lstStyle>
          <a:p>
            <a:r>
              <a:rPr lang="en-US" dirty="0"/>
              <a:t>Click to edit figure intent</a:t>
            </a:r>
          </a:p>
        </p:txBody>
      </p:sp>
      <p:sp>
        <p:nvSpPr>
          <p:cNvPr id="7" name="Rectangle 6">
            <a:extLst>
              <a:ext uri="{FF2B5EF4-FFF2-40B4-BE49-F238E27FC236}">
                <a16:creationId xmlns:a16="http://schemas.microsoft.com/office/drawing/2014/main" id="{3285F582-D022-5B56-437E-4C8EB2A796D2}"/>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2AFEDEC-877C-393A-6DD7-DA9E10454877}"/>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30  |  Fifth National Climate Assessment  |  nca2023.globalchange.gov</a:t>
            </a:r>
          </a:p>
        </p:txBody>
      </p:sp>
    </p:spTree>
    <p:extLst>
      <p:ext uri="{BB962C8B-B14F-4D97-AF65-F5344CB8AC3E}">
        <p14:creationId xmlns:p14="http://schemas.microsoft.com/office/powerpoint/2010/main" val="2522371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Team">
    <p:spTree>
      <p:nvGrpSpPr>
        <p:cNvPr id="1" name=""/>
        <p:cNvGrpSpPr/>
        <p:nvPr/>
      </p:nvGrpSpPr>
      <p:grpSpPr>
        <a:xfrm>
          <a:off x="0" y="0"/>
          <a:ext cx="0" cy="0"/>
          <a:chOff x="0" y="0"/>
          <a:chExt cx="0" cy="0"/>
        </a:xfrm>
      </p:grpSpPr>
      <p:sp>
        <p:nvSpPr>
          <p:cNvPr id="9" name="Content Placeholder 2"/>
          <p:cNvSpPr>
            <a:spLocks noGrp="1"/>
          </p:cNvSpPr>
          <p:nvPr>
            <p:ph idx="13" hasCustomPrompt="1"/>
          </p:nvPr>
        </p:nvSpPr>
        <p:spPr>
          <a:xfrm>
            <a:off x="628650" y="1353313"/>
            <a:ext cx="7886700" cy="4762690"/>
          </a:xfrm>
        </p:spPr>
        <p:txBody>
          <a:bodyPr numCol="2" spcCol="182880">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text</a:t>
            </a:r>
          </a:p>
        </p:txBody>
      </p:sp>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30  |  Fifth National Climate Assessment  |  nca2023.globalchange.gov</a:t>
            </a:r>
          </a:p>
        </p:txBody>
      </p:sp>
      <p:sp>
        <p:nvSpPr>
          <p:cNvPr id="15" name="TextBox 14">
            <a:extLst>
              <a:ext uri="{FF2B5EF4-FFF2-40B4-BE49-F238E27FC236}">
                <a16:creationId xmlns:a16="http://schemas.microsoft.com/office/drawing/2014/main" id="{616A732D-BBB5-511D-0133-CD4B8C1AB67C}"/>
              </a:ext>
            </a:extLst>
          </p:cNvPr>
          <p:cNvSpPr txBox="1"/>
          <p:nvPr userDrawn="1"/>
        </p:nvSpPr>
        <p:spPr>
          <a:xfrm>
            <a:off x="628650" y="377952"/>
            <a:ext cx="7886700" cy="707886"/>
          </a:xfrm>
          <a:prstGeom prst="rect">
            <a:avLst/>
          </a:prstGeom>
          <a:noFill/>
        </p:spPr>
        <p:txBody>
          <a:bodyPr wrap="square" rtlCol="0">
            <a:spAutoFit/>
          </a:bodyPr>
          <a:lstStyle/>
          <a:p>
            <a:r>
              <a:rPr lang="en-US" sz="4000" b="0" dirty="0">
                <a:solidFill>
                  <a:srgbClr val="026393"/>
                </a:solidFill>
                <a:latin typeface="+mj-lt"/>
              </a:rPr>
              <a:t>Chapter Team</a:t>
            </a:r>
          </a:p>
        </p:txBody>
      </p:sp>
    </p:spTree>
    <p:extLst>
      <p:ext uri="{BB962C8B-B14F-4D97-AF65-F5344CB8AC3E}">
        <p14:creationId xmlns:p14="http://schemas.microsoft.com/office/powerpoint/2010/main" val="2474721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30  |  Fifth National Climate Assessment  |  nca2023.globalchange.gov</a:t>
            </a:r>
          </a:p>
        </p:txBody>
      </p:sp>
      <p:sp>
        <p:nvSpPr>
          <p:cNvPr id="2" name="Text Placeholder 9">
            <a:extLst>
              <a:ext uri="{FF2B5EF4-FFF2-40B4-BE49-F238E27FC236}">
                <a16:creationId xmlns:a16="http://schemas.microsoft.com/office/drawing/2014/main" id="{BC10BA22-F939-CDBA-450C-BE7FBC46CC01}"/>
              </a:ext>
            </a:extLst>
          </p:cNvPr>
          <p:cNvSpPr>
            <a:spLocks noGrp="1"/>
          </p:cNvSpPr>
          <p:nvPr>
            <p:ph type="body" sz="quarter" idx="10" hasCustomPrompt="1"/>
          </p:nvPr>
        </p:nvSpPr>
        <p:spPr>
          <a:xfrm>
            <a:off x="409074" y="3843453"/>
            <a:ext cx="7793455" cy="1302101"/>
          </a:xfrm>
        </p:spPr>
        <p:txBody>
          <a:bodyPr anchor="ctr">
            <a:normAutofit/>
          </a:bodyPr>
          <a:lstStyle>
            <a:lvl1pPr marL="0" indent="0">
              <a:buNone/>
              <a:defRPr sz="4400" baseline="0">
                <a:solidFill>
                  <a:srgbClr val="026393"/>
                </a:solidFill>
                <a:latin typeface="+mj-lt"/>
              </a:defRPr>
            </a:lvl1pPr>
          </a:lstStyle>
          <a:p>
            <a:pPr lvl="0"/>
            <a:r>
              <a:rPr lang="en-US" dirty="0"/>
              <a:t>Click to edit Section Header</a:t>
            </a:r>
          </a:p>
        </p:txBody>
      </p:sp>
    </p:spTree>
    <p:extLst>
      <p:ext uri="{BB962C8B-B14F-4D97-AF65-F5344CB8AC3E}">
        <p14:creationId xmlns:p14="http://schemas.microsoft.com/office/powerpoint/2010/main" val="2266347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9"/>
          <p:cNvSpPr>
            <a:spLocks noGrp="1"/>
          </p:cNvSpPr>
          <p:nvPr>
            <p:ph type="body" sz="quarter" idx="10" hasCustomPrompt="1"/>
          </p:nvPr>
        </p:nvSpPr>
        <p:spPr>
          <a:xfrm>
            <a:off x="628650" y="582895"/>
            <a:ext cx="7886700" cy="1302101"/>
          </a:xfrm>
        </p:spPr>
        <p:txBody>
          <a:bodyPr anchor="ctr">
            <a:normAutofit/>
          </a:bodyPr>
          <a:lstStyle>
            <a:lvl1pPr marL="0" indent="0">
              <a:buNone/>
              <a:defRPr sz="3600" baseline="0">
                <a:solidFill>
                  <a:srgbClr val="026393"/>
                </a:solidFill>
                <a:latin typeface="+mj-lt"/>
              </a:defRPr>
            </a:lvl1pPr>
          </a:lstStyle>
          <a:p>
            <a:pPr lvl="0"/>
            <a:r>
              <a:rPr lang="en-US" dirty="0"/>
              <a:t>Click to edit title</a:t>
            </a:r>
          </a:p>
        </p:txBody>
      </p:sp>
      <p:sp>
        <p:nvSpPr>
          <p:cNvPr id="9" name="Content Placeholder 2"/>
          <p:cNvSpPr>
            <a:spLocks noGrp="1"/>
          </p:cNvSpPr>
          <p:nvPr>
            <p:ph idx="13" hasCustomPrompt="1"/>
          </p:nvPr>
        </p:nvSpPr>
        <p:spPr>
          <a:xfrm>
            <a:off x="628650" y="2105527"/>
            <a:ext cx="7886700" cy="4071436"/>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text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30  |  Fifth National Climate Assessment  |  nca2023.globalchange.gov</a:t>
            </a:r>
          </a:p>
        </p:txBody>
      </p:sp>
    </p:spTree>
    <p:extLst>
      <p:ext uri="{BB962C8B-B14F-4D97-AF65-F5344CB8AC3E}">
        <p14:creationId xmlns:p14="http://schemas.microsoft.com/office/powerpoint/2010/main" val="3224068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672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0" hasCustomPrompt="1"/>
          </p:nvPr>
        </p:nvSpPr>
        <p:spPr>
          <a:xfrm>
            <a:off x="426720" y="413691"/>
            <a:ext cx="8088630" cy="1221956"/>
          </a:xfrm>
        </p:spPr>
        <p:txBody>
          <a:bodyPr anchor="ctr">
            <a:normAutofit/>
          </a:bodyPr>
          <a:lstStyle>
            <a:lvl1pPr marL="0" indent="0">
              <a:buNone/>
              <a:defRPr sz="3600">
                <a:solidFill>
                  <a:srgbClr val="026393"/>
                </a:solidFill>
                <a:latin typeface="+mj-lt"/>
              </a:defRPr>
            </a:lvl1pPr>
          </a:lstStyle>
          <a:p>
            <a:pPr lvl="0"/>
            <a:r>
              <a:rPr lang="en-US" dirty="0"/>
              <a:t>Click to edit title</a:t>
            </a:r>
          </a:p>
        </p:txBody>
      </p:sp>
      <p:sp>
        <p:nvSpPr>
          <p:cNvPr id="15" name="Rectangle 14">
            <a:extLst>
              <a:ext uri="{FF2B5EF4-FFF2-40B4-BE49-F238E27FC236}">
                <a16:creationId xmlns:a16="http://schemas.microsoft.com/office/drawing/2014/main" id="{79D0DD83-D4ED-FB6B-AC6B-701A8FA57511}"/>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28A5234-F013-5CF0-FBAD-852AC47C504A}"/>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30  |  Fifth National Climate Assessment  |  nca2023.globalchange.gov</a:t>
            </a:r>
          </a:p>
        </p:txBody>
      </p:sp>
    </p:spTree>
    <p:extLst>
      <p:ext uri="{BB962C8B-B14F-4D97-AF65-F5344CB8AC3E}">
        <p14:creationId xmlns:p14="http://schemas.microsoft.com/office/powerpoint/2010/main" val="3198804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hape 14">
            <a:extLst>
              <a:ext uri="{FF2B5EF4-FFF2-40B4-BE49-F238E27FC236}">
                <a16:creationId xmlns:a16="http://schemas.microsoft.com/office/drawing/2014/main" id="{6DB39B50-A37F-8D49-8561-48BB1F8AA68E}"/>
              </a:ext>
            </a:extLst>
          </p:cNvPr>
          <p:cNvSpPr txBox="1"/>
          <p:nvPr userDrawn="1"/>
        </p:nvSpPr>
        <p:spPr>
          <a:xfrm>
            <a:off x="7337686" y="6543675"/>
            <a:ext cx="1745990" cy="244474"/>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bg1"/>
                </a:solidFill>
                <a:latin typeface="Calibri"/>
                <a:ea typeface="Calibri"/>
                <a:cs typeface="Calibri"/>
                <a:sym typeface="Calibri"/>
              </a:rPr>
              <a:pPr marL="0" marR="0" lvl="0" indent="0" algn="r" rtl="0">
                <a:spcBef>
                  <a:spcPts val="0"/>
                </a:spcBef>
                <a:spcAft>
                  <a:spcPts val="0"/>
                </a:spcAft>
                <a:buSzPct val="25000"/>
                <a:buNone/>
              </a:pPr>
              <a:t>‹#›</a:t>
            </a:fld>
            <a:endParaRPr lang="en-US" sz="1200" b="0" i="0" u="none" strike="noStrike" cap="none" baseline="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187566361"/>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7" r:id="rId3"/>
    <p:sldLayoutId id="2147483675" r:id="rId4"/>
    <p:sldLayoutId id="2147483669" r:id="rId5"/>
    <p:sldLayoutId id="2147483680" r:id="rId6"/>
    <p:sldLayoutId id="2147483684" r:id="rId7"/>
    <p:sldLayoutId id="2147483685" r:id="rId8"/>
    <p:sldLayoutId id="2147483686" r:id="rId9"/>
    <p:sldLayoutId id="2147483687"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nca2023.globalchange.gov/chapter/15" TargetMode="External"/><Relationship Id="rId2" Type="http://schemas.openxmlformats.org/officeDocument/2006/relationships/hyperlink" Target="https://nca2023.globalchange.gov/" TargetMode="Externa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s://atlas.globalchange.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7930/NCA5.2023.CH30"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EAC55B-356A-F75D-DF88-CB5D886650FE}"/>
              </a:ext>
            </a:extLst>
          </p:cNvPr>
          <p:cNvSpPr>
            <a:spLocks noGrp="1"/>
          </p:cNvSpPr>
          <p:nvPr>
            <p:ph idx="13"/>
          </p:nvPr>
        </p:nvSpPr>
        <p:spPr>
          <a:xfrm>
            <a:off x="628649" y="1698171"/>
            <a:ext cx="5298621" cy="4478792"/>
          </a:xfrm>
        </p:spPr>
        <p:txBody>
          <a:bodyPr/>
          <a:lstStyle/>
          <a:p>
            <a:pPr marL="285750" indent="-285750">
              <a:buFont typeface="Arial" panose="020B0604020202020204" pitchFamily="34" charset="0"/>
              <a:buChar char="•"/>
            </a:pPr>
            <a:r>
              <a:rPr lang="en-US" sz="2000" dirty="0"/>
              <a:t>NCA5 Website: </a:t>
            </a:r>
            <a:r>
              <a:rPr lang="en-US" sz="2000" dirty="0">
                <a:hlinkClick r:id="rId2"/>
              </a:rPr>
              <a:t>https://nca2023.globalchange.gov</a:t>
            </a:r>
            <a:endParaRPr lang="en-US" sz="2000" dirty="0"/>
          </a:p>
          <a:p>
            <a:pPr marL="285750" indent="-285750">
              <a:buFont typeface="Arial" panose="020B0604020202020204" pitchFamily="34" charset="0"/>
              <a:buChar char="•"/>
            </a:pPr>
            <a:r>
              <a:rPr lang="en-US" sz="2000" dirty="0"/>
              <a:t>Chapter Website: </a:t>
            </a:r>
            <a:r>
              <a:rPr lang="en-US" sz="2000" dirty="0">
                <a:hlinkClick r:id="rId3"/>
              </a:rPr>
              <a:t>https://nca2023.globalchange.gov/chapter/30</a:t>
            </a:r>
            <a:endParaRPr lang="en-US" sz="2000" dirty="0"/>
          </a:p>
          <a:p>
            <a:pPr marL="285750" indent="-285750">
              <a:buFont typeface="Arial" panose="020B0604020202020204" pitchFamily="34" charset="0"/>
              <a:buChar char="•"/>
            </a:pPr>
            <a:r>
              <a:rPr lang="en-US" sz="2000" dirty="0"/>
              <a:t>NCA5 Atlas: </a:t>
            </a:r>
            <a:r>
              <a:rPr lang="en-US" sz="2000" dirty="0">
                <a:hlinkClick r:id="rId4"/>
              </a:rPr>
              <a:t>https://atlas.globalchange.gov</a:t>
            </a:r>
            <a:endParaRPr lang="en-US" sz="2000" dirty="0"/>
          </a:p>
          <a:p>
            <a:pPr marL="285750" indent="-285750">
              <a:buFont typeface="Arial" panose="020B0604020202020204" pitchFamily="34" charset="0"/>
              <a:buChar char="•"/>
            </a:pPr>
            <a:r>
              <a:rPr lang="en-US" sz="2000" dirty="0"/>
              <a:t>Figure captions can be found in the slide notes of this deck</a:t>
            </a:r>
          </a:p>
          <a:p>
            <a:pPr marL="285750" indent="-285750">
              <a:buFont typeface="Arial" panose="020B0604020202020204" pitchFamily="34" charset="0"/>
              <a:buChar char="•"/>
            </a:pPr>
            <a:r>
              <a:rPr lang="en-US" sz="2000" dirty="0"/>
              <a:t>Social media: @usgcrp, #NCA5</a:t>
            </a:r>
          </a:p>
        </p:txBody>
      </p:sp>
      <p:pic>
        <p:nvPicPr>
          <p:cNvPr id="1026" name="Picture 2">
            <a:extLst>
              <a:ext uri="{FF2B5EF4-FFF2-40B4-BE49-F238E27FC236}">
                <a16:creationId xmlns:a16="http://schemas.microsoft.com/office/drawing/2014/main" id="{A43E1428-B0CD-9A2A-7075-41AF2E8F601D}"/>
              </a:ext>
            </a:extLst>
          </p:cNvPr>
          <p:cNvPicPr>
            <a:picLocks noGrp="1" noChangeAspect="1" noChangeArrowheads="1"/>
          </p:cNvPicPr>
          <p:nvPr>
            <p:ph sz="quarter" idx="14"/>
          </p:nvPr>
        </p:nvPicPr>
        <p:blipFill>
          <a:blip r:embed="rId5">
            <a:extLst>
              <a:ext uri="{28A0092B-C50C-407E-A947-70E740481C1C}">
                <a14:useLocalDpi xmlns:a14="http://schemas.microsoft.com/office/drawing/2010/main" val="0"/>
              </a:ext>
            </a:extLst>
          </a:blip>
          <a:srcRect/>
          <a:stretch>
            <a:fillRect/>
          </a:stretch>
        </p:blipFill>
        <p:spPr bwMode="auto">
          <a:xfrm>
            <a:off x="6400800" y="2305050"/>
            <a:ext cx="2054225" cy="205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341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2AE19A-3646-42DF-97D9-E513D42023AA}"/>
              </a:ext>
            </a:extLst>
          </p:cNvPr>
          <p:cNvSpPr>
            <a:spLocks noGrp="1"/>
          </p:cNvSpPr>
          <p:nvPr>
            <p:ph type="title"/>
          </p:nvPr>
        </p:nvSpPr>
        <p:spPr>
          <a:xfrm>
            <a:off x="628650" y="5368379"/>
            <a:ext cx="7886700" cy="918121"/>
          </a:xfrm>
        </p:spPr>
        <p:txBody>
          <a:bodyPr/>
          <a:lstStyle/>
          <a:p>
            <a:r>
              <a:rPr lang="en-US" dirty="0"/>
              <a:t>Figure 30.3. Rainfall is projected to increase across most of the region with 3°C (5.4°F) of global warming.</a:t>
            </a:r>
          </a:p>
        </p:txBody>
      </p:sp>
      <p:pic>
        <p:nvPicPr>
          <p:cNvPr id="4" name="Content Placeholder 3">
            <a:extLst>
              <a:ext uri="{FF2B5EF4-FFF2-40B4-BE49-F238E27FC236}">
                <a16:creationId xmlns:a16="http://schemas.microsoft.com/office/drawing/2014/main" id="{9AFC118D-045D-87D4-C1EC-43BE66526A04}"/>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t="-9" b="-9"/>
          <a:stretch/>
        </p:blipFill>
        <p:spPr>
          <a:xfrm>
            <a:off x="1498494" y="114114"/>
            <a:ext cx="6147011" cy="5307351"/>
          </a:xfrm>
          <a:prstGeom prst="rect">
            <a:avLst/>
          </a:prstGeom>
        </p:spPr>
      </p:pic>
    </p:spTree>
    <p:extLst>
      <p:ext uri="{BB962C8B-B14F-4D97-AF65-F5344CB8AC3E}">
        <p14:creationId xmlns:p14="http://schemas.microsoft.com/office/powerpoint/2010/main" val="3723010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CE66E-7020-2187-A390-0627D7558D7A}"/>
              </a:ext>
            </a:extLst>
          </p:cNvPr>
          <p:cNvSpPr>
            <a:spLocks noGrp="1"/>
          </p:cNvSpPr>
          <p:nvPr>
            <p:ph type="title"/>
          </p:nvPr>
        </p:nvSpPr>
        <p:spPr>
          <a:xfrm>
            <a:off x="446961" y="457199"/>
            <a:ext cx="2949178" cy="1812471"/>
          </a:xfrm>
        </p:spPr>
        <p:txBody>
          <a:bodyPr>
            <a:normAutofit fontScale="90000"/>
          </a:bodyPr>
          <a:lstStyle/>
          <a:p>
            <a:r>
              <a:rPr lang="en-US" dirty="0"/>
              <a:t>Figure 30.4. Future sea levels strongly depend on the scenario, and rates will vary across the region.</a:t>
            </a:r>
          </a:p>
        </p:txBody>
      </p:sp>
      <p:pic>
        <p:nvPicPr>
          <p:cNvPr id="4" name="Content Placeholder 3">
            <a:extLst>
              <a:ext uri="{FF2B5EF4-FFF2-40B4-BE49-F238E27FC236}">
                <a16:creationId xmlns:a16="http://schemas.microsoft.com/office/drawing/2014/main" id="{AB2777C3-F429-259C-D353-39F2A817D216}"/>
              </a:ext>
            </a:extLst>
          </p:cNvPr>
          <p:cNvPicPr>
            <a:picLocks noGrp="1" noChangeAspect="1"/>
          </p:cNvPicPr>
          <p:nvPr>
            <p:ph sz="quarter" idx="10"/>
          </p:nvPr>
        </p:nvPicPr>
        <p:blipFill>
          <a:blip r:embed="rId3"/>
          <a:srcRect/>
          <a:stretch/>
        </p:blipFill>
        <p:spPr>
          <a:xfrm>
            <a:off x="3633788" y="715963"/>
            <a:ext cx="5224462" cy="5224462"/>
          </a:xfrm>
          <a:prstGeom prst="rect">
            <a:avLst/>
          </a:prstGeom>
        </p:spPr>
      </p:pic>
    </p:spTree>
    <p:extLst>
      <p:ext uri="{BB962C8B-B14F-4D97-AF65-F5344CB8AC3E}">
        <p14:creationId xmlns:p14="http://schemas.microsoft.com/office/powerpoint/2010/main" val="404305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34D834-468D-9ED0-A8CB-B66C955467A8}"/>
              </a:ext>
            </a:extLst>
          </p:cNvPr>
          <p:cNvSpPr>
            <a:spLocks noGrp="1"/>
          </p:cNvSpPr>
          <p:nvPr>
            <p:ph type="title"/>
          </p:nvPr>
        </p:nvSpPr>
        <p:spPr>
          <a:xfrm>
            <a:off x="446961" y="457199"/>
            <a:ext cx="2949178" cy="2383971"/>
          </a:xfrm>
        </p:spPr>
        <p:txBody>
          <a:bodyPr>
            <a:normAutofit fontScale="90000"/>
          </a:bodyPr>
          <a:lstStyle/>
          <a:p>
            <a:r>
              <a:rPr lang="en-US" dirty="0"/>
              <a:t>Figure 30.5. Monitoring key indicators of climate change is essential for understanding impacts and informing adaptation efforts. </a:t>
            </a:r>
          </a:p>
        </p:txBody>
      </p:sp>
      <p:pic>
        <p:nvPicPr>
          <p:cNvPr id="4" name="Content Placeholder 3">
            <a:extLst>
              <a:ext uri="{FF2B5EF4-FFF2-40B4-BE49-F238E27FC236}">
                <a16:creationId xmlns:a16="http://schemas.microsoft.com/office/drawing/2014/main" id="{89F973C8-02B5-2C9D-0CE4-ABBD233531A0}"/>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t="-53" b="-53"/>
          <a:stretch/>
        </p:blipFill>
        <p:spPr>
          <a:xfrm>
            <a:off x="3982608" y="457200"/>
            <a:ext cx="4526821" cy="5741988"/>
          </a:xfrm>
          <a:prstGeom prst="rect">
            <a:avLst/>
          </a:prstGeom>
        </p:spPr>
      </p:pic>
    </p:spTree>
    <p:extLst>
      <p:ext uri="{BB962C8B-B14F-4D97-AF65-F5344CB8AC3E}">
        <p14:creationId xmlns:p14="http://schemas.microsoft.com/office/powerpoint/2010/main" val="2712951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EB1373-D313-D939-25E7-F1B23F1FF675}"/>
              </a:ext>
            </a:extLst>
          </p:cNvPr>
          <p:cNvSpPr>
            <a:spLocks noGrp="1"/>
          </p:cNvSpPr>
          <p:nvPr>
            <p:ph type="title"/>
          </p:nvPr>
        </p:nvSpPr>
        <p:spPr>
          <a:xfrm>
            <a:off x="628649" y="5352051"/>
            <a:ext cx="7886700" cy="918121"/>
          </a:xfrm>
        </p:spPr>
        <p:txBody>
          <a:bodyPr/>
          <a:lstStyle/>
          <a:p>
            <a:r>
              <a:rPr lang="en-US" dirty="0"/>
              <a:t>Figure 30.6. Species loss threatens the traditions, livelihoods, and resilience of Pacific Islanders.</a:t>
            </a:r>
          </a:p>
        </p:txBody>
      </p:sp>
      <p:pic>
        <p:nvPicPr>
          <p:cNvPr id="4" name="Content Placeholder 3">
            <a:extLst>
              <a:ext uri="{FF2B5EF4-FFF2-40B4-BE49-F238E27FC236}">
                <a16:creationId xmlns:a16="http://schemas.microsoft.com/office/drawing/2014/main" id="{6B38C89C-33E6-C54E-087C-2CCDCF997DD5}"/>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062399" y="184067"/>
            <a:ext cx="7019202" cy="5167984"/>
          </a:xfrm>
          <a:prstGeom prst="rect">
            <a:avLst/>
          </a:prstGeom>
        </p:spPr>
      </p:pic>
    </p:spTree>
    <p:extLst>
      <p:ext uri="{BB962C8B-B14F-4D97-AF65-F5344CB8AC3E}">
        <p14:creationId xmlns:p14="http://schemas.microsoft.com/office/powerpoint/2010/main" val="2597187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3AA6B1-FC17-ADA3-4110-DEDA5A8D6816}"/>
              </a:ext>
            </a:extLst>
          </p:cNvPr>
          <p:cNvSpPr>
            <a:spLocks noGrp="1"/>
          </p:cNvSpPr>
          <p:nvPr>
            <p:ph type="title"/>
          </p:nvPr>
        </p:nvSpPr>
        <p:spPr>
          <a:xfrm>
            <a:off x="628649" y="5368138"/>
            <a:ext cx="7886700" cy="918121"/>
          </a:xfrm>
        </p:spPr>
        <p:txBody>
          <a:bodyPr/>
          <a:lstStyle/>
          <a:p>
            <a:r>
              <a:rPr lang="en-US" dirty="0"/>
              <a:t>Figure 30.7. Programs aimed at supporting traditional crops help strengthen food security.</a:t>
            </a:r>
          </a:p>
        </p:txBody>
      </p:sp>
      <p:pic>
        <p:nvPicPr>
          <p:cNvPr id="4" name="Content Placeholder 3">
            <a:extLst>
              <a:ext uri="{FF2B5EF4-FFF2-40B4-BE49-F238E27FC236}">
                <a16:creationId xmlns:a16="http://schemas.microsoft.com/office/drawing/2014/main" id="{E624435F-608F-4F37-54CF-84EAA4F7D269}"/>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t="-105" b="-105"/>
          <a:stretch/>
        </p:blipFill>
        <p:spPr>
          <a:xfrm>
            <a:off x="1548039" y="401553"/>
            <a:ext cx="6047921" cy="4976732"/>
          </a:xfrm>
          <a:prstGeom prst="rect">
            <a:avLst/>
          </a:prstGeom>
        </p:spPr>
      </p:pic>
    </p:spTree>
    <p:extLst>
      <p:ext uri="{BB962C8B-B14F-4D97-AF65-F5344CB8AC3E}">
        <p14:creationId xmlns:p14="http://schemas.microsoft.com/office/powerpoint/2010/main" val="2967475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81D3AE-A3B7-6684-D9F2-C844FD32F1FB}"/>
              </a:ext>
            </a:extLst>
          </p:cNvPr>
          <p:cNvSpPr>
            <a:spLocks noGrp="1"/>
          </p:cNvSpPr>
          <p:nvPr>
            <p:ph type="title"/>
          </p:nvPr>
        </p:nvSpPr>
        <p:spPr>
          <a:xfrm>
            <a:off x="628650" y="5352051"/>
            <a:ext cx="7886700" cy="918121"/>
          </a:xfrm>
        </p:spPr>
        <p:txBody>
          <a:bodyPr/>
          <a:lstStyle/>
          <a:p>
            <a:r>
              <a:rPr lang="en-US" dirty="0"/>
              <a:t>Figure 30.8. Extreme events acutely affect Pacific Island communities and their built environment.</a:t>
            </a:r>
          </a:p>
        </p:txBody>
      </p:sp>
      <p:pic>
        <p:nvPicPr>
          <p:cNvPr id="4" name="Content Placeholder 3">
            <a:extLst>
              <a:ext uri="{FF2B5EF4-FFF2-40B4-BE49-F238E27FC236}">
                <a16:creationId xmlns:a16="http://schemas.microsoft.com/office/drawing/2014/main" id="{B85498D6-4D54-728B-A355-61303AAC9FB2}"/>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64" r="-64"/>
          <a:stretch/>
        </p:blipFill>
        <p:spPr>
          <a:xfrm>
            <a:off x="1287695" y="381245"/>
            <a:ext cx="6568610" cy="4850135"/>
          </a:xfrm>
          <a:prstGeom prst="rect">
            <a:avLst/>
          </a:prstGeom>
        </p:spPr>
      </p:pic>
    </p:spTree>
    <p:extLst>
      <p:ext uri="{BB962C8B-B14F-4D97-AF65-F5344CB8AC3E}">
        <p14:creationId xmlns:p14="http://schemas.microsoft.com/office/powerpoint/2010/main" val="2751075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1782B9-D353-4FA4-601A-1F1A49D7A0E0}"/>
              </a:ext>
            </a:extLst>
          </p:cNvPr>
          <p:cNvSpPr>
            <a:spLocks noGrp="1"/>
          </p:cNvSpPr>
          <p:nvPr>
            <p:ph type="title"/>
          </p:nvPr>
        </p:nvSpPr>
        <p:spPr>
          <a:xfrm>
            <a:off x="628650" y="5335722"/>
            <a:ext cx="7886700" cy="918121"/>
          </a:xfrm>
        </p:spPr>
        <p:txBody>
          <a:bodyPr/>
          <a:lstStyle/>
          <a:p>
            <a:r>
              <a:rPr lang="en-US" dirty="0"/>
              <a:t>Figure 30.9. High temperatures are responsible for heat-related illnesses, hospitalizations, and death.</a:t>
            </a:r>
          </a:p>
        </p:txBody>
      </p:sp>
      <p:pic>
        <p:nvPicPr>
          <p:cNvPr id="4" name="Content Placeholder 3">
            <a:extLst>
              <a:ext uri="{FF2B5EF4-FFF2-40B4-BE49-F238E27FC236}">
                <a16:creationId xmlns:a16="http://schemas.microsoft.com/office/drawing/2014/main" id="{28C86D58-F911-9B8C-6342-DF5AA142B483}"/>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 r="-3"/>
          <a:stretch/>
        </p:blipFill>
        <p:spPr>
          <a:xfrm>
            <a:off x="945610" y="146381"/>
            <a:ext cx="7252780" cy="5075041"/>
          </a:xfrm>
          <a:prstGeom prst="rect">
            <a:avLst/>
          </a:prstGeom>
        </p:spPr>
      </p:pic>
    </p:spTree>
    <p:extLst>
      <p:ext uri="{BB962C8B-B14F-4D97-AF65-F5344CB8AC3E}">
        <p14:creationId xmlns:p14="http://schemas.microsoft.com/office/powerpoint/2010/main" val="1038186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5ABE8-F1F9-C02A-01E6-BF0F476F9EB8}"/>
              </a:ext>
            </a:extLst>
          </p:cNvPr>
          <p:cNvSpPr>
            <a:spLocks noGrp="1"/>
          </p:cNvSpPr>
          <p:nvPr>
            <p:ph type="title"/>
          </p:nvPr>
        </p:nvSpPr>
        <p:spPr>
          <a:xfrm>
            <a:off x="628650" y="5319393"/>
            <a:ext cx="7886700" cy="918121"/>
          </a:xfrm>
        </p:spPr>
        <p:txBody>
          <a:bodyPr/>
          <a:lstStyle/>
          <a:p>
            <a:r>
              <a:rPr lang="en-US" dirty="0"/>
              <a:t>Figure 30.10. Sea level rise is increasingly impacting infrastructure and communities.</a:t>
            </a:r>
          </a:p>
        </p:txBody>
      </p:sp>
      <p:pic>
        <p:nvPicPr>
          <p:cNvPr id="4" name="Content Placeholder 3">
            <a:extLst>
              <a:ext uri="{FF2B5EF4-FFF2-40B4-BE49-F238E27FC236}">
                <a16:creationId xmlns:a16="http://schemas.microsoft.com/office/drawing/2014/main" id="{3EA8F94F-3E98-E701-A552-3C178A93AF1A}"/>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521732" y="295530"/>
            <a:ext cx="6100536" cy="4823364"/>
          </a:xfrm>
          <a:prstGeom prst="rect">
            <a:avLst/>
          </a:prstGeom>
        </p:spPr>
      </p:pic>
    </p:spTree>
    <p:extLst>
      <p:ext uri="{BB962C8B-B14F-4D97-AF65-F5344CB8AC3E}">
        <p14:creationId xmlns:p14="http://schemas.microsoft.com/office/powerpoint/2010/main" val="3460331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83FD7D-817E-EB55-12B4-169B193E8C38}"/>
              </a:ext>
            </a:extLst>
          </p:cNvPr>
          <p:cNvSpPr>
            <a:spLocks noGrp="1"/>
          </p:cNvSpPr>
          <p:nvPr>
            <p:ph type="title"/>
          </p:nvPr>
        </p:nvSpPr>
        <p:spPr>
          <a:xfrm>
            <a:off x="628649" y="5286736"/>
            <a:ext cx="7886700" cy="918121"/>
          </a:xfrm>
        </p:spPr>
        <p:txBody>
          <a:bodyPr/>
          <a:lstStyle/>
          <a:p>
            <a:r>
              <a:rPr lang="en-US" dirty="0"/>
              <a:t>Figure 30.11. Coral reef degradation could affect thousands of people and cause millions of dollars in damages.</a:t>
            </a:r>
          </a:p>
        </p:txBody>
      </p:sp>
      <p:pic>
        <p:nvPicPr>
          <p:cNvPr id="4" name="Content Placeholder 3">
            <a:extLst>
              <a:ext uri="{FF2B5EF4-FFF2-40B4-BE49-F238E27FC236}">
                <a16:creationId xmlns:a16="http://schemas.microsoft.com/office/drawing/2014/main" id="{A2E4312C-119F-1F29-802E-87192A49D59F}"/>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16" r="-16"/>
          <a:stretch/>
        </p:blipFill>
        <p:spPr>
          <a:xfrm>
            <a:off x="342798" y="653143"/>
            <a:ext cx="8458401" cy="4421785"/>
          </a:xfrm>
          <a:prstGeom prst="rect">
            <a:avLst/>
          </a:prstGeom>
        </p:spPr>
      </p:pic>
    </p:spTree>
    <p:extLst>
      <p:ext uri="{BB962C8B-B14F-4D97-AF65-F5344CB8AC3E}">
        <p14:creationId xmlns:p14="http://schemas.microsoft.com/office/powerpoint/2010/main" val="2670273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everal different types of vegetation&#10;&#10;Description automatically generated">
            <a:extLst>
              <a:ext uri="{FF2B5EF4-FFF2-40B4-BE49-F238E27FC236}">
                <a16:creationId xmlns:a16="http://schemas.microsoft.com/office/drawing/2014/main" id="{9CC0458F-AAED-705D-CB22-F31FB65B9497}"/>
              </a:ext>
            </a:extLst>
          </p:cNvPr>
          <p:cNvPicPr>
            <a:picLocks noGrp="1" noChangeAspect="1"/>
          </p:cNvPicPr>
          <p:nvPr>
            <p:ph sz="quarter" idx="10"/>
          </p:nvPr>
        </p:nvPicPr>
        <p:blipFill>
          <a:blip r:embed="rId3"/>
          <a:stretch>
            <a:fillRect/>
          </a:stretch>
        </p:blipFill>
        <p:spPr>
          <a:xfrm>
            <a:off x="574675" y="365100"/>
            <a:ext cx="7994650" cy="4627701"/>
          </a:xfrm>
        </p:spPr>
      </p:pic>
      <p:sp>
        <p:nvSpPr>
          <p:cNvPr id="3" name="Title 2">
            <a:extLst>
              <a:ext uri="{FF2B5EF4-FFF2-40B4-BE49-F238E27FC236}">
                <a16:creationId xmlns:a16="http://schemas.microsoft.com/office/drawing/2014/main" id="{B9FCB055-6CFD-230E-4E95-401379000241}"/>
              </a:ext>
            </a:extLst>
          </p:cNvPr>
          <p:cNvSpPr>
            <a:spLocks noGrp="1"/>
          </p:cNvSpPr>
          <p:nvPr>
            <p:ph type="title"/>
          </p:nvPr>
        </p:nvSpPr>
        <p:spPr/>
        <p:txBody>
          <a:bodyPr/>
          <a:lstStyle/>
          <a:p>
            <a:r>
              <a:rPr lang="en-US" dirty="0"/>
              <a:t>Figure 30.12. Pacific Island marine environments provide the foundation for local food systems and cultures.</a:t>
            </a:r>
          </a:p>
        </p:txBody>
      </p:sp>
    </p:spTree>
    <p:extLst>
      <p:ext uri="{BB962C8B-B14F-4D97-AF65-F5344CB8AC3E}">
        <p14:creationId xmlns:p14="http://schemas.microsoft.com/office/powerpoint/2010/main" val="1570046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ext Placeholder 2"/>
          <p:cNvSpPr>
            <a:spLocks noGrp="1"/>
          </p:cNvSpPr>
          <p:nvPr>
            <p:ph type="body" sz="quarter" idx="15"/>
          </p:nvPr>
        </p:nvSpPr>
        <p:spPr/>
        <p:txBody>
          <a:bodyPr/>
          <a:lstStyle/>
          <a:p>
            <a:r>
              <a:rPr lang="en-US" dirty="0"/>
              <a:t>Chapter 30 | Hawaiʻi and US-Affiliated Pacific Islands</a:t>
            </a:r>
          </a:p>
        </p:txBody>
      </p:sp>
    </p:spTree>
    <p:extLst>
      <p:ext uri="{BB962C8B-B14F-4D97-AF65-F5344CB8AC3E}">
        <p14:creationId xmlns:p14="http://schemas.microsoft.com/office/powerpoint/2010/main" val="325204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08805C-5260-E594-4F56-0827E7B13AD6}"/>
              </a:ext>
            </a:extLst>
          </p:cNvPr>
          <p:cNvSpPr>
            <a:spLocks noGrp="1"/>
          </p:cNvSpPr>
          <p:nvPr>
            <p:ph type="title"/>
          </p:nvPr>
        </p:nvSpPr>
        <p:spPr>
          <a:xfrm>
            <a:off x="628649" y="5335722"/>
            <a:ext cx="7886700" cy="918121"/>
          </a:xfrm>
        </p:spPr>
        <p:txBody>
          <a:bodyPr/>
          <a:lstStyle/>
          <a:p>
            <a:r>
              <a:rPr lang="en-US" dirty="0"/>
              <a:t>Figure 30.13. Wildfires burn large percentages of land in Pacific Islands compared to the western US. </a:t>
            </a:r>
          </a:p>
        </p:txBody>
      </p:sp>
      <p:pic>
        <p:nvPicPr>
          <p:cNvPr id="4" name="Content Placeholder 3">
            <a:extLst>
              <a:ext uri="{FF2B5EF4-FFF2-40B4-BE49-F238E27FC236}">
                <a16:creationId xmlns:a16="http://schemas.microsoft.com/office/drawing/2014/main" id="{850CDC67-AD8C-E558-E35C-A049CE73F829}"/>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322159" y="403881"/>
            <a:ext cx="6499679" cy="4931841"/>
          </a:xfrm>
          <a:prstGeom prst="rect">
            <a:avLst/>
          </a:prstGeom>
        </p:spPr>
      </p:pic>
    </p:spTree>
    <p:extLst>
      <p:ext uri="{BB962C8B-B14F-4D97-AF65-F5344CB8AC3E}">
        <p14:creationId xmlns:p14="http://schemas.microsoft.com/office/powerpoint/2010/main" val="3680072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A3AC62-C498-FA26-2B7B-F8B78B3B9ABB}"/>
              </a:ext>
            </a:extLst>
          </p:cNvPr>
          <p:cNvSpPr>
            <a:spLocks noGrp="1"/>
          </p:cNvSpPr>
          <p:nvPr>
            <p:ph type="title"/>
          </p:nvPr>
        </p:nvSpPr>
        <p:spPr>
          <a:xfrm>
            <a:off x="628649" y="5286738"/>
            <a:ext cx="7886700" cy="918121"/>
          </a:xfrm>
        </p:spPr>
        <p:txBody>
          <a:bodyPr/>
          <a:lstStyle/>
          <a:p>
            <a:r>
              <a:rPr lang="en-US" dirty="0"/>
              <a:t>Figure 30.14. Conservation efforts across the region help to restore ecosystem health and protect native species.</a:t>
            </a:r>
          </a:p>
        </p:txBody>
      </p:sp>
      <p:pic>
        <p:nvPicPr>
          <p:cNvPr id="4" name="Content Placeholder 3">
            <a:extLst>
              <a:ext uri="{FF2B5EF4-FFF2-40B4-BE49-F238E27FC236}">
                <a16:creationId xmlns:a16="http://schemas.microsoft.com/office/drawing/2014/main" id="{24020329-98F7-EE25-D7FD-7FFF1006F32F}"/>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628651" y="485882"/>
            <a:ext cx="7886699" cy="4735540"/>
          </a:xfrm>
          <a:prstGeom prst="rect">
            <a:avLst/>
          </a:prstGeom>
        </p:spPr>
      </p:pic>
    </p:spTree>
    <p:extLst>
      <p:ext uri="{BB962C8B-B14F-4D97-AF65-F5344CB8AC3E}">
        <p14:creationId xmlns:p14="http://schemas.microsoft.com/office/powerpoint/2010/main" val="801309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CA4D8F-2D90-B231-19CC-0DD3EF175B36}"/>
              </a:ext>
            </a:extLst>
          </p:cNvPr>
          <p:cNvSpPr>
            <a:spLocks noGrp="1"/>
          </p:cNvSpPr>
          <p:nvPr>
            <p:ph type="title"/>
          </p:nvPr>
        </p:nvSpPr>
        <p:spPr/>
        <p:txBody>
          <a:bodyPr>
            <a:normAutofit fontScale="90000"/>
          </a:bodyPr>
          <a:lstStyle/>
          <a:p>
            <a:r>
              <a:rPr lang="en-US" dirty="0"/>
              <a:t>Figure 30.15. The resilience of Pacific Island communities is strengthened by their connection to place and all of its life-forms.</a:t>
            </a:r>
          </a:p>
        </p:txBody>
      </p:sp>
      <p:pic>
        <p:nvPicPr>
          <p:cNvPr id="4" name="Picture 3">
            <a:extLst>
              <a:ext uri="{FF2B5EF4-FFF2-40B4-BE49-F238E27FC236}">
                <a16:creationId xmlns:a16="http://schemas.microsoft.com/office/drawing/2014/main" id="{3F9DFF28-A713-9BC7-CF5C-15CE091ADC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9306" y="979714"/>
            <a:ext cx="8385388" cy="3633289"/>
          </a:xfrm>
          <a:prstGeom prst="rect">
            <a:avLst/>
          </a:prstGeom>
        </p:spPr>
      </p:pic>
    </p:spTree>
    <p:extLst>
      <p:ext uri="{BB962C8B-B14F-4D97-AF65-F5344CB8AC3E}">
        <p14:creationId xmlns:p14="http://schemas.microsoft.com/office/powerpoint/2010/main" val="3971323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2AD07F-DC36-135A-AA6E-6AF9B1F7FC3D}"/>
              </a:ext>
            </a:extLst>
          </p:cNvPr>
          <p:cNvSpPr>
            <a:spLocks noGrp="1"/>
          </p:cNvSpPr>
          <p:nvPr>
            <p:ph type="title"/>
          </p:nvPr>
        </p:nvSpPr>
        <p:spPr/>
        <p:txBody>
          <a:bodyPr>
            <a:normAutofit fontScale="90000"/>
          </a:bodyPr>
          <a:lstStyle/>
          <a:p>
            <a:r>
              <a:rPr lang="en-US" dirty="0"/>
              <a:t>Figure 30.16. Cultural sites, representing the living culture and ancestral knowledge of Indigenous Peoples, are at increasing risk.</a:t>
            </a:r>
          </a:p>
        </p:txBody>
      </p:sp>
      <p:pic>
        <p:nvPicPr>
          <p:cNvPr id="4" name="Content Placeholder 3">
            <a:extLst>
              <a:ext uri="{FF2B5EF4-FFF2-40B4-BE49-F238E27FC236}">
                <a16:creationId xmlns:a16="http://schemas.microsoft.com/office/drawing/2014/main" id="{2644D80F-9B3E-91EE-AD28-34F716577C02}"/>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149" r="-149"/>
          <a:stretch/>
        </p:blipFill>
        <p:spPr>
          <a:xfrm>
            <a:off x="441423" y="1387344"/>
            <a:ext cx="8261154" cy="3213858"/>
          </a:xfrm>
          <a:prstGeom prst="rect">
            <a:avLst/>
          </a:prstGeom>
        </p:spPr>
      </p:pic>
    </p:spTree>
    <p:extLst>
      <p:ext uri="{BB962C8B-B14F-4D97-AF65-F5344CB8AC3E}">
        <p14:creationId xmlns:p14="http://schemas.microsoft.com/office/powerpoint/2010/main" val="1526261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0EA15DF-A33A-FD45-8496-D61E09E08F05}"/>
              </a:ext>
            </a:extLst>
          </p:cNvPr>
          <p:cNvSpPr>
            <a:spLocks noGrp="1"/>
          </p:cNvSpPr>
          <p:nvPr>
            <p:ph idx="13"/>
          </p:nvPr>
        </p:nvSpPr>
        <p:spPr>
          <a:xfrm>
            <a:off x="628650" y="1367797"/>
            <a:ext cx="7886700" cy="4900200"/>
          </a:xfrm>
        </p:spPr>
        <p:txBody>
          <a:bodyPr spcCol="457200">
            <a:noAutofit/>
          </a:bodyPr>
          <a:lstStyle/>
          <a:p>
            <a:pPr marL="12700">
              <a:lnSpc>
                <a:spcPct val="110000"/>
              </a:lnSpc>
              <a:spcAft>
                <a:spcPts val="300"/>
              </a:spcAft>
            </a:pPr>
            <a:r>
              <a:rPr lang="en-US" sz="1200" b="1" dirty="0">
                <a:solidFill>
                  <a:srgbClr val="209DBC"/>
                </a:solidFill>
              </a:rPr>
              <a:t>Federal Coordinating Lead Author</a:t>
            </a:r>
          </a:p>
          <a:p>
            <a:pPr marL="12700">
              <a:lnSpc>
                <a:spcPct val="110000"/>
              </a:lnSpc>
              <a:spcAft>
                <a:spcPts val="300"/>
              </a:spcAft>
            </a:pPr>
            <a:r>
              <a:rPr lang="en-US" sz="1200" b="1" dirty="0"/>
              <a:t>Mari-Vaughn V. Johnson</a:t>
            </a:r>
            <a:r>
              <a:rPr lang="en-US" sz="1200" dirty="0"/>
              <a:t>, US Geological Survey, Pacific Islands Climate Adaptation Science Center</a:t>
            </a:r>
          </a:p>
          <a:p>
            <a:pPr marL="12700">
              <a:lnSpc>
                <a:spcPct val="110000"/>
              </a:lnSpc>
              <a:spcAft>
                <a:spcPts val="300"/>
              </a:spcAft>
            </a:pPr>
            <a:endParaRPr lang="en-US" sz="1200" dirty="0"/>
          </a:p>
          <a:p>
            <a:pPr marL="12700">
              <a:lnSpc>
                <a:spcPct val="110000"/>
              </a:lnSpc>
              <a:spcAft>
                <a:spcPts val="300"/>
              </a:spcAft>
            </a:pPr>
            <a:r>
              <a:rPr lang="en-US" sz="1200" b="1" dirty="0">
                <a:solidFill>
                  <a:srgbClr val="209DBC"/>
                </a:solidFill>
              </a:rPr>
              <a:t>Chapter Lead	</a:t>
            </a:r>
          </a:p>
          <a:p>
            <a:pPr marL="12700">
              <a:lnSpc>
                <a:spcPct val="110000"/>
              </a:lnSpc>
              <a:spcAft>
                <a:spcPts val="300"/>
              </a:spcAft>
            </a:pPr>
            <a:r>
              <a:rPr lang="en-US" sz="1200" b="1" dirty="0"/>
              <a:t>Abby G. Frazier</a:t>
            </a:r>
            <a:r>
              <a:rPr lang="en-US" sz="1200" dirty="0"/>
              <a:t>, Clark University, Graduate School of Geography</a:t>
            </a:r>
          </a:p>
          <a:p>
            <a:pPr marL="12700">
              <a:lnSpc>
                <a:spcPct val="110000"/>
              </a:lnSpc>
              <a:spcAft>
                <a:spcPts val="300"/>
              </a:spcAft>
            </a:pPr>
            <a:endParaRPr lang="en-US" sz="1200" dirty="0"/>
          </a:p>
          <a:p>
            <a:pPr marL="12700">
              <a:lnSpc>
                <a:spcPct val="110000"/>
              </a:lnSpc>
              <a:spcAft>
                <a:spcPts val="300"/>
              </a:spcAft>
            </a:pPr>
            <a:r>
              <a:rPr lang="en-US" sz="1200" b="1" dirty="0">
                <a:solidFill>
                  <a:srgbClr val="209DBC"/>
                </a:solidFill>
              </a:rPr>
              <a:t>Chapter Authors	</a:t>
            </a:r>
          </a:p>
          <a:p>
            <a:pPr marL="12700">
              <a:lnSpc>
                <a:spcPct val="110000"/>
              </a:lnSpc>
              <a:spcAft>
                <a:spcPts val="300"/>
              </a:spcAft>
            </a:pPr>
            <a:r>
              <a:rPr lang="en-US" sz="1200" b="1" dirty="0"/>
              <a:t>Lucas Berio Fortini</a:t>
            </a:r>
            <a:r>
              <a:rPr lang="en-US" sz="1200" dirty="0"/>
              <a:t>, US Geological Survey, Pacific Island Ecosystems Research Center</a:t>
            </a:r>
          </a:p>
          <a:p>
            <a:pPr marL="12700">
              <a:lnSpc>
                <a:spcPct val="110000"/>
              </a:lnSpc>
              <a:spcAft>
                <a:spcPts val="300"/>
              </a:spcAft>
            </a:pPr>
            <a:r>
              <a:rPr lang="en-US" sz="1200" b="1" dirty="0"/>
              <a:t>Christian P. Giardina</a:t>
            </a:r>
            <a:r>
              <a:rPr lang="en-US" sz="1200" dirty="0"/>
              <a:t>, USDA Forest Service, Institute of Pacific Islands Forestry</a:t>
            </a:r>
          </a:p>
          <a:p>
            <a:pPr marL="12700">
              <a:lnSpc>
                <a:spcPct val="110000"/>
              </a:lnSpc>
              <a:spcAft>
                <a:spcPts val="300"/>
              </a:spcAft>
            </a:pPr>
            <a:r>
              <a:rPr lang="en-US" sz="1200" b="1" dirty="0"/>
              <a:t>Zena N. Grecni</a:t>
            </a:r>
            <a:r>
              <a:rPr lang="en-US" sz="1200" dirty="0"/>
              <a:t>, Arizona State University, Pacific Research on Island Solutions for Adaptation (RISA)</a:t>
            </a:r>
          </a:p>
          <a:p>
            <a:pPr marL="12700">
              <a:lnSpc>
                <a:spcPct val="110000"/>
              </a:lnSpc>
              <a:spcAft>
                <a:spcPts val="300"/>
              </a:spcAft>
            </a:pPr>
            <a:r>
              <a:rPr lang="en-US" sz="1200" b="1" dirty="0"/>
              <a:t>Haunani H. Kane</a:t>
            </a:r>
            <a:r>
              <a:rPr lang="en-US" sz="1200" dirty="0"/>
              <a:t>, Arizona State University</a:t>
            </a:r>
          </a:p>
          <a:p>
            <a:pPr marL="12700">
              <a:lnSpc>
                <a:spcPct val="110000"/>
              </a:lnSpc>
              <a:spcAft>
                <a:spcPts val="300"/>
              </a:spcAft>
            </a:pPr>
            <a:r>
              <a:rPr lang="en-US" sz="1200" b="1" dirty="0"/>
              <a:t>Victoria W. Keener</a:t>
            </a:r>
            <a:r>
              <a:rPr lang="en-US" sz="1200" dirty="0"/>
              <a:t>, Arizona State University, Pacific</a:t>
            </a:r>
            <a:r>
              <a:rPr lang="en-US" sz="1200" b="1" dirty="0"/>
              <a:t> </a:t>
            </a:r>
            <a:r>
              <a:rPr lang="en-US" sz="1200" dirty="0"/>
              <a:t>Research on Island Solutions for Adaptation (RISA) </a:t>
            </a:r>
          </a:p>
          <a:p>
            <a:pPr marL="12700">
              <a:lnSpc>
                <a:spcPct val="110000"/>
              </a:lnSpc>
              <a:spcAft>
                <a:spcPts val="300"/>
              </a:spcAft>
            </a:pPr>
            <a:r>
              <a:rPr lang="en-US" sz="1200" b="1" dirty="0"/>
              <a:t>Romina King</a:t>
            </a:r>
            <a:r>
              <a:rPr lang="en-US" sz="1200" dirty="0"/>
              <a:t>, University of Guam, Pacific Islands Climate Adaptation Science Center</a:t>
            </a:r>
          </a:p>
          <a:p>
            <a:pPr marL="12700">
              <a:lnSpc>
                <a:spcPct val="110000"/>
              </a:lnSpc>
              <a:spcAft>
                <a:spcPts val="300"/>
              </a:spcAft>
            </a:pPr>
            <a:r>
              <a:rPr lang="en-US" sz="1200" b="1" dirty="0"/>
              <a:t>Richard A. MacKenzie</a:t>
            </a:r>
            <a:r>
              <a:rPr lang="en-US" sz="1200" dirty="0"/>
              <a:t>, USDA Forest Service, Institute of Pacific Islands Forestry</a:t>
            </a:r>
          </a:p>
          <a:p>
            <a:pPr marL="12700">
              <a:lnSpc>
                <a:spcPct val="110000"/>
              </a:lnSpc>
              <a:spcAft>
                <a:spcPts val="300"/>
              </a:spcAft>
            </a:pPr>
            <a:r>
              <a:rPr lang="en-US" sz="1200" b="1" dirty="0"/>
              <a:t>Malia Nobrega-Olivera</a:t>
            </a:r>
            <a:r>
              <a:rPr lang="en-US" sz="1200" dirty="0"/>
              <a:t>, University of Hawaiʻi at Mānoa, Hawaiʻinuiākea School of Hawaiian Knowledge</a:t>
            </a:r>
          </a:p>
          <a:p>
            <a:pPr marL="12700">
              <a:lnSpc>
                <a:spcPct val="110000"/>
              </a:lnSpc>
              <a:spcAft>
                <a:spcPts val="300"/>
              </a:spcAft>
            </a:pPr>
            <a:r>
              <a:rPr lang="en-US" sz="1200" b="1" dirty="0"/>
              <a:t>Kirsten L. L Oleson</a:t>
            </a:r>
            <a:r>
              <a:rPr lang="en-US" sz="1200" dirty="0"/>
              <a:t>, University of Hawaiʻi at Mānoa, Department of Natural Resources and Environmental Management</a:t>
            </a:r>
          </a:p>
          <a:p>
            <a:pPr marL="12700">
              <a:lnSpc>
                <a:spcPct val="110000"/>
              </a:lnSpc>
              <a:spcAft>
                <a:spcPts val="300"/>
              </a:spcAft>
            </a:pPr>
            <a:r>
              <a:rPr lang="en-US" sz="1200" b="1" dirty="0"/>
              <a:t>Christopher K. Shuler</a:t>
            </a:r>
            <a:r>
              <a:rPr lang="en-US" sz="1200" dirty="0"/>
              <a:t>, University of Hawaiʻi, Water Resources Research Center</a:t>
            </a:r>
          </a:p>
          <a:p>
            <a:pPr marL="12700">
              <a:lnSpc>
                <a:spcPct val="110000"/>
              </a:lnSpc>
              <a:spcAft>
                <a:spcPts val="300"/>
              </a:spcAft>
            </a:pPr>
            <a:r>
              <a:rPr lang="en-US" sz="1200" b="1" dirty="0"/>
              <a:t>Ann K. Singeo</a:t>
            </a:r>
            <a:r>
              <a:rPr lang="en-US" sz="1200" dirty="0"/>
              <a:t>, Ebiil Society</a:t>
            </a:r>
          </a:p>
          <a:p>
            <a:pPr marL="12700">
              <a:lnSpc>
                <a:spcPct val="110000"/>
              </a:lnSpc>
              <a:spcAft>
                <a:spcPts val="300"/>
              </a:spcAft>
            </a:pPr>
            <a:r>
              <a:rPr lang="en-US" sz="1200" b="1" dirty="0"/>
              <a:t>Curt D. Storlazzi</a:t>
            </a:r>
            <a:r>
              <a:rPr lang="en-US" sz="1200" dirty="0"/>
              <a:t>, US Geological Survey, Pacific Coastal and Marine Science Center</a:t>
            </a:r>
          </a:p>
          <a:p>
            <a:pPr marL="12700">
              <a:lnSpc>
                <a:spcPct val="110000"/>
              </a:lnSpc>
              <a:spcAft>
                <a:spcPts val="300"/>
              </a:spcAft>
            </a:pPr>
            <a:r>
              <a:rPr lang="en-US" sz="1200" b="1" dirty="0"/>
              <a:t>Richard J. Wallsgrove</a:t>
            </a:r>
            <a:r>
              <a:rPr lang="en-US" sz="1200" dirty="0"/>
              <a:t>, University of Hawaiʻi at Mānoa, William S. Richardson School of Law</a:t>
            </a:r>
          </a:p>
          <a:p>
            <a:pPr marL="12700">
              <a:lnSpc>
                <a:spcPct val="110000"/>
              </a:lnSpc>
              <a:spcAft>
                <a:spcPts val="300"/>
              </a:spcAft>
            </a:pPr>
            <a:r>
              <a:rPr lang="en-US" sz="1200" b="1" dirty="0"/>
              <a:t>Phoebe A. Woodworth-Jefcoats</a:t>
            </a:r>
            <a:r>
              <a:rPr lang="en-US" sz="1200" dirty="0"/>
              <a:t>, NOAA Fisheries, Pacific Islands Fisheries Science Center</a:t>
            </a:r>
            <a:endParaRPr lang="en-US" sz="1200" dirty="0">
              <a:solidFill>
                <a:srgbClr val="209DBC"/>
              </a:solidFill>
            </a:endParaRPr>
          </a:p>
          <a:p>
            <a:pPr marL="12700">
              <a:lnSpc>
                <a:spcPct val="110000"/>
              </a:lnSpc>
              <a:spcAft>
                <a:spcPts val="300"/>
              </a:spcAft>
            </a:pPr>
            <a:endParaRPr lang="en-US" sz="1200" b="1" dirty="0">
              <a:solidFill>
                <a:srgbClr val="209DBC"/>
              </a:solidFill>
            </a:endParaRPr>
          </a:p>
          <a:p>
            <a:pPr marL="12700">
              <a:lnSpc>
                <a:spcPct val="110000"/>
              </a:lnSpc>
              <a:spcAft>
                <a:spcPts val="300"/>
              </a:spcAft>
            </a:pPr>
            <a:r>
              <a:rPr lang="en-US" sz="1200" b="1" dirty="0">
                <a:solidFill>
                  <a:srgbClr val="209DBC"/>
                </a:solidFill>
              </a:rPr>
              <a:t>Review Editor</a:t>
            </a:r>
          </a:p>
          <a:p>
            <a:pPr marL="12700">
              <a:lnSpc>
                <a:spcPct val="110000"/>
              </a:lnSpc>
              <a:spcAft>
                <a:spcPts val="300"/>
              </a:spcAft>
            </a:pPr>
            <a:r>
              <a:rPr lang="en-US" sz="1200" b="1" dirty="0"/>
              <a:t>Carolyn V. Balk</a:t>
            </a:r>
            <a:r>
              <a:rPr lang="en-US" sz="1200" dirty="0"/>
              <a:t>, Federal Emergency Management Agency</a:t>
            </a:r>
            <a:endParaRPr lang="en-US" sz="1200" dirty="0">
              <a:solidFill>
                <a:srgbClr val="209DBC"/>
              </a:solidFill>
            </a:endParaRPr>
          </a:p>
          <a:p>
            <a:pPr marL="12700">
              <a:lnSpc>
                <a:spcPct val="110000"/>
              </a:lnSpc>
              <a:spcAft>
                <a:spcPts val="300"/>
              </a:spcAft>
            </a:pPr>
            <a:endParaRPr lang="en-US" sz="1200" b="1" dirty="0">
              <a:solidFill>
                <a:srgbClr val="209DBC"/>
              </a:solidFill>
            </a:endParaRPr>
          </a:p>
          <a:p>
            <a:pPr marL="12700">
              <a:lnSpc>
                <a:spcPct val="110000"/>
              </a:lnSpc>
              <a:spcAft>
                <a:spcPts val="300"/>
              </a:spcAft>
            </a:pPr>
            <a:r>
              <a:rPr lang="en-US" sz="1200" b="1" dirty="0">
                <a:solidFill>
                  <a:srgbClr val="209DBC"/>
                </a:solidFill>
              </a:rPr>
              <a:t>USGCRP Coordinators</a:t>
            </a:r>
          </a:p>
          <a:p>
            <a:pPr marL="12700">
              <a:lnSpc>
                <a:spcPct val="110000"/>
              </a:lnSpc>
              <a:spcAft>
                <a:spcPts val="300"/>
              </a:spcAft>
            </a:pPr>
            <a:r>
              <a:rPr lang="en-US" sz="1200" b="1" dirty="0"/>
              <a:t>Allyza R. Lustig</a:t>
            </a:r>
            <a:r>
              <a:rPr lang="en-US" sz="1200" dirty="0"/>
              <a:t>, US Global Change Research Program / ICF</a:t>
            </a:r>
          </a:p>
          <a:p>
            <a:pPr marL="12700">
              <a:lnSpc>
                <a:spcPct val="110000"/>
              </a:lnSpc>
              <a:spcAft>
                <a:spcPts val="300"/>
              </a:spcAft>
            </a:pPr>
            <a:r>
              <a:rPr lang="en-US" sz="1200" b="1" dirty="0"/>
              <a:t>Christopher W. Avery</a:t>
            </a:r>
            <a:r>
              <a:rPr lang="en-US" sz="1200" dirty="0"/>
              <a:t>, US Global Change Research Program / ICF</a:t>
            </a:r>
            <a:endParaRPr lang="en-US" sz="1200" i="1" dirty="0"/>
          </a:p>
        </p:txBody>
      </p:sp>
    </p:spTree>
    <p:extLst>
      <p:ext uri="{BB962C8B-B14F-4D97-AF65-F5344CB8AC3E}">
        <p14:creationId xmlns:p14="http://schemas.microsoft.com/office/powerpoint/2010/main" val="3305269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1026D8-BCDC-C075-1131-013FBC1CFB8E}"/>
              </a:ext>
            </a:extLst>
          </p:cNvPr>
          <p:cNvSpPr>
            <a:spLocks noGrp="1"/>
          </p:cNvSpPr>
          <p:nvPr>
            <p:ph type="body" sz="quarter" idx="10"/>
          </p:nvPr>
        </p:nvSpPr>
        <p:spPr>
          <a:xfrm>
            <a:off x="628650" y="196034"/>
            <a:ext cx="7886700" cy="1302101"/>
          </a:xfrm>
        </p:spPr>
        <p:txBody>
          <a:bodyPr/>
          <a:lstStyle/>
          <a:p>
            <a:r>
              <a:rPr lang="en-US" dirty="0"/>
              <a:t>Technical Contributors</a:t>
            </a:r>
          </a:p>
        </p:txBody>
      </p:sp>
      <p:sp>
        <p:nvSpPr>
          <p:cNvPr id="3" name="Content Placeholder 2">
            <a:extLst>
              <a:ext uri="{FF2B5EF4-FFF2-40B4-BE49-F238E27FC236}">
                <a16:creationId xmlns:a16="http://schemas.microsoft.com/office/drawing/2014/main" id="{DF1953B0-3FB2-CDCA-B521-31BC55FC028E}"/>
              </a:ext>
            </a:extLst>
          </p:cNvPr>
          <p:cNvSpPr>
            <a:spLocks noGrp="1"/>
          </p:cNvSpPr>
          <p:nvPr>
            <p:ph idx="13"/>
          </p:nvPr>
        </p:nvSpPr>
        <p:spPr>
          <a:xfrm>
            <a:off x="628650" y="1324708"/>
            <a:ext cx="7886700" cy="4829907"/>
          </a:xfrm>
        </p:spPr>
        <p:txBody>
          <a:bodyPr numCol="2" spcCol="457200">
            <a:noAutofit/>
          </a:bodyPr>
          <a:lstStyle/>
          <a:p>
            <a:pPr>
              <a:spcAft>
                <a:spcPts val="600"/>
              </a:spcAft>
            </a:pPr>
            <a:r>
              <a:rPr lang="en-US" sz="850" b="1" dirty="0"/>
              <a:t>Malia K. H. Akutagawa</a:t>
            </a:r>
            <a:r>
              <a:rPr lang="en-US" sz="850" dirty="0"/>
              <a:t>, University of Hawaiʻi at Mānoa, Hawaiʻinuiākea School of Hawaiian Knowledge</a:t>
            </a:r>
          </a:p>
          <a:p>
            <a:pPr>
              <a:spcAft>
                <a:spcPts val="600"/>
              </a:spcAft>
            </a:pPr>
            <a:r>
              <a:rPr lang="en-US" sz="850" b="1" dirty="0"/>
              <a:t>Rosanna A. Alegado</a:t>
            </a:r>
            <a:r>
              <a:rPr lang="en-US" sz="850" dirty="0"/>
              <a:t>, University of Hawaiʻi at Mānoa</a:t>
            </a:r>
          </a:p>
          <a:p>
            <a:pPr>
              <a:spcAft>
                <a:spcPts val="600"/>
              </a:spcAft>
            </a:pPr>
            <a:r>
              <a:rPr lang="en-US" sz="850" b="1" dirty="0"/>
              <a:t>Kristen C. Alkins</a:t>
            </a:r>
            <a:r>
              <a:rPr lang="en-US" sz="850" dirty="0"/>
              <a:t>, US Geological Survey, Pacific Coastal and Marine Science Center</a:t>
            </a:r>
          </a:p>
          <a:p>
            <a:pPr>
              <a:spcAft>
                <a:spcPts val="600"/>
              </a:spcAft>
            </a:pPr>
            <a:r>
              <a:rPr lang="en-US" sz="850" b="1" dirty="0"/>
              <a:t>Marie Auyong</a:t>
            </a:r>
            <a:r>
              <a:rPr lang="en-US" sz="850" dirty="0"/>
              <a:t>, NOAA Office for Coastal Management</a:t>
            </a:r>
          </a:p>
          <a:p>
            <a:pPr>
              <a:spcAft>
                <a:spcPts val="600"/>
              </a:spcAft>
            </a:pPr>
            <a:r>
              <a:rPr lang="en-US" sz="850" b="1" dirty="0"/>
              <a:t>John I. Borja</a:t>
            </a:r>
            <a:r>
              <a:rPr lang="en-US" sz="850" dirty="0"/>
              <a:t>, University of Guam, Pacific Islands Climate Adaptation Science Center</a:t>
            </a:r>
          </a:p>
          <a:p>
            <a:pPr>
              <a:spcAft>
                <a:spcPts val="600"/>
              </a:spcAft>
            </a:pPr>
            <a:r>
              <a:rPr lang="en-US" sz="850" b="1" dirty="0"/>
              <a:t>Laura Brewington</a:t>
            </a:r>
            <a:r>
              <a:rPr lang="en-US" sz="850" dirty="0"/>
              <a:t>, Arizona State University</a:t>
            </a:r>
          </a:p>
          <a:p>
            <a:pPr>
              <a:spcAft>
                <a:spcPts val="600"/>
              </a:spcAft>
            </a:pPr>
            <a:r>
              <a:rPr lang="en-US" sz="850" b="1" dirty="0"/>
              <a:t>Jeff Burgett</a:t>
            </a:r>
            <a:r>
              <a:rPr lang="en-US" sz="850" dirty="0"/>
              <a:t>, US Fish and Wildlife Service</a:t>
            </a:r>
          </a:p>
          <a:p>
            <a:pPr>
              <a:spcAft>
                <a:spcPts val="600"/>
              </a:spcAft>
            </a:pPr>
            <a:r>
              <a:rPr lang="en-US" sz="850" b="1" dirty="0"/>
              <a:t>Janice E. Castro</a:t>
            </a:r>
            <a:r>
              <a:rPr lang="en-US" sz="850" dirty="0"/>
              <a:t>, NOAA Office for Coastal Management</a:t>
            </a:r>
          </a:p>
          <a:p>
            <a:pPr>
              <a:spcAft>
                <a:spcPts val="600"/>
              </a:spcAft>
            </a:pPr>
            <a:r>
              <a:rPr lang="en-US" sz="850" b="1" dirty="0"/>
              <a:t>Sandra P. Chang</a:t>
            </a:r>
            <a:r>
              <a:rPr lang="en-US" sz="850" dirty="0"/>
              <a:t>, University of Hawai‘i at Mānoa</a:t>
            </a:r>
          </a:p>
          <a:p>
            <a:pPr>
              <a:spcAft>
                <a:spcPts val="600"/>
              </a:spcAft>
            </a:pPr>
            <a:r>
              <a:rPr lang="en-US" sz="850" b="1" dirty="0"/>
              <a:t>Patrick L. Colin</a:t>
            </a:r>
            <a:r>
              <a:rPr lang="en-US" sz="850" dirty="0"/>
              <a:t>, Coral Reef Research Foundation</a:t>
            </a:r>
          </a:p>
          <a:p>
            <a:pPr>
              <a:spcAft>
                <a:spcPts val="600"/>
              </a:spcAft>
            </a:pPr>
            <a:r>
              <a:rPr lang="en-US" sz="850" b="1" dirty="0"/>
              <a:t>Catherine A. Courtney</a:t>
            </a:r>
            <a:r>
              <a:rPr lang="en-US" sz="850" dirty="0"/>
              <a:t>, Tetra Tech Inc.</a:t>
            </a:r>
          </a:p>
          <a:p>
            <a:pPr>
              <a:spcAft>
                <a:spcPts val="600"/>
              </a:spcAft>
            </a:pPr>
            <a:r>
              <a:rPr lang="en-US" sz="850" b="1" dirty="0"/>
              <a:t>Laxmikant Dhage</a:t>
            </a:r>
            <a:r>
              <a:rPr lang="en-US" sz="850" dirty="0"/>
              <a:t>, University of Hawai'i at Mānoa</a:t>
            </a:r>
          </a:p>
          <a:p>
            <a:pPr>
              <a:spcAft>
                <a:spcPts val="600"/>
              </a:spcAft>
            </a:pPr>
            <a:r>
              <a:rPr lang="en-US" sz="850" b="1" dirty="0"/>
              <a:t>Diana Felton</a:t>
            </a:r>
            <a:r>
              <a:rPr lang="en-US" sz="850" dirty="0"/>
              <a:t>, Hawaiʻi Department of Health</a:t>
            </a:r>
          </a:p>
          <a:p>
            <a:pPr>
              <a:spcAft>
                <a:spcPts val="600"/>
              </a:spcAft>
            </a:pPr>
            <a:r>
              <a:rPr lang="en-US" sz="850" b="1" dirty="0"/>
              <a:t>Patricia Fifita</a:t>
            </a:r>
            <a:r>
              <a:rPr lang="en-US" sz="850" dirty="0"/>
              <a:t>, Oregon State University</a:t>
            </a:r>
          </a:p>
          <a:p>
            <a:pPr>
              <a:spcAft>
                <a:spcPts val="600"/>
              </a:spcAft>
            </a:pPr>
            <a:r>
              <a:rPr lang="en-US" sz="850" b="1" dirty="0"/>
              <a:t>L. Kealoha Fox</a:t>
            </a:r>
            <a:r>
              <a:rPr lang="en-US" sz="850" dirty="0"/>
              <a:t>, Institute for Climate and Peace</a:t>
            </a:r>
          </a:p>
          <a:p>
            <a:pPr>
              <a:spcAft>
                <a:spcPts val="600"/>
              </a:spcAft>
            </a:pPr>
            <a:r>
              <a:rPr lang="en-US" sz="850" b="1" dirty="0"/>
              <a:t>Kathleen S. Friday</a:t>
            </a:r>
            <a:r>
              <a:rPr lang="en-US" sz="850" dirty="0"/>
              <a:t>, USDA Forest Service</a:t>
            </a:r>
          </a:p>
          <a:p>
            <a:pPr>
              <a:spcAft>
                <a:spcPts val="600"/>
              </a:spcAft>
            </a:pPr>
            <a:r>
              <a:rPr lang="en-US" sz="850" b="1" dirty="0"/>
              <a:t>Scott J. Glenn</a:t>
            </a:r>
            <a:r>
              <a:rPr lang="en-US" sz="850" dirty="0"/>
              <a:t>, Hawaiʻi State Energy Office</a:t>
            </a:r>
          </a:p>
          <a:p>
            <a:pPr>
              <a:spcAft>
                <a:spcPts val="600"/>
              </a:spcAft>
            </a:pPr>
            <a:r>
              <a:rPr lang="en-US" sz="850" b="1" dirty="0"/>
              <a:t>Rodney L. Itaki</a:t>
            </a:r>
            <a:r>
              <a:rPr lang="en-US" sz="850" dirty="0"/>
              <a:t>, Pohnpei Department of Health &amp; Social Services</a:t>
            </a:r>
          </a:p>
          <a:p>
            <a:pPr>
              <a:spcAft>
                <a:spcPts val="600"/>
              </a:spcAft>
            </a:pPr>
            <a:r>
              <a:rPr lang="en-US" sz="850" b="1" dirty="0"/>
              <a:t>L. Alex Kahl</a:t>
            </a:r>
            <a:r>
              <a:rPr lang="en-US" sz="850" dirty="0"/>
              <a:t>, NOAA Fisheries, Pacific Islands Regional Office</a:t>
            </a:r>
          </a:p>
          <a:p>
            <a:pPr>
              <a:spcAft>
                <a:spcPts val="600"/>
              </a:spcAft>
            </a:pPr>
            <a:r>
              <a:rPr lang="en-US" sz="850" b="1" dirty="0"/>
              <a:t>Heather Kerkering</a:t>
            </a:r>
            <a:r>
              <a:rPr lang="en-US" sz="850" dirty="0"/>
              <a:t>, US Geological Survey, Pacific Islands Climate Adaptation Science Center</a:t>
            </a:r>
          </a:p>
          <a:p>
            <a:pPr>
              <a:spcAft>
                <a:spcPts val="600"/>
              </a:spcAft>
            </a:pPr>
            <a:r>
              <a:rPr lang="en-US" sz="850" b="1" dirty="0"/>
              <a:t>Elizabeth Kiefer</a:t>
            </a:r>
            <a:r>
              <a:rPr lang="en-US" sz="850" dirty="0"/>
              <a:t>, University of Hawaiʻi, John A. Burns School of Medicine</a:t>
            </a:r>
          </a:p>
          <a:p>
            <a:pPr>
              <a:spcAft>
                <a:spcPts val="600"/>
              </a:spcAft>
            </a:pPr>
            <a:r>
              <a:rPr lang="en-US" sz="850" b="1" dirty="0"/>
              <a:t>Kelli A. Kokame</a:t>
            </a:r>
            <a:r>
              <a:rPr lang="en-US" sz="850" dirty="0"/>
              <a:t>, University of Hawaiʻi at Mānoa, John A. Burns School of Medicine</a:t>
            </a:r>
          </a:p>
          <a:p>
            <a:pPr>
              <a:spcAft>
                <a:spcPts val="600"/>
              </a:spcAft>
            </a:pPr>
            <a:r>
              <a:rPr lang="en-US" sz="850" b="1" dirty="0"/>
              <a:t>Natalie Kurashima</a:t>
            </a:r>
            <a:r>
              <a:rPr lang="en-US" sz="850" dirty="0"/>
              <a:t>, Kamehameha Schools</a:t>
            </a:r>
          </a:p>
          <a:p>
            <a:pPr>
              <a:spcAft>
                <a:spcPts val="600"/>
              </a:spcAft>
            </a:pPr>
            <a:r>
              <a:rPr lang="en-US" sz="850" b="1" dirty="0"/>
              <a:t>Dennis A. LaPointe</a:t>
            </a:r>
            <a:r>
              <a:rPr lang="en-US" sz="850" dirty="0"/>
              <a:t>, US Geological Survey, Pacific Island Ecosystems Research Center</a:t>
            </a:r>
          </a:p>
          <a:p>
            <a:pPr>
              <a:spcAft>
                <a:spcPts val="600"/>
              </a:spcAft>
            </a:pPr>
            <a:r>
              <a:rPr lang="en-US" sz="850" b="1" dirty="0"/>
              <a:t>Scott Laursen</a:t>
            </a:r>
            <a:r>
              <a:rPr lang="en-US" sz="850" dirty="0"/>
              <a:t>, Pacific Islands Climate Adaptation Science Center</a:t>
            </a:r>
          </a:p>
          <a:p>
            <a:pPr>
              <a:spcAft>
                <a:spcPts val="600"/>
              </a:spcAft>
            </a:pPr>
            <a:r>
              <a:rPr lang="en-US" sz="850" b="1" dirty="0"/>
              <a:t>Carlotta A. Leon Guerrero</a:t>
            </a:r>
            <a:r>
              <a:rPr lang="en-US" sz="850" dirty="0"/>
              <a:t>, Office of the Governor of Guam</a:t>
            </a:r>
          </a:p>
          <a:p>
            <a:pPr>
              <a:spcAft>
                <a:spcPts val="600"/>
              </a:spcAft>
            </a:pPr>
            <a:r>
              <a:rPr lang="en-US" sz="850" b="1" dirty="0"/>
              <a:t>Roseo Marquez</a:t>
            </a:r>
            <a:r>
              <a:rPr lang="en-US" sz="850" dirty="0"/>
              <a:t>, Micronesia Conservation Trust</a:t>
            </a:r>
          </a:p>
          <a:p>
            <a:pPr>
              <a:spcAft>
                <a:spcPts val="600"/>
              </a:spcAft>
            </a:pPr>
            <a:r>
              <a:rPr lang="en-US" sz="850" b="1" dirty="0"/>
              <a:t>Stephen E. Miller</a:t>
            </a:r>
            <a:r>
              <a:rPr lang="en-US" sz="850" dirty="0"/>
              <a:t>, US Fish and Wildlife Service, Pacific Islands Office</a:t>
            </a:r>
          </a:p>
          <a:p>
            <a:pPr>
              <a:spcAft>
                <a:spcPts val="600"/>
              </a:spcAft>
            </a:pPr>
            <a:r>
              <a:rPr lang="en-US" sz="850" b="1" dirty="0"/>
              <a:t>Tomoaki Miura</a:t>
            </a:r>
            <a:r>
              <a:rPr lang="en-US" sz="850" dirty="0"/>
              <a:t>, University of Hawaiʻi at Mānoa</a:t>
            </a:r>
          </a:p>
          <a:p>
            <a:pPr>
              <a:spcAft>
                <a:spcPts val="600"/>
              </a:spcAft>
            </a:pPr>
            <a:r>
              <a:rPr lang="en-US" sz="850" b="1" dirty="0"/>
              <a:t>Kanoe Morishige</a:t>
            </a:r>
            <a:r>
              <a:rPr lang="en-US" sz="850" dirty="0"/>
              <a:t>, NOAA Papahānaumokuākea Marine National Monument</a:t>
            </a:r>
          </a:p>
          <a:p>
            <a:pPr>
              <a:spcAft>
                <a:spcPts val="600"/>
              </a:spcAft>
            </a:pPr>
            <a:r>
              <a:rPr lang="en-US" sz="850" b="1" dirty="0"/>
              <a:t>Michael Parke</a:t>
            </a:r>
            <a:r>
              <a:rPr lang="en-US" sz="850" dirty="0"/>
              <a:t>, NOAA Pacific Islands Fisheries Science Center</a:t>
            </a:r>
          </a:p>
          <a:p>
            <a:pPr>
              <a:spcAft>
                <a:spcPts val="600"/>
              </a:spcAft>
            </a:pPr>
            <a:r>
              <a:rPr lang="en-US" sz="850" b="1" dirty="0"/>
              <a:t>Elliott W. Parsons</a:t>
            </a:r>
            <a:r>
              <a:rPr lang="en-US" sz="850" dirty="0"/>
              <a:t>, University of Hawai‘i at Mānoa, Sea Grant College Program</a:t>
            </a:r>
          </a:p>
          <a:p>
            <a:pPr>
              <a:spcAft>
                <a:spcPts val="600"/>
              </a:spcAft>
            </a:pPr>
            <a:r>
              <a:rPr lang="en-US" sz="850" b="1" dirty="0"/>
              <a:t>Kalani Quiocho Jr.</a:t>
            </a:r>
            <a:r>
              <a:rPr lang="en-US" sz="850" dirty="0"/>
              <a:t>, NOAA National Ocean Service, Office of National Marine Sanctuaries</a:t>
            </a:r>
          </a:p>
          <a:p>
            <a:pPr>
              <a:spcAft>
                <a:spcPts val="600"/>
              </a:spcAft>
            </a:pPr>
            <a:r>
              <a:rPr lang="en-US" sz="850" b="1" dirty="0"/>
              <a:t>Laurie J. Raymundo</a:t>
            </a:r>
            <a:r>
              <a:rPr lang="en-US" sz="850" dirty="0"/>
              <a:t>, University of Guam Marine Laboratory</a:t>
            </a:r>
          </a:p>
          <a:p>
            <a:pPr>
              <a:spcAft>
                <a:spcPts val="600"/>
              </a:spcAft>
            </a:pPr>
            <a:r>
              <a:rPr lang="en-US" sz="850" b="1" dirty="0"/>
              <a:t>Nicole Read</a:t>
            </a:r>
            <a:r>
              <a:rPr lang="en-US" sz="850" dirty="0"/>
              <a:t>, Duke University</a:t>
            </a:r>
          </a:p>
          <a:p>
            <a:pPr>
              <a:spcAft>
                <a:spcPts val="600"/>
              </a:spcAft>
            </a:pPr>
            <a:r>
              <a:rPr lang="en-US" sz="850" b="1" dirty="0"/>
              <a:t>Bradley M. Romine</a:t>
            </a:r>
            <a:r>
              <a:rPr lang="en-US" sz="850" dirty="0"/>
              <a:t>, University of Hawai‘i at Mānoa, Pacific Islands Climate Adaptation Science Center</a:t>
            </a:r>
          </a:p>
          <a:p>
            <a:pPr>
              <a:spcAft>
                <a:spcPts val="600"/>
              </a:spcAft>
            </a:pPr>
            <a:r>
              <a:rPr lang="en-US" sz="850" b="1" dirty="0"/>
              <a:t>Clay Trauernicht</a:t>
            </a:r>
            <a:r>
              <a:rPr lang="en-US" sz="850" dirty="0"/>
              <a:t>, University of Hawaiʻi at Mānoa, Department of Natural Resources and Environmental Management</a:t>
            </a:r>
          </a:p>
          <a:p>
            <a:pPr>
              <a:spcAft>
                <a:spcPts val="600"/>
              </a:spcAft>
            </a:pPr>
            <a:r>
              <a:rPr lang="en-US" sz="850" b="1" dirty="0"/>
              <a:t>Yinphan Tsang</a:t>
            </a:r>
            <a:r>
              <a:rPr lang="en-US" sz="850" dirty="0"/>
              <a:t>, University of Hawaiʻi at Mānoa, Department of Natural Resources and Environmental Management</a:t>
            </a:r>
          </a:p>
          <a:p>
            <a:pPr>
              <a:spcAft>
                <a:spcPts val="600"/>
              </a:spcAft>
            </a:pPr>
            <a:r>
              <a:rPr lang="en-US" sz="850" b="1" dirty="0"/>
              <a:t>Colette C.C. Wabnitz</a:t>
            </a:r>
            <a:r>
              <a:rPr lang="en-US" sz="850" dirty="0"/>
              <a:t>, University of British Columbia, Institute for the Oceans and Fisheries</a:t>
            </a:r>
          </a:p>
          <a:p>
            <a:pPr>
              <a:spcAft>
                <a:spcPts val="600"/>
              </a:spcAft>
            </a:pPr>
            <a:r>
              <a:rPr lang="en-US" sz="850" b="1" dirty="0"/>
              <a:t>Matthew J. Widlansky</a:t>
            </a:r>
            <a:r>
              <a:rPr lang="en-US" sz="850" dirty="0"/>
              <a:t>, University of Hawai‘i at Mānoa, School of Ocean and Earth Science and Technology</a:t>
            </a:r>
          </a:p>
          <a:p>
            <a:pPr>
              <a:spcAft>
                <a:spcPts val="600"/>
              </a:spcAft>
            </a:pPr>
            <a:r>
              <a:rPr lang="en-US" sz="850" b="1" dirty="0"/>
              <a:t>Myeong-Ho Chris Yeo</a:t>
            </a:r>
            <a:r>
              <a:rPr lang="en-US" sz="850" dirty="0"/>
              <a:t>, University of Guam, Water and Environmental Research Institute</a:t>
            </a:r>
          </a:p>
        </p:txBody>
      </p:sp>
    </p:spTree>
    <p:extLst>
      <p:ext uri="{BB962C8B-B14F-4D97-AF65-F5344CB8AC3E}">
        <p14:creationId xmlns:p14="http://schemas.microsoft.com/office/powerpoint/2010/main" val="2162451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FC568E5-EAB0-D049-9489-673801E1B7D4}"/>
              </a:ext>
            </a:extLst>
          </p:cNvPr>
          <p:cNvSpPr>
            <a:spLocks noGrp="1"/>
          </p:cNvSpPr>
          <p:nvPr>
            <p:ph type="subTitle" idx="1"/>
          </p:nvPr>
        </p:nvSpPr>
        <p:spPr>
          <a:xfrm>
            <a:off x="291638" y="1758738"/>
            <a:ext cx="5372054" cy="1552873"/>
          </a:xfrm>
        </p:spPr>
        <p:txBody>
          <a:bodyPr>
            <a:normAutofit fontScale="77500" lnSpcReduction="20000"/>
          </a:bodyPr>
          <a:lstStyle/>
          <a:p>
            <a:pPr marL="11113" marR="0" indent="-11113">
              <a:spcBef>
                <a:spcPts val="0"/>
              </a:spcBef>
              <a:spcAft>
                <a:spcPts val="0"/>
              </a:spcAft>
            </a:pPr>
            <a:r>
              <a:rPr lang="en-US" sz="1800" kern="100" dirty="0">
                <a:effectLst/>
                <a:latin typeface="Calibri" panose="020F0502020204030204" pitchFamily="34" charset="0"/>
                <a:ea typeface="Calibri" panose="020F0502020204030204" pitchFamily="34" charset="0"/>
              </a:rPr>
              <a:t>Frazier, A.G., M.-V.V. Johnson, L. Berio Fortini, C.P. Giardina, Z.N. Grecni, H.H. Kane, V.W. Keener, R. King, R.A. MacKenzie, M. Nobrega-Olivera, K.L.L. Oleson, C.K. Shuler, A.K. Singeo, C.D. Storlazzi, R.J. Wallsgrove, and P.A. Woodworth-Jefcoats, 2023: Ch. 30. Hawai‘i and US-Affiliated Pacific Islands. In: </a:t>
            </a:r>
            <a:r>
              <a:rPr lang="en-US" sz="1800" i="1" kern="100" dirty="0">
                <a:effectLst/>
                <a:latin typeface="Calibri" panose="020F0502020204030204" pitchFamily="34" charset="0"/>
                <a:ea typeface="Calibri" panose="020F0502020204030204" pitchFamily="34" charset="0"/>
              </a:rPr>
              <a:t>Fifth National Climate Assessment</a:t>
            </a:r>
            <a:r>
              <a:rPr lang="en-US" sz="1800" kern="100" dirty="0">
                <a:effectLst/>
                <a:latin typeface="Calibri" panose="020F0502020204030204" pitchFamily="34" charset="0"/>
                <a:ea typeface="Calibri" panose="020F0502020204030204" pitchFamily="34" charset="0"/>
              </a:rPr>
              <a:t>. Crimmins, A.R., C.W. Avery, D.R. Easterling, K.E. Kunkel, B.C. Stewart, and T.K. Maycock, Eds. U.S. Global Change Research Program, Washington, DC, USA. </a:t>
            </a:r>
            <a:r>
              <a:rPr lang="en-US" sz="1800" u="sng" kern="100" dirty="0">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https://doi.org/10.7930/NCA5.2023.CH30</a:t>
            </a:r>
            <a:endParaRPr lang="en-US" sz="1800" kern="100" dirty="0">
              <a:effectLst/>
              <a:latin typeface="Calibri" panose="020F0502020204030204" pitchFamily="34" charset="0"/>
              <a:ea typeface="Calibri" panose="020F0502020204030204" pitchFamily="34" charset="0"/>
            </a:endParaRPr>
          </a:p>
        </p:txBody>
      </p:sp>
      <p:sp>
        <p:nvSpPr>
          <p:cNvPr id="3" name="Text Placeholder 2">
            <a:extLst>
              <a:ext uri="{FF2B5EF4-FFF2-40B4-BE49-F238E27FC236}">
                <a16:creationId xmlns:a16="http://schemas.microsoft.com/office/drawing/2014/main" id="{D50AE8C6-B8C5-3B42-A963-402578C31B64}"/>
              </a:ext>
            </a:extLst>
          </p:cNvPr>
          <p:cNvSpPr>
            <a:spLocks noGrp="1"/>
          </p:cNvSpPr>
          <p:nvPr>
            <p:ph type="body" sz="quarter" idx="10"/>
          </p:nvPr>
        </p:nvSpPr>
        <p:spPr/>
        <p:txBody>
          <a:bodyPr/>
          <a:lstStyle/>
          <a:p>
            <a:r>
              <a:rPr lang="en-US" dirty="0"/>
              <a:t>https://nca2023.globalchange.gov/chapter/30</a:t>
            </a:r>
          </a:p>
        </p:txBody>
      </p:sp>
    </p:spTree>
    <p:extLst>
      <p:ext uri="{BB962C8B-B14F-4D97-AF65-F5344CB8AC3E}">
        <p14:creationId xmlns:p14="http://schemas.microsoft.com/office/powerpoint/2010/main" val="4013851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8D2249-4A9B-0D42-B282-88BA05D795A7}"/>
              </a:ext>
            </a:extLst>
          </p:cNvPr>
          <p:cNvSpPr>
            <a:spLocks noGrp="1"/>
          </p:cNvSpPr>
          <p:nvPr>
            <p:ph type="body" sz="quarter" idx="10"/>
          </p:nvPr>
        </p:nvSpPr>
        <p:spPr/>
        <p:txBody>
          <a:bodyPr>
            <a:normAutofit fontScale="92500"/>
          </a:bodyPr>
          <a:lstStyle/>
          <a:p>
            <a:r>
              <a:rPr lang="en-US" dirty="0"/>
              <a:t>Climate Change Impairs Access to Healthy Food and Water </a:t>
            </a:r>
          </a:p>
        </p:txBody>
      </p:sp>
      <p:sp>
        <p:nvSpPr>
          <p:cNvPr id="5" name="Content Placeholder 4">
            <a:extLst>
              <a:ext uri="{FF2B5EF4-FFF2-40B4-BE49-F238E27FC236}">
                <a16:creationId xmlns:a16="http://schemas.microsoft.com/office/drawing/2014/main" id="{A8549770-0508-D34D-8368-46B8FA348F13}"/>
              </a:ext>
            </a:extLst>
          </p:cNvPr>
          <p:cNvSpPr>
            <a:spLocks noGrp="1"/>
          </p:cNvSpPr>
          <p:nvPr>
            <p:ph idx="13"/>
          </p:nvPr>
        </p:nvSpPr>
        <p:spPr>
          <a:xfrm>
            <a:off x="628650" y="2121817"/>
            <a:ext cx="7886700" cy="4055146"/>
          </a:xfrm>
        </p:spPr>
        <p:txBody>
          <a:bodyPr>
            <a:normAutofit/>
          </a:bodyPr>
          <a:lstStyle/>
          <a:p>
            <a:pPr marL="11113">
              <a:lnSpc>
                <a:spcPct val="115000"/>
              </a:lnSpc>
              <a:spcAft>
                <a:spcPts val="600"/>
              </a:spcAft>
            </a:pPr>
            <a:r>
              <a:rPr lang="en-US" sz="1800" kern="100" dirty="0">
                <a:effectLst/>
                <a:latin typeface="Calibri" panose="020F0502020204030204" pitchFamily="34" charset="0"/>
                <a:ea typeface="Arial" panose="020B0604020202020204" pitchFamily="34" charset="0"/>
                <a:cs typeface="Arial" panose="020B0604020202020204" pitchFamily="34" charset="0"/>
              </a:rPr>
              <a:t>Access to clean, fresh water and healthy food is expected to be increasingly impaired by climate change (</a:t>
            </a:r>
            <a:r>
              <a:rPr lang="en-US" sz="1800" i="1" kern="100" dirty="0">
                <a:effectLst/>
                <a:latin typeface="Calibri" panose="020F0502020204030204" pitchFamily="34" charset="0"/>
                <a:ea typeface="Arial" panose="020B0604020202020204" pitchFamily="34" charset="0"/>
                <a:cs typeface="Arial" panose="020B0604020202020204" pitchFamily="34" charset="0"/>
              </a:rPr>
              <a:t>very high confidence</a:t>
            </a:r>
            <a:r>
              <a:rPr lang="en-US" sz="1800" kern="100" dirty="0">
                <a:effectLst/>
                <a:latin typeface="Calibri" panose="020F0502020204030204" pitchFamily="34" charset="0"/>
                <a:ea typeface="Arial" panose="020B0604020202020204" pitchFamily="34" charset="0"/>
                <a:cs typeface="Arial" panose="020B0604020202020204" pitchFamily="34" charset="0"/>
              </a:rPr>
              <a:t>). On low-lying atolls, sea level rise has caused saltwater contamination of fresh water (</a:t>
            </a:r>
            <a:r>
              <a:rPr lang="en-US" sz="1800" i="1" kern="100" dirty="0">
                <a:effectLst/>
                <a:latin typeface="Calibri" panose="020F0502020204030204" pitchFamily="34" charset="0"/>
                <a:ea typeface="Arial" panose="020B0604020202020204" pitchFamily="34" charset="0"/>
                <a:cs typeface="Arial" panose="020B0604020202020204" pitchFamily="34" charset="0"/>
              </a:rPr>
              <a:t>high confidence</a:t>
            </a:r>
            <a:r>
              <a:rPr lang="en-US" sz="1800" kern="100" dirty="0">
                <a:effectLst/>
                <a:latin typeface="Calibri" panose="020F0502020204030204" pitchFamily="34" charset="0"/>
                <a:ea typeface="Arial" panose="020B0604020202020204" pitchFamily="34" charset="0"/>
                <a:cs typeface="Arial" panose="020B0604020202020204" pitchFamily="34" charset="0"/>
              </a:rPr>
              <a:t>). Regionally, food and water availability will be further negatively impacted by increasing temperatures, altered rainfall patterns, increased flooding and pollution, and degradation of nearshore fisheries (</a:t>
            </a:r>
            <a:r>
              <a:rPr lang="en-US" sz="1800" i="1" kern="100" dirty="0">
                <a:effectLst/>
                <a:latin typeface="Calibri" panose="020F0502020204030204" pitchFamily="34" charset="0"/>
                <a:ea typeface="Arial" panose="020B0604020202020204" pitchFamily="34" charset="0"/>
                <a:cs typeface="Arial" panose="020B0604020202020204" pitchFamily="34" charset="0"/>
              </a:rPr>
              <a:t>very high confidence</a:t>
            </a:r>
            <a:r>
              <a:rPr lang="en-US" sz="1800" kern="100" dirty="0">
                <a:effectLst/>
                <a:latin typeface="Calibri" panose="020F0502020204030204" pitchFamily="34" charset="0"/>
                <a:ea typeface="Arial" panose="020B0604020202020204" pitchFamily="34" charset="0"/>
                <a:cs typeface="Arial" panose="020B0604020202020204" pitchFamily="34" charset="0"/>
              </a:rPr>
              <a:t>). Adaptation actions such as traditional farming, fishing, and land-management practices can help build more resilient water and food systems (</a:t>
            </a:r>
            <a:r>
              <a:rPr lang="en-US" sz="1800" i="1" kern="100" dirty="0">
                <a:effectLst/>
                <a:latin typeface="Calibri" panose="020F0502020204030204" pitchFamily="34" charset="0"/>
                <a:ea typeface="Arial" panose="020B0604020202020204" pitchFamily="34" charset="0"/>
                <a:cs typeface="Arial" panose="020B0604020202020204" pitchFamily="34" charset="0"/>
              </a:rPr>
              <a:t>very high confidence</a:t>
            </a:r>
            <a:r>
              <a:rPr lang="en-US" sz="1800" kern="100" dirty="0">
                <a:effectLst/>
                <a:latin typeface="Calibri" panose="020F0502020204030204" pitchFamily="34" charset="0"/>
                <a:ea typeface="Arial" panose="020B0604020202020204" pitchFamily="34" charset="0"/>
                <a:cs typeface="Arial" panose="020B0604020202020204" pitchFamily="34" charset="0"/>
              </a:rPr>
              <a:t>). </a:t>
            </a:r>
          </a:p>
          <a:p>
            <a:pPr marL="11113" marR="0">
              <a:lnSpc>
                <a:spcPct val="115000"/>
              </a:lnSpc>
              <a:spcBef>
                <a:spcPts val="0"/>
              </a:spcBef>
              <a:spcAft>
                <a:spcPts val="600"/>
              </a:spcAft>
            </a:pPr>
            <a:endPar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13" name="Content Placeholder 12">
            <a:extLst>
              <a:ext uri="{FF2B5EF4-FFF2-40B4-BE49-F238E27FC236}">
                <a16:creationId xmlns:a16="http://schemas.microsoft.com/office/drawing/2014/main" id="{67DDF8A3-2A95-184F-F481-292D540D6DCF}"/>
              </a:ext>
            </a:extLst>
          </p:cNvPr>
          <p:cNvSpPr>
            <a:spLocks noGrp="1"/>
          </p:cNvSpPr>
          <p:nvPr>
            <p:ph sz="quarter" idx="14"/>
          </p:nvPr>
        </p:nvSpPr>
        <p:spPr>
          <a:xfrm>
            <a:off x="1920144" y="480973"/>
            <a:ext cx="573088" cy="774700"/>
          </a:xfrm>
        </p:spPr>
        <p:txBody>
          <a:bodyPr/>
          <a:lstStyle/>
          <a:p>
            <a:r>
              <a:rPr lang="en-US" dirty="0"/>
              <a:t>1</a:t>
            </a:r>
          </a:p>
        </p:txBody>
      </p:sp>
    </p:spTree>
    <p:extLst>
      <p:ext uri="{BB962C8B-B14F-4D97-AF65-F5344CB8AC3E}">
        <p14:creationId xmlns:p14="http://schemas.microsoft.com/office/powerpoint/2010/main" val="394394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89C0CC-17BD-504B-A122-66639327E9BA}"/>
              </a:ext>
            </a:extLst>
          </p:cNvPr>
          <p:cNvSpPr>
            <a:spLocks noGrp="1"/>
          </p:cNvSpPr>
          <p:nvPr>
            <p:ph type="body" sz="quarter" idx="10"/>
          </p:nvPr>
        </p:nvSpPr>
        <p:spPr/>
        <p:txBody>
          <a:bodyPr>
            <a:normAutofit fontScale="92500" lnSpcReduction="20000"/>
          </a:bodyPr>
          <a:lstStyle/>
          <a:p>
            <a:r>
              <a:rPr lang="en-US" dirty="0"/>
              <a:t>Climate Change Undermines Human Health, but Community Strength Boosts Resilience</a:t>
            </a:r>
          </a:p>
        </p:txBody>
      </p:sp>
      <p:sp>
        <p:nvSpPr>
          <p:cNvPr id="5" name="Content Placeholder 4">
            <a:extLst>
              <a:ext uri="{FF2B5EF4-FFF2-40B4-BE49-F238E27FC236}">
                <a16:creationId xmlns:a16="http://schemas.microsoft.com/office/drawing/2014/main" id="{5EB8CC15-8FB1-2545-851E-0CE24D6C077D}"/>
              </a:ext>
            </a:extLst>
          </p:cNvPr>
          <p:cNvSpPr>
            <a:spLocks noGrp="1"/>
          </p:cNvSpPr>
          <p:nvPr>
            <p:ph idx="13"/>
          </p:nvPr>
        </p:nvSpPr>
        <p:spPr>
          <a:xfrm>
            <a:off x="628650" y="2121817"/>
            <a:ext cx="7886700" cy="4055146"/>
          </a:xfrm>
        </p:spPr>
        <p:txBody>
          <a:bodyPr>
            <a:normAutofit/>
          </a:bodyPr>
          <a:lstStyle/>
          <a:p>
            <a:pPr marL="11113">
              <a:lnSpc>
                <a:spcPct val="115000"/>
              </a:lnSpc>
              <a:spcAft>
                <a:spcPts val="600"/>
              </a:spcAft>
            </a:pPr>
            <a:r>
              <a:rPr lang="en-US" sz="1800" kern="100" dirty="0">
                <a:effectLst/>
                <a:latin typeface="Calibri" panose="020F0502020204030204" pitchFamily="34" charset="0"/>
                <a:ea typeface="Arial" panose="020B0604020202020204" pitchFamily="34" charset="0"/>
                <a:cs typeface="Arial" panose="020B0604020202020204" pitchFamily="34" charset="0"/>
              </a:rPr>
              <a:t>Climate change undermines the place-based foundations of human health and well-being in the Pacific Islands (</a:t>
            </a:r>
            <a:r>
              <a:rPr lang="en-US" sz="1800" i="1" kern="100" dirty="0">
                <a:effectLst/>
                <a:latin typeface="Calibri" panose="020F0502020204030204" pitchFamily="34" charset="0"/>
                <a:ea typeface="Arial" panose="020B0604020202020204" pitchFamily="34" charset="0"/>
                <a:cs typeface="Arial" panose="020B0604020202020204" pitchFamily="34" charset="0"/>
              </a:rPr>
              <a:t>high confidence</a:t>
            </a:r>
            <a:r>
              <a:rPr lang="en-US" sz="1800" kern="100" dirty="0">
                <a:effectLst/>
                <a:latin typeface="Calibri" panose="020F0502020204030204" pitchFamily="34" charset="0"/>
                <a:ea typeface="Arial" panose="020B0604020202020204" pitchFamily="34" charset="0"/>
                <a:cs typeface="Arial" panose="020B0604020202020204" pitchFamily="34" charset="0"/>
              </a:rPr>
              <a:t>). Climate shocks and stressors compromise healthcare services (</a:t>
            </a:r>
            <a:r>
              <a:rPr lang="en-US" sz="1800" i="1" kern="100" dirty="0">
                <a:effectLst/>
                <a:latin typeface="Calibri" panose="020F0502020204030204" pitchFamily="34" charset="0"/>
                <a:ea typeface="Arial" panose="020B0604020202020204" pitchFamily="34" charset="0"/>
                <a:cs typeface="Arial" panose="020B0604020202020204" pitchFamily="34" charset="0"/>
              </a:rPr>
              <a:t>medium confidence</a:t>
            </a:r>
            <a:r>
              <a:rPr lang="en-US" sz="1800" kern="100" dirty="0">
                <a:effectLst/>
                <a:latin typeface="Calibri" panose="020F0502020204030204" pitchFamily="34" charset="0"/>
                <a:ea typeface="Arial" panose="020B0604020202020204" pitchFamily="34" charset="0"/>
                <a:cs typeface="Arial" panose="020B0604020202020204" pitchFamily="34" charset="0"/>
              </a:rPr>
              <a:t>) and worsen long-standing social and economic inequities in both mental and physical health (</a:t>
            </a:r>
            <a:r>
              <a:rPr lang="en-US" sz="1800" i="1" kern="100" dirty="0">
                <a:effectLst/>
                <a:latin typeface="Calibri" panose="020F0502020204030204" pitchFamily="34" charset="0"/>
                <a:ea typeface="Arial" panose="020B0604020202020204" pitchFamily="34" charset="0"/>
                <a:cs typeface="Arial" panose="020B0604020202020204" pitchFamily="34" charset="0"/>
              </a:rPr>
              <a:t>high confidence</a:t>
            </a:r>
            <a:r>
              <a:rPr lang="en-US" sz="1800" kern="100" dirty="0">
                <a:effectLst/>
                <a:latin typeface="Calibri" panose="020F0502020204030204" pitchFamily="34" charset="0"/>
                <a:ea typeface="Arial" panose="020B0604020202020204" pitchFamily="34" charset="0"/>
                <a:cs typeface="Arial" panose="020B0604020202020204" pitchFamily="34" charset="0"/>
              </a:rPr>
              <a:t>), and these negative impacts are expected to increase in the future (</a:t>
            </a:r>
            <a:r>
              <a:rPr lang="en-US" sz="1800" i="1" kern="100" dirty="0">
                <a:effectLst/>
                <a:latin typeface="Calibri" panose="020F0502020204030204" pitchFamily="34" charset="0"/>
                <a:ea typeface="Arial" panose="020B0604020202020204" pitchFamily="34" charset="0"/>
                <a:cs typeface="Arial" panose="020B0604020202020204" pitchFamily="34" charset="0"/>
              </a:rPr>
              <a:t>very high confidence</a:t>
            </a:r>
            <a:r>
              <a:rPr lang="en-US" sz="1800" kern="100" dirty="0">
                <a:effectLst/>
                <a:latin typeface="Calibri" panose="020F0502020204030204" pitchFamily="34" charset="0"/>
                <a:ea typeface="Arial" panose="020B0604020202020204" pitchFamily="34" charset="0"/>
                <a:cs typeface="Arial" panose="020B0604020202020204" pitchFamily="34" charset="0"/>
              </a:rPr>
              <a:t>). Adaptation efforts that build upon existing community strengths and center local and Indigenous Knowledge systems have great potential to boost resilience (</a:t>
            </a:r>
            <a:r>
              <a:rPr lang="en-US" sz="1800" i="1" kern="100" dirty="0">
                <a:effectLst/>
                <a:latin typeface="Calibri" panose="020F0502020204030204" pitchFamily="34" charset="0"/>
                <a:ea typeface="Arial" panose="020B0604020202020204" pitchFamily="34" charset="0"/>
                <a:cs typeface="Arial" panose="020B0604020202020204" pitchFamily="34" charset="0"/>
              </a:rPr>
              <a:t>high confidence</a:t>
            </a:r>
            <a:r>
              <a:rPr lang="en-US" sz="1800" kern="100" dirty="0">
                <a:effectLst/>
                <a:latin typeface="Calibri" panose="020F0502020204030204" pitchFamily="34" charset="0"/>
                <a:ea typeface="Arial" panose="020B0604020202020204" pitchFamily="34" charset="0"/>
                <a:cs typeface="Arial" panose="020B0604020202020204" pitchFamily="34" charset="0"/>
              </a:rPr>
              <a:t>).</a:t>
            </a:r>
          </a:p>
          <a:p>
            <a:pPr marL="11113" marR="0">
              <a:lnSpc>
                <a:spcPct val="115000"/>
              </a:lnSpc>
              <a:spcBef>
                <a:spcPts val="0"/>
              </a:spcBef>
              <a:spcAft>
                <a:spcPts val="600"/>
              </a:spcAft>
            </a:pPr>
            <a:endPar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7" name="Content Placeholder 4">
            <a:extLst>
              <a:ext uri="{FF2B5EF4-FFF2-40B4-BE49-F238E27FC236}">
                <a16:creationId xmlns:a16="http://schemas.microsoft.com/office/drawing/2014/main" id="{DFCCDE7A-AFB1-35B5-ED58-60431C95AF41}"/>
              </a:ext>
            </a:extLst>
          </p:cNvPr>
          <p:cNvSpPr>
            <a:spLocks noGrp="1"/>
          </p:cNvSpPr>
          <p:nvPr>
            <p:ph sz="quarter" idx="14"/>
          </p:nvPr>
        </p:nvSpPr>
        <p:spPr>
          <a:xfrm>
            <a:off x="1944592" y="471324"/>
            <a:ext cx="573088" cy="774700"/>
          </a:xfrm>
        </p:spPr>
        <p:txBody>
          <a:bodyPr/>
          <a:lstStyle/>
          <a:p>
            <a:r>
              <a:rPr lang="en-US" dirty="0"/>
              <a:t>2</a:t>
            </a:r>
          </a:p>
        </p:txBody>
      </p:sp>
    </p:spTree>
    <p:extLst>
      <p:ext uri="{BB962C8B-B14F-4D97-AF65-F5344CB8AC3E}">
        <p14:creationId xmlns:p14="http://schemas.microsoft.com/office/powerpoint/2010/main" val="1186620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DA7C3-4374-B746-8B91-CAFFF8F5D468}"/>
              </a:ext>
            </a:extLst>
          </p:cNvPr>
          <p:cNvSpPr>
            <a:spLocks noGrp="1"/>
          </p:cNvSpPr>
          <p:nvPr>
            <p:ph type="body" sz="quarter" idx="10"/>
          </p:nvPr>
        </p:nvSpPr>
        <p:spPr/>
        <p:txBody>
          <a:bodyPr>
            <a:normAutofit fontScale="77500" lnSpcReduction="20000"/>
          </a:bodyPr>
          <a:lstStyle/>
          <a:p>
            <a:r>
              <a:rPr lang="en-US" dirty="0"/>
              <a:t>Rising Sea Levels Threaten Infrastructure and Local Economies and Exacerbate Existing Inequities </a:t>
            </a:r>
          </a:p>
        </p:txBody>
      </p:sp>
      <p:sp>
        <p:nvSpPr>
          <p:cNvPr id="5" name="Content Placeholder 4">
            <a:extLst>
              <a:ext uri="{FF2B5EF4-FFF2-40B4-BE49-F238E27FC236}">
                <a16:creationId xmlns:a16="http://schemas.microsoft.com/office/drawing/2014/main" id="{FD5336AF-9E53-3848-973C-FA7F6551BC16}"/>
              </a:ext>
            </a:extLst>
          </p:cNvPr>
          <p:cNvSpPr>
            <a:spLocks noGrp="1"/>
          </p:cNvSpPr>
          <p:nvPr>
            <p:ph idx="13"/>
          </p:nvPr>
        </p:nvSpPr>
        <p:spPr>
          <a:xfrm>
            <a:off x="628650" y="2121817"/>
            <a:ext cx="7886700" cy="4055146"/>
          </a:xfrm>
        </p:spPr>
        <p:txBody>
          <a:bodyPr>
            <a:normAutofit/>
          </a:bodyPr>
          <a:lstStyle/>
          <a:p>
            <a:pPr marL="11113">
              <a:lnSpc>
                <a:spcPct val="115000"/>
              </a:lnSpc>
              <a:spcAft>
                <a:spcPts val="600"/>
              </a:spcAft>
            </a:pPr>
            <a:r>
              <a:rPr lang="en-US" sz="1800" kern="100" dirty="0">
                <a:effectLst/>
                <a:latin typeface="Calibri" panose="020F0502020204030204" pitchFamily="34" charset="0"/>
                <a:ea typeface="Arial" panose="020B0604020202020204" pitchFamily="34" charset="0"/>
                <a:cs typeface="Arial" panose="020B0604020202020204" pitchFamily="34" charset="0"/>
              </a:rPr>
              <a:t>Climate change, particularly sea level rise (SLR), will continue to negatively impact the built environment (</a:t>
            </a:r>
            <a:r>
              <a:rPr lang="en-US" sz="1800" i="1" kern="100" dirty="0">
                <a:effectLst/>
                <a:latin typeface="Calibri" panose="020F0502020204030204" pitchFamily="34" charset="0"/>
                <a:ea typeface="Arial" panose="020B0604020202020204" pitchFamily="34" charset="0"/>
                <a:cs typeface="Arial" panose="020B0604020202020204" pitchFamily="34" charset="0"/>
              </a:rPr>
              <a:t>very likely</a:t>
            </a:r>
            <a:r>
              <a:rPr lang="en-US" sz="1800" kern="100" dirty="0">
                <a:effectLst/>
                <a:latin typeface="Calibri" panose="020F0502020204030204" pitchFamily="34" charset="0"/>
                <a:ea typeface="Arial" panose="020B0604020202020204" pitchFamily="34" charset="0"/>
                <a:cs typeface="Arial" panose="020B0604020202020204" pitchFamily="34" charset="0"/>
              </a:rPr>
              <a:t>,</a:t>
            </a:r>
            <a:r>
              <a:rPr lang="en-US" sz="1800" i="1" kern="100" dirty="0">
                <a:effectLst/>
                <a:latin typeface="Calibri" panose="020F0502020204030204" pitchFamily="34" charset="0"/>
                <a:ea typeface="Arial" panose="020B0604020202020204" pitchFamily="34" charset="0"/>
                <a:cs typeface="Arial" panose="020B0604020202020204" pitchFamily="34" charset="0"/>
              </a:rPr>
              <a:t> high confidence</a:t>
            </a:r>
            <a:r>
              <a:rPr lang="en-US" sz="1800" kern="100" dirty="0">
                <a:effectLst/>
                <a:latin typeface="Calibri" panose="020F0502020204030204" pitchFamily="34" charset="0"/>
                <a:ea typeface="Arial" panose="020B0604020202020204" pitchFamily="34" charset="0"/>
                <a:cs typeface="Arial" panose="020B0604020202020204" pitchFamily="34" charset="0"/>
              </a:rPr>
              <a:t>) and will harm numerous sectors of the islands’ economies (</a:t>
            </a:r>
            <a:r>
              <a:rPr lang="en-US" sz="1800" i="1" kern="100" dirty="0">
                <a:effectLst/>
                <a:latin typeface="Calibri" panose="020F0502020204030204" pitchFamily="34" charset="0"/>
                <a:ea typeface="Arial" panose="020B0604020202020204" pitchFamily="34" charset="0"/>
                <a:cs typeface="Arial" panose="020B0604020202020204" pitchFamily="34" charset="0"/>
              </a:rPr>
              <a:t>very likely</a:t>
            </a:r>
            <a:r>
              <a:rPr lang="en-US" sz="1800" kern="100" dirty="0">
                <a:effectLst/>
                <a:latin typeface="Calibri" panose="020F0502020204030204" pitchFamily="34" charset="0"/>
                <a:ea typeface="Arial" panose="020B0604020202020204" pitchFamily="34" charset="0"/>
                <a:cs typeface="Arial" panose="020B0604020202020204" pitchFamily="34" charset="0"/>
              </a:rPr>
              <a:t>,</a:t>
            </a:r>
            <a:r>
              <a:rPr lang="en-US" sz="1800" i="1" kern="100" dirty="0">
                <a:effectLst/>
                <a:latin typeface="Calibri" panose="020F0502020204030204" pitchFamily="34" charset="0"/>
                <a:ea typeface="Arial" panose="020B0604020202020204" pitchFamily="34" charset="0"/>
                <a:cs typeface="Arial" panose="020B0604020202020204" pitchFamily="34" charset="0"/>
              </a:rPr>
              <a:t> high confidence</a:t>
            </a:r>
            <a:r>
              <a:rPr lang="en-US" sz="1800" kern="100" dirty="0">
                <a:effectLst/>
                <a:latin typeface="Calibri" panose="020F0502020204030204" pitchFamily="34" charset="0"/>
                <a:ea typeface="Arial" panose="020B0604020202020204" pitchFamily="34" charset="0"/>
                <a:cs typeface="Arial" panose="020B0604020202020204" pitchFamily="34" charset="0"/>
              </a:rPr>
              <a:t>). SLR intensifies loss of territory and exclusive economic zones, particularly in low islands (</a:t>
            </a:r>
            <a:r>
              <a:rPr lang="en-US" sz="1800" i="1" kern="100" dirty="0">
                <a:effectLst/>
                <a:latin typeface="Calibri" panose="020F0502020204030204" pitchFamily="34" charset="0"/>
                <a:ea typeface="Arial" panose="020B0604020202020204" pitchFamily="34" charset="0"/>
                <a:cs typeface="Arial" panose="020B0604020202020204" pitchFamily="34" charset="0"/>
              </a:rPr>
              <a:t>high confidence</a:t>
            </a:r>
            <a:r>
              <a:rPr lang="en-US" sz="1800" kern="100" dirty="0">
                <a:effectLst/>
                <a:latin typeface="Calibri" panose="020F0502020204030204" pitchFamily="34" charset="0"/>
                <a:ea typeface="Arial" panose="020B0604020202020204" pitchFamily="34" charset="0"/>
                <a:cs typeface="Arial" panose="020B0604020202020204" pitchFamily="34" charset="0"/>
              </a:rPr>
              <a:t>). Climate-driven changes will exacerbate existing social challenges by disrupting livelihoods (</a:t>
            </a:r>
            <a:r>
              <a:rPr lang="en-US" sz="1800" i="1" kern="100" dirty="0">
                <a:effectLst/>
                <a:latin typeface="Calibri" panose="020F0502020204030204" pitchFamily="34" charset="0"/>
                <a:ea typeface="Arial" panose="020B0604020202020204" pitchFamily="34" charset="0"/>
                <a:cs typeface="Arial" panose="020B0604020202020204" pitchFamily="34" charset="0"/>
              </a:rPr>
              <a:t>likely</a:t>
            </a:r>
            <a:r>
              <a:rPr lang="en-US" sz="1800" kern="100" dirty="0">
                <a:effectLst/>
                <a:latin typeface="Calibri" panose="020F0502020204030204" pitchFamily="34" charset="0"/>
                <a:ea typeface="Arial" panose="020B0604020202020204" pitchFamily="34" charset="0"/>
                <a:cs typeface="Arial" panose="020B0604020202020204" pitchFamily="34" charset="0"/>
              </a:rPr>
              <a:t>, </a:t>
            </a:r>
            <a:r>
              <a:rPr lang="en-US" sz="1800" i="1" kern="100" dirty="0">
                <a:effectLst/>
                <a:latin typeface="Calibri" panose="020F0502020204030204" pitchFamily="34" charset="0"/>
                <a:ea typeface="Arial" panose="020B0604020202020204" pitchFamily="34" charset="0"/>
                <a:cs typeface="Arial" panose="020B0604020202020204" pitchFamily="34" charset="0"/>
              </a:rPr>
              <a:t>medium confidence</a:t>
            </a:r>
            <a:r>
              <a:rPr lang="en-US" sz="1800" kern="100" dirty="0">
                <a:effectLst/>
                <a:latin typeface="Calibri" panose="020F0502020204030204" pitchFamily="34" charset="0"/>
                <a:ea typeface="Arial" panose="020B0604020202020204" pitchFamily="34" charset="0"/>
                <a:cs typeface="Arial" panose="020B0604020202020204" pitchFamily="34" charset="0"/>
              </a:rPr>
              <a:t>). Adaptation to climate change and recovery from disasters is logistically challenging and disproportionately more expensive in the islands (</a:t>
            </a:r>
            <a:r>
              <a:rPr lang="en-US" sz="1800" i="1" kern="100" dirty="0">
                <a:effectLst/>
                <a:latin typeface="Calibri" panose="020F0502020204030204" pitchFamily="34" charset="0"/>
                <a:ea typeface="Arial" panose="020B0604020202020204" pitchFamily="34" charset="0"/>
                <a:cs typeface="Arial" panose="020B0604020202020204" pitchFamily="34" charset="0"/>
              </a:rPr>
              <a:t>high confidence</a:t>
            </a:r>
            <a:r>
              <a:rPr lang="en-US" sz="1800" kern="100" dirty="0">
                <a:effectLst/>
                <a:latin typeface="Calibri" panose="020F0502020204030204" pitchFamily="34" charset="0"/>
                <a:ea typeface="Arial" panose="020B0604020202020204" pitchFamily="34" charset="0"/>
                <a:cs typeface="Arial" panose="020B0604020202020204" pitchFamily="34" charset="0"/>
              </a:rPr>
              <a:t>). Government and community groups have developed innovative ways to reduce emissions and improve resilience by moving toward renewable energy and green infrastructure, nature-based urban planning, forward-looking building codes, and sustainable and equitable economic growth, guided by Western science and Traditional Knowledge. </a:t>
            </a:r>
          </a:p>
          <a:p>
            <a:pPr marL="11113" marR="0">
              <a:lnSpc>
                <a:spcPct val="115000"/>
              </a:lnSpc>
              <a:spcBef>
                <a:spcPts val="0"/>
              </a:spcBef>
              <a:spcAft>
                <a:spcPts val="600"/>
              </a:spcAft>
            </a:pPr>
            <a:endPar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7" name="Content Placeholder 4">
            <a:extLst>
              <a:ext uri="{FF2B5EF4-FFF2-40B4-BE49-F238E27FC236}">
                <a16:creationId xmlns:a16="http://schemas.microsoft.com/office/drawing/2014/main" id="{2540A740-F0CC-0D73-F328-370DCE86A3BB}"/>
              </a:ext>
            </a:extLst>
          </p:cNvPr>
          <p:cNvSpPr>
            <a:spLocks noGrp="1"/>
          </p:cNvSpPr>
          <p:nvPr>
            <p:ph sz="quarter" idx="14"/>
          </p:nvPr>
        </p:nvSpPr>
        <p:spPr>
          <a:xfrm>
            <a:off x="1944592" y="471324"/>
            <a:ext cx="573088" cy="774700"/>
          </a:xfrm>
        </p:spPr>
        <p:txBody>
          <a:bodyPr/>
          <a:lstStyle/>
          <a:p>
            <a:r>
              <a:rPr lang="en-US" dirty="0"/>
              <a:t>3</a:t>
            </a:r>
          </a:p>
        </p:txBody>
      </p:sp>
    </p:spTree>
    <p:extLst>
      <p:ext uri="{BB962C8B-B14F-4D97-AF65-F5344CB8AC3E}">
        <p14:creationId xmlns:p14="http://schemas.microsoft.com/office/powerpoint/2010/main" val="1048250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DA7C3-4374-B746-8B91-CAFFF8F5D468}"/>
              </a:ext>
            </a:extLst>
          </p:cNvPr>
          <p:cNvSpPr>
            <a:spLocks noGrp="1"/>
          </p:cNvSpPr>
          <p:nvPr>
            <p:ph type="body" sz="quarter" idx="10"/>
          </p:nvPr>
        </p:nvSpPr>
        <p:spPr/>
        <p:txBody>
          <a:bodyPr>
            <a:normAutofit fontScale="92500" lnSpcReduction="20000"/>
          </a:bodyPr>
          <a:lstStyle/>
          <a:p>
            <a:r>
              <a:rPr lang="en-US" dirty="0"/>
              <a:t>Responses to Rising Threats May Help Safeguard Tropical Ecosystems and Biodiversity</a:t>
            </a:r>
          </a:p>
        </p:txBody>
      </p:sp>
      <p:sp>
        <p:nvSpPr>
          <p:cNvPr id="5" name="Content Placeholder 4">
            <a:extLst>
              <a:ext uri="{FF2B5EF4-FFF2-40B4-BE49-F238E27FC236}">
                <a16:creationId xmlns:a16="http://schemas.microsoft.com/office/drawing/2014/main" id="{FD5336AF-9E53-3848-973C-FA7F6551BC16}"/>
              </a:ext>
            </a:extLst>
          </p:cNvPr>
          <p:cNvSpPr>
            <a:spLocks noGrp="1"/>
          </p:cNvSpPr>
          <p:nvPr>
            <p:ph idx="13"/>
          </p:nvPr>
        </p:nvSpPr>
        <p:spPr>
          <a:xfrm>
            <a:off x="628650" y="2121817"/>
            <a:ext cx="7886700" cy="4055146"/>
          </a:xfrm>
        </p:spPr>
        <p:txBody>
          <a:bodyPr>
            <a:normAutofit/>
          </a:bodyPr>
          <a:lstStyle/>
          <a:p>
            <a:pPr marL="11113">
              <a:lnSpc>
                <a:spcPct val="115000"/>
              </a:lnSpc>
              <a:spcAft>
                <a:spcPts val="600"/>
              </a:spcAft>
            </a:pPr>
            <a:r>
              <a:rPr lang="en-US" sz="1800" kern="100" dirty="0">
                <a:effectLst/>
                <a:latin typeface="Calibri" panose="020F0502020204030204" pitchFamily="34" charset="0"/>
                <a:ea typeface="Arial" panose="020B0604020202020204" pitchFamily="34" charset="0"/>
                <a:cs typeface="Arial" panose="020B0604020202020204" pitchFamily="34" charset="0"/>
              </a:rPr>
              <a:t>The structure and composition of Pacific Island coastal and marine ecological communities are directly threatened by rising ocean temperatures, ocean acidification, and sea level rise (</a:t>
            </a:r>
            <a:r>
              <a:rPr lang="en-US" sz="1800" i="1" kern="100" dirty="0">
                <a:effectLst/>
                <a:latin typeface="Calibri" panose="020F0502020204030204" pitchFamily="34" charset="0"/>
                <a:ea typeface="Arial" panose="020B0604020202020204" pitchFamily="34" charset="0"/>
                <a:cs typeface="Arial" panose="020B0604020202020204" pitchFamily="34" charset="0"/>
              </a:rPr>
              <a:t>very likely</a:t>
            </a:r>
            <a:r>
              <a:rPr lang="en-US" sz="1800" kern="100" dirty="0">
                <a:effectLst/>
                <a:latin typeface="Calibri" panose="020F0502020204030204" pitchFamily="34" charset="0"/>
                <a:ea typeface="Arial" panose="020B0604020202020204" pitchFamily="34" charset="0"/>
                <a:cs typeface="Arial" panose="020B0604020202020204" pitchFamily="34" charset="0"/>
              </a:rPr>
              <a:t>, </a:t>
            </a:r>
            <a:r>
              <a:rPr lang="en-US" sz="1800" i="1" kern="100" dirty="0">
                <a:effectLst/>
                <a:latin typeface="Calibri" panose="020F0502020204030204" pitchFamily="34" charset="0"/>
                <a:ea typeface="Arial" panose="020B0604020202020204" pitchFamily="34" charset="0"/>
                <a:cs typeface="Arial" panose="020B0604020202020204" pitchFamily="34" charset="0"/>
              </a:rPr>
              <a:t>high confidence</a:t>
            </a:r>
            <a:r>
              <a:rPr lang="en-US" sz="1800" kern="100" dirty="0">
                <a:effectLst/>
                <a:latin typeface="Calibri" panose="020F0502020204030204" pitchFamily="34" charset="0"/>
                <a:ea typeface="Arial" panose="020B0604020202020204" pitchFamily="34" charset="0"/>
                <a:cs typeface="Arial" panose="020B0604020202020204" pitchFamily="34" charset="0"/>
              </a:rPr>
              <a:t>). Increasingly severe droughts and warming are increasing fire risk (</a:t>
            </a:r>
            <a:r>
              <a:rPr lang="en-US" sz="1800" i="1" kern="100" dirty="0">
                <a:effectLst/>
                <a:latin typeface="Calibri" panose="020F0502020204030204" pitchFamily="34" charset="0"/>
                <a:ea typeface="Arial" panose="020B0604020202020204" pitchFamily="34" charset="0"/>
                <a:cs typeface="Arial" panose="020B0604020202020204" pitchFamily="34" charset="0"/>
              </a:rPr>
              <a:t>high confidence</a:t>
            </a:r>
            <a:r>
              <a:rPr lang="en-US" sz="1800" kern="100" dirty="0">
                <a:effectLst/>
                <a:latin typeface="Calibri" panose="020F0502020204030204" pitchFamily="34" charset="0"/>
                <a:ea typeface="Arial" panose="020B0604020202020204" pitchFamily="34" charset="0"/>
                <a:cs typeface="Arial" panose="020B0604020202020204" pitchFamily="34" charset="0"/>
              </a:rPr>
              <a:t>) and will have broad negative impacts on native plants and wildlife, including an increased risk of forest bird extinctions (</a:t>
            </a:r>
            <a:r>
              <a:rPr lang="en-US" sz="1800" i="1" kern="100" dirty="0">
                <a:effectLst/>
                <a:latin typeface="Calibri" panose="020F0502020204030204" pitchFamily="34" charset="0"/>
                <a:ea typeface="Arial" panose="020B0604020202020204" pitchFamily="34" charset="0"/>
                <a:cs typeface="Arial" panose="020B0604020202020204" pitchFamily="34" charset="0"/>
              </a:rPr>
              <a:t>very likely</a:t>
            </a:r>
            <a:r>
              <a:rPr lang="en-US" sz="1800" kern="100" dirty="0">
                <a:effectLst/>
                <a:latin typeface="Calibri" panose="020F0502020204030204" pitchFamily="34" charset="0"/>
                <a:ea typeface="Arial" panose="020B0604020202020204" pitchFamily="34" charset="0"/>
                <a:cs typeface="Arial" panose="020B0604020202020204" pitchFamily="34" charset="0"/>
              </a:rPr>
              <a:t>, </a:t>
            </a:r>
            <a:r>
              <a:rPr lang="en-US" sz="1800" i="1" kern="100" dirty="0">
                <a:effectLst/>
                <a:latin typeface="Calibri" panose="020F0502020204030204" pitchFamily="34" charset="0"/>
                <a:ea typeface="Arial" panose="020B0604020202020204" pitchFamily="34" charset="0"/>
                <a:cs typeface="Arial" panose="020B0604020202020204" pitchFamily="34" charset="0"/>
              </a:rPr>
              <a:t>high confidence</a:t>
            </a:r>
            <a:r>
              <a:rPr lang="en-US" sz="1800" kern="100" dirty="0">
                <a:effectLst/>
                <a:latin typeface="Calibri" panose="020F0502020204030204" pitchFamily="34" charset="0"/>
                <a:ea typeface="Arial" panose="020B0604020202020204" pitchFamily="34" charset="0"/>
                <a:cs typeface="Arial" panose="020B0604020202020204" pitchFamily="34" charset="0"/>
              </a:rPr>
              <a:t>). Adaptation strategies improve the resilience of ecosystems, including ecosystem protection, ecological restoration, invasive species prevention and control, and investments in fire prevention (</a:t>
            </a:r>
            <a:r>
              <a:rPr lang="en-US" sz="1800" i="1" kern="100" dirty="0">
                <a:effectLst/>
                <a:latin typeface="Calibri" panose="020F0502020204030204" pitchFamily="34" charset="0"/>
                <a:ea typeface="Arial" panose="020B0604020202020204" pitchFamily="34" charset="0"/>
                <a:cs typeface="Arial" panose="020B0604020202020204" pitchFamily="34" charset="0"/>
              </a:rPr>
              <a:t>medium confidence</a:t>
            </a:r>
            <a:r>
              <a:rPr lang="en-US" sz="1800" kern="100" dirty="0">
                <a:effectLst/>
                <a:latin typeface="Calibri" panose="020F0502020204030204" pitchFamily="34" charset="0"/>
                <a:ea typeface="Arial" panose="020B0604020202020204" pitchFamily="34" charset="0"/>
                <a:cs typeface="Arial" panose="020B0604020202020204" pitchFamily="34" charset="0"/>
              </a:rPr>
              <a:t>).</a:t>
            </a:r>
          </a:p>
          <a:p>
            <a:pPr marL="11113" marR="0">
              <a:lnSpc>
                <a:spcPct val="115000"/>
              </a:lnSpc>
              <a:spcBef>
                <a:spcPts val="0"/>
              </a:spcBef>
              <a:spcAft>
                <a:spcPts val="600"/>
              </a:spcAft>
            </a:pPr>
            <a:endPar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7" name="Content Placeholder 4">
            <a:extLst>
              <a:ext uri="{FF2B5EF4-FFF2-40B4-BE49-F238E27FC236}">
                <a16:creationId xmlns:a16="http://schemas.microsoft.com/office/drawing/2014/main" id="{2540A740-F0CC-0D73-F328-370DCE86A3BB}"/>
              </a:ext>
            </a:extLst>
          </p:cNvPr>
          <p:cNvSpPr>
            <a:spLocks noGrp="1"/>
          </p:cNvSpPr>
          <p:nvPr>
            <p:ph sz="quarter" idx="14"/>
          </p:nvPr>
        </p:nvSpPr>
        <p:spPr>
          <a:xfrm>
            <a:off x="1944592" y="471324"/>
            <a:ext cx="573088" cy="774700"/>
          </a:xfrm>
        </p:spPr>
        <p:txBody>
          <a:bodyPr/>
          <a:lstStyle/>
          <a:p>
            <a:r>
              <a:rPr lang="en-US" dirty="0"/>
              <a:t>4</a:t>
            </a:r>
          </a:p>
        </p:txBody>
      </p:sp>
    </p:spTree>
    <p:extLst>
      <p:ext uri="{BB962C8B-B14F-4D97-AF65-F5344CB8AC3E}">
        <p14:creationId xmlns:p14="http://schemas.microsoft.com/office/powerpoint/2010/main" val="623666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DA7C3-4374-B746-8B91-CAFFF8F5D468}"/>
              </a:ext>
            </a:extLst>
          </p:cNvPr>
          <p:cNvSpPr>
            <a:spLocks noGrp="1"/>
          </p:cNvSpPr>
          <p:nvPr>
            <p:ph type="body" sz="quarter" idx="10"/>
          </p:nvPr>
        </p:nvSpPr>
        <p:spPr/>
        <p:txBody>
          <a:bodyPr>
            <a:normAutofit fontScale="92500"/>
          </a:bodyPr>
          <a:lstStyle/>
          <a:p>
            <a:r>
              <a:rPr lang="en-US" dirty="0"/>
              <a:t>Indigenous Knowledge Systems Strengthen Island Resilience </a:t>
            </a:r>
          </a:p>
        </p:txBody>
      </p:sp>
      <p:sp>
        <p:nvSpPr>
          <p:cNvPr id="5" name="Content Placeholder 4">
            <a:extLst>
              <a:ext uri="{FF2B5EF4-FFF2-40B4-BE49-F238E27FC236}">
                <a16:creationId xmlns:a16="http://schemas.microsoft.com/office/drawing/2014/main" id="{FD5336AF-9E53-3848-973C-FA7F6551BC16}"/>
              </a:ext>
            </a:extLst>
          </p:cNvPr>
          <p:cNvSpPr>
            <a:spLocks noGrp="1"/>
          </p:cNvSpPr>
          <p:nvPr>
            <p:ph idx="13"/>
          </p:nvPr>
        </p:nvSpPr>
        <p:spPr>
          <a:xfrm>
            <a:off x="628650" y="2121817"/>
            <a:ext cx="7886700" cy="4055146"/>
          </a:xfrm>
        </p:spPr>
        <p:txBody>
          <a:bodyPr>
            <a:normAutofit/>
          </a:bodyPr>
          <a:lstStyle/>
          <a:p>
            <a:pPr marL="11113">
              <a:lnSpc>
                <a:spcPct val="115000"/>
              </a:lnSpc>
              <a:spcAft>
                <a:spcPts val="600"/>
              </a:spcAft>
            </a:pPr>
            <a:r>
              <a:rPr lang="en-US" sz="1800" kern="100" dirty="0">
                <a:effectLst/>
                <a:latin typeface="Calibri" panose="020F0502020204030204" pitchFamily="34" charset="0"/>
                <a:ea typeface="Arial" panose="020B0604020202020204" pitchFamily="34" charset="0"/>
                <a:cs typeface="Arial" panose="020B0604020202020204" pitchFamily="34" charset="0"/>
              </a:rPr>
              <a:t>Indigenous Peoples and their knowledge systems are central to the resilience of island communities amidst the changing climate (</a:t>
            </a:r>
            <a:r>
              <a:rPr lang="en-US" sz="1800" i="1" kern="100" dirty="0">
                <a:effectLst/>
                <a:latin typeface="Calibri" panose="020F0502020204030204" pitchFamily="34" charset="0"/>
                <a:ea typeface="Arial" panose="020B0604020202020204" pitchFamily="34" charset="0"/>
                <a:cs typeface="Arial" panose="020B0604020202020204" pitchFamily="34" charset="0"/>
              </a:rPr>
              <a:t>high confidence</a:t>
            </a:r>
            <a:r>
              <a:rPr lang="en-US" sz="1800" kern="100" dirty="0">
                <a:effectLst/>
                <a:latin typeface="Calibri" panose="020F0502020204030204" pitchFamily="34" charset="0"/>
                <a:ea typeface="Arial" panose="020B0604020202020204" pitchFamily="34" charset="0"/>
                <a:cs typeface="Arial" panose="020B0604020202020204" pitchFamily="34" charset="0"/>
              </a:rPr>
              <a:t>). Reciprocal and spiritual relationships among the lands, territories, waters, resources, and peoples are being strengthened and sustained as communities adapt and manage their resources collectively (</a:t>
            </a:r>
            <a:r>
              <a:rPr lang="en-US" sz="1800" i="1" kern="100" dirty="0">
                <a:effectLst/>
                <a:latin typeface="Calibri" panose="020F0502020204030204" pitchFamily="34" charset="0"/>
                <a:ea typeface="Arial" panose="020B0604020202020204" pitchFamily="34" charset="0"/>
                <a:cs typeface="Arial" panose="020B0604020202020204" pitchFamily="34" charset="0"/>
              </a:rPr>
              <a:t>high confidence</a:t>
            </a:r>
            <a:r>
              <a:rPr lang="en-US" sz="1800" kern="100" dirty="0">
                <a:effectLst/>
                <a:latin typeface="Calibri" panose="020F0502020204030204" pitchFamily="34" charset="0"/>
                <a:ea typeface="Arial" panose="020B0604020202020204" pitchFamily="34" charset="0"/>
                <a:cs typeface="Arial" panose="020B0604020202020204" pitchFamily="34" charset="0"/>
              </a:rPr>
              <a:t>). Indigenous Peoples are identifying and quantifying the potential loss and migration of critical resources and expanding the cultivation of traditional food crops on high islands (</a:t>
            </a:r>
            <a:r>
              <a:rPr lang="en-US" sz="1800" i="1" kern="100" dirty="0">
                <a:effectLst/>
                <a:latin typeface="Calibri" panose="020F0502020204030204" pitchFamily="34" charset="0"/>
                <a:ea typeface="Arial" panose="020B0604020202020204" pitchFamily="34" charset="0"/>
                <a:cs typeface="Arial" panose="020B0604020202020204" pitchFamily="34" charset="0"/>
              </a:rPr>
              <a:t>high confidence</a:t>
            </a:r>
            <a:r>
              <a:rPr lang="en-US" sz="1800" kern="100" dirty="0">
                <a:effectLst/>
                <a:latin typeface="Calibri" panose="020F0502020204030204" pitchFamily="34" charset="0"/>
                <a:ea typeface="Arial" panose="020B0604020202020204" pitchFamily="34" charset="0"/>
                <a:cs typeface="Arial" panose="020B0604020202020204" pitchFamily="34" charset="0"/>
              </a:rPr>
              <a:t>).</a:t>
            </a:r>
          </a:p>
          <a:p>
            <a:pPr marL="11113" marR="0">
              <a:lnSpc>
                <a:spcPct val="115000"/>
              </a:lnSpc>
              <a:spcBef>
                <a:spcPts val="0"/>
              </a:spcBef>
              <a:spcAft>
                <a:spcPts val="600"/>
              </a:spcAft>
            </a:pPr>
            <a:endPar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7" name="Content Placeholder 4">
            <a:extLst>
              <a:ext uri="{FF2B5EF4-FFF2-40B4-BE49-F238E27FC236}">
                <a16:creationId xmlns:a16="http://schemas.microsoft.com/office/drawing/2014/main" id="{2540A740-F0CC-0D73-F328-370DCE86A3BB}"/>
              </a:ext>
            </a:extLst>
          </p:cNvPr>
          <p:cNvSpPr>
            <a:spLocks noGrp="1"/>
          </p:cNvSpPr>
          <p:nvPr>
            <p:ph sz="quarter" idx="14"/>
          </p:nvPr>
        </p:nvSpPr>
        <p:spPr>
          <a:xfrm>
            <a:off x="1944592" y="471324"/>
            <a:ext cx="573088" cy="774700"/>
          </a:xfrm>
        </p:spPr>
        <p:txBody>
          <a:bodyPr/>
          <a:lstStyle/>
          <a:p>
            <a:r>
              <a:rPr lang="en-US" dirty="0"/>
              <a:t>5</a:t>
            </a:r>
          </a:p>
        </p:txBody>
      </p:sp>
    </p:spTree>
    <p:extLst>
      <p:ext uri="{BB962C8B-B14F-4D97-AF65-F5344CB8AC3E}">
        <p14:creationId xmlns:p14="http://schemas.microsoft.com/office/powerpoint/2010/main" val="4010014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21BF27-9B84-90DE-FC36-0962E74E1E0F}"/>
              </a:ext>
            </a:extLst>
          </p:cNvPr>
          <p:cNvSpPr>
            <a:spLocks noGrp="1"/>
          </p:cNvSpPr>
          <p:nvPr>
            <p:ph type="title"/>
          </p:nvPr>
        </p:nvSpPr>
        <p:spPr>
          <a:xfrm>
            <a:off x="628649" y="5433693"/>
            <a:ext cx="7886700" cy="918121"/>
          </a:xfrm>
        </p:spPr>
        <p:txBody>
          <a:bodyPr/>
          <a:lstStyle/>
          <a:p>
            <a:r>
              <a:rPr lang="en-US" dirty="0"/>
              <a:t>Figure 30.1. Hawaiʻi and the US-Affiliated Pacific Islands span a vast geography.</a:t>
            </a:r>
          </a:p>
        </p:txBody>
      </p:sp>
      <p:pic>
        <p:nvPicPr>
          <p:cNvPr id="4" name="Content Placeholder 3">
            <a:extLst>
              <a:ext uri="{FF2B5EF4-FFF2-40B4-BE49-F238E27FC236}">
                <a16:creationId xmlns:a16="http://schemas.microsoft.com/office/drawing/2014/main" id="{19129563-D45F-794F-196D-0C869D22595B}"/>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t="-24" b="-24"/>
          <a:stretch/>
        </p:blipFill>
        <p:spPr>
          <a:xfrm>
            <a:off x="1443158" y="376174"/>
            <a:ext cx="6257681" cy="4905867"/>
          </a:xfrm>
          <a:prstGeom prst="rect">
            <a:avLst/>
          </a:prstGeom>
        </p:spPr>
      </p:pic>
    </p:spTree>
    <p:extLst>
      <p:ext uri="{BB962C8B-B14F-4D97-AF65-F5344CB8AC3E}">
        <p14:creationId xmlns:p14="http://schemas.microsoft.com/office/powerpoint/2010/main" val="4294673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FCE73C-5D83-2B81-E9ED-7291EB60F939}"/>
              </a:ext>
            </a:extLst>
          </p:cNvPr>
          <p:cNvSpPr>
            <a:spLocks noGrp="1"/>
          </p:cNvSpPr>
          <p:nvPr>
            <p:ph type="title"/>
          </p:nvPr>
        </p:nvSpPr>
        <p:spPr/>
        <p:txBody>
          <a:bodyPr>
            <a:normAutofit fontScale="90000"/>
          </a:bodyPr>
          <a:lstStyle/>
          <a:p>
            <a:r>
              <a:rPr lang="en-US" dirty="0"/>
              <a:t>Figure 30.2. The Pacific Islands region contains a diversity of high and low islands.</a:t>
            </a:r>
          </a:p>
        </p:txBody>
      </p:sp>
      <p:pic>
        <p:nvPicPr>
          <p:cNvPr id="4" name="Content Placeholder 3">
            <a:extLst>
              <a:ext uri="{FF2B5EF4-FFF2-40B4-BE49-F238E27FC236}">
                <a16:creationId xmlns:a16="http://schemas.microsoft.com/office/drawing/2014/main" id="{01A52341-940F-361D-F454-5630FDE2AE06}"/>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59" r="-59"/>
          <a:stretch/>
        </p:blipFill>
        <p:spPr>
          <a:xfrm>
            <a:off x="4076776" y="457200"/>
            <a:ext cx="4338486" cy="5741988"/>
          </a:xfrm>
          <a:prstGeom prst="rect">
            <a:avLst/>
          </a:prstGeom>
        </p:spPr>
      </p:pic>
    </p:spTree>
    <p:extLst>
      <p:ext uri="{BB962C8B-B14F-4D97-AF65-F5344CB8AC3E}">
        <p14:creationId xmlns:p14="http://schemas.microsoft.com/office/powerpoint/2010/main" val="29405645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B9C8E70C-1032-8747-A046-548402C5172B}" vid="{6A8C401A-7EE4-7A48-906C-36A885B8D2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8363</TotalTime>
  <Words>3790</Words>
  <Application>Microsoft Macintosh PowerPoint</Application>
  <PresentationFormat>On-screen Show (4:3)</PresentationFormat>
  <Paragraphs>143</Paragraphs>
  <Slides>26</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Figtree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Figure 30.1. Hawaiʻi and the US-Affiliated Pacific Islands span a vast geography.</vt:lpstr>
      <vt:lpstr>Figure 30.2. The Pacific Islands region contains a diversity of high and low islands.</vt:lpstr>
      <vt:lpstr>Figure 30.3. Rainfall is projected to increase across most of the region with 3°C (5.4°F) of global warming.</vt:lpstr>
      <vt:lpstr>Figure 30.4. Future sea levels strongly depend on the scenario, and rates will vary across the region.</vt:lpstr>
      <vt:lpstr>Figure 30.5. Monitoring key indicators of climate change is essential for understanding impacts and informing adaptation efforts. </vt:lpstr>
      <vt:lpstr>Figure 30.6. Species loss threatens the traditions, livelihoods, and resilience of Pacific Islanders.</vt:lpstr>
      <vt:lpstr>Figure 30.7. Programs aimed at supporting traditional crops help strengthen food security.</vt:lpstr>
      <vt:lpstr>Figure 30.8. Extreme events acutely affect Pacific Island communities and their built environment.</vt:lpstr>
      <vt:lpstr>Figure 30.9. High temperatures are responsible for heat-related illnesses, hospitalizations, and death.</vt:lpstr>
      <vt:lpstr>Figure 30.10. Sea level rise is increasingly impacting infrastructure and communities.</vt:lpstr>
      <vt:lpstr>Figure 30.11. Coral reef degradation could affect thousands of people and cause millions of dollars in damages.</vt:lpstr>
      <vt:lpstr>Figure 30.12. Pacific Island marine environments provide the foundation for local food systems and cultures.</vt:lpstr>
      <vt:lpstr>Figure 30.13. Wildfires burn large percentages of land in Pacific Islands compared to the western US. </vt:lpstr>
      <vt:lpstr>Figure 30.14. Conservation efforts across the region help to restore ecosystem health and protect native species.</vt:lpstr>
      <vt:lpstr>Figure 30.15. The resilience of Pacific Island communities is strengthened by their connection to place and all of its life-forms.</vt:lpstr>
      <vt:lpstr>Figure 30.16. Cultural sites, representing the living culture and ancestral knowledge of Indigenous Peoples, are at increasing risk.</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Bennett, Natalie</dc:creator>
  <cp:lastModifiedBy>Ciara Lemery</cp:lastModifiedBy>
  <cp:revision>112</cp:revision>
  <dcterms:created xsi:type="dcterms:W3CDTF">2018-11-06T19:06:29Z</dcterms:created>
  <dcterms:modified xsi:type="dcterms:W3CDTF">2024-01-17T18:40:19Z</dcterms:modified>
</cp:coreProperties>
</file>