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82" r:id="rId2"/>
    <p:sldId id="256" r:id="rId3"/>
    <p:sldId id="257" r:id="rId4"/>
    <p:sldId id="258" r:id="rId5"/>
    <p:sldId id="259" r:id="rId6"/>
    <p:sldId id="287" r:id="rId7"/>
    <p:sldId id="288" r:id="rId8"/>
    <p:sldId id="289" r:id="rId9"/>
    <p:sldId id="283" r:id="rId10"/>
    <p:sldId id="284" r:id="rId11"/>
    <p:sldId id="285" r:id="rId12"/>
    <p:sldId id="286" r:id="rId13"/>
    <p:sldId id="290" r:id="rId14"/>
    <p:sldId id="263"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C"/>
    <a:srgbClr val="026393"/>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3" autoAdjust="0"/>
    <p:restoredTop sz="88091" autoAdjust="0"/>
  </p:normalViewPr>
  <p:slideViewPr>
    <p:cSldViewPr snapToGrid="0" snapToObjects="1" showGuides="1">
      <p:cViewPr varScale="1">
        <p:scale>
          <a:sx n="91" d="100"/>
          <a:sy n="91" d="100"/>
        </p:scale>
        <p:origin x="264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dirty="0"/>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dirty="0"/>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illustrates the number of public- and private-sector adaptation activities—see examples offered in Table 31.1—publicly documented and/or updated since 2018. There are several states that have publicly documented numerous adaptation activities, while others have very few or have not documented the activities. Figure credit: WSP, University of Delaware, and University of California, Irvine. See figure metadata for additional contributors.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dirty="0"/>
          </a:p>
        </p:txBody>
      </p:sp>
    </p:spTree>
    <p:extLst>
      <p:ext uri="{BB962C8B-B14F-4D97-AF65-F5344CB8AC3E}">
        <p14:creationId xmlns:p14="http://schemas.microsoft.com/office/powerpoint/2010/main" val="168516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path from potential adaptation options to adaptation outcomes is filtered through culture and decision-making criteria, processes, and resources. Individual traits, circumstances, and preferences mean that adaptation outcomes are not identical for all members of a community. These social factors may create, perpetuate, or exacerbate existing social inequities in a systemic fashion, such that even passive actions can produce inequitable outcomes. Intentionally integrating equity into adaptation, which requires accounting for differences in access, capacity, and resources, can lead to more inclusive and sustainable outcomes. Figure credit: ICF, University of Delaware, and University of Iowa.</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dirty="0"/>
          </a:p>
        </p:txBody>
      </p:sp>
    </p:spTree>
    <p:extLst>
      <p:ext uri="{BB962C8B-B14F-4D97-AF65-F5344CB8AC3E}">
        <p14:creationId xmlns:p14="http://schemas.microsoft.com/office/powerpoint/2010/main" val="385864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Adaptation actions can involve small changes to business as usual (incremental) or bold measures that break from past practices and create new systems (transformative). In some cases, incremental changes may add up to a transformation of the overall system (Scenario A). In other cases, they may not (Scenario E), or they may even cause maladaptation (Scenario D). Transformative adaptation can also take different forms, including a series of small-scale transformations (Scenario B) or larger one-time shifts (Scenario C). Neither incremental nor transformative adaptation is always preferable, and both approaches may exacerbate injustices if equity is not centered (KM 31.2). The examples in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illustrate these conceptual approaches to incremental and transformative change; each could be equitable if it follows the principles of equitable adaptation. Current adaptation practices in the US are predominantly incremental and do not clearly add up to system-wide transformation. Adaptation in the future, therefore, is expected to require a greater degree of transformative adaptation in the overall portfolio. Figure credits: (a) adapted with permission from Fisher and Williams 2020;(Fisher and Williams 2020) (b) University of Delaware and National Institute of Standards and Technology .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dirty="0"/>
          </a:p>
        </p:txBody>
      </p:sp>
    </p:spTree>
    <p:extLst>
      <p:ext uri="{BB962C8B-B14F-4D97-AF65-F5344CB8AC3E}">
        <p14:creationId xmlns:p14="http://schemas.microsoft.com/office/powerpoint/2010/main" val="375002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Climate adaptation governance occurs at multiple scales, with numerous government, private, and civil-society organizations supporting adaptation through funding, guidance, and other activities. While all actors can directly implement adaptation activities, activities implemented in a coordinated fashion and with technical assistance, funding, and monitoring provided by actors across sectors and scales have the potential to be more effective and transformative. Figure credit: University of California, Irvine, and National Institute of Standards and Technology.</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dirty="0"/>
          </a:p>
        </p:txBody>
      </p:sp>
    </p:spTree>
    <p:extLst>
      <p:ext uri="{BB962C8B-B14F-4D97-AF65-F5344CB8AC3E}">
        <p14:creationId xmlns:p14="http://schemas.microsoft.com/office/powerpoint/2010/main" val="387122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In some sectors, proactive adaptation can help reduce projected damages from climate change. Estimates are shown for a 5-model ensemble for two sectors (roads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rail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two time periods (2050 and 2090), and two scenarios—an intermediate scenario (RCP4.5) and a very high scenario (RCP8.5). The three adaptation scenarios reflect the nature in which adaptation has been implemented. Estimates include only costs incurred above historical climate conditions (e.g., climate conditions associated with historical climatology) and assume that adaptation can be readily implemented. Findings should be interpreted only for the sectors shown. Adapted from Neumann et al. 2021(Neumann et al. 2021)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dirty="0"/>
          </a:p>
        </p:txBody>
      </p:sp>
    </p:spTree>
    <p:extLst>
      <p:ext uri="{BB962C8B-B14F-4D97-AF65-F5344CB8AC3E}">
        <p14:creationId xmlns:p14="http://schemas.microsoft.com/office/powerpoint/2010/main" val="87521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dirty="0"/>
          </a:p>
        </p:txBody>
      </p:sp>
    </p:spTree>
    <p:extLst>
      <p:ext uri="{BB962C8B-B14F-4D97-AF65-F5344CB8AC3E}">
        <p14:creationId xmlns:p14="http://schemas.microsoft.com/office/powerpoint/2010/main" val="39148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Tree>
    <p:extLst>
      <p:ext uri="{BB962C8B-B14F-4D97-AF65-F5344CB8AC3E}">
        <p14:creationId xmlns:p14="http://schemas.microsoft.com/office/powerpoint/2010/main" val="188229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26634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Tree>
    <p:extLst>
      <p:ext uri="{BB962C8B-B14F-4D97-AF65-F5344CB8AC3E}">
        <p14:creationId xmlns:p14="http://schemas.microsoft.com/office/powerpoint/2010/main" val="32240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31  |  Fifth National Climate Assessment  |  nca2023.globalchange.gov</a:t>
            </a:r>
          </a:p>
        </p:txBody>
      </p:sp>
    </p:spTree>
    <p:extLst>
      <p:ext uri="{BB962C8B-B14F-4D97-AF65-F5344CB8AC3E}">
        <p14:creationId xmlns:p14="http://schemas.microsoft.com/office/powerpoint/2010/main" val="319880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7930/NCA5.2023.CH31"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https://nca2023.globalchange.gov/chapter/31</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@usgcrp, #NCA5</a:t>
            </a:r>
          </a:p>
        </p:txBody>
      </p:sp>
      <p:pic>
        <p:nvPicPr>
          <p:cNvPr id="1026" name="Picture 2">
            <a:extLst>
              <a:ext uri="{FF2B5EF4-FFF2-40B4-BE49-F238E27FC236}">
                <a16:creationId xmlns:a16="http://schemas.microsoft.com/office/drawing/2014/main" id="{62EA7EBF-C27A-BDB8-C110-77C74C62161B}"/>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AA2BA-BEA2-68DD-3C1A-32D461B5DADA}"/>
              </a:ext>
            </a:extLst>
          </p:cNvPr>
          <p:cNvSpPr>
            <a:spLocks noGrp="1"/>
          </p:cNvSpPr>
          <p:nvPr>
            <p:ph type="title"/>
          </p:nvPr>
        </p:nvSpPr>
        <p:spPr/>
        <p:txBody>
          <a:bodyPr>
            <a:normAutofit fontScale="90000"/>
          </a:bodyPr>
          <a:lstStyle/>
          <a:p>
            <a:r>
              <a:rPr lang="en-US" dirty="0"/>
              <a:t>Figure 31.2. Adaptation outcomes are the result of individual and group values and decision-making processes and constraints. </a:t>
            </a:r>
          </a:p>
        </p:txBody>
      </p:sp>
      <p:pic>
        <p:nvPicPr>
          <p:cNvPr id="4" name="Content Placeholder 3">
            <a:extLst>
              <a:ext uri="{FF2B5EF4-FFF2-40B4-BE49-F238E27FC236}">
                <a16:creationId xmlns:a16="http://schemas.microsoft.com/office/drawing/2014/main" id="{8058A14C-E01F-2868-3727-386E8AF29AE5}"/>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1238250" y="557543"/>
            <a:ext cx="6667500" cy="4445000"/>
          </a:xfrm>
          <a:prstGeom prst="rect">
            <a:avLst/>
          </a:prstGeom>
        </p:spPr>
      </p:pic>
    </p:spTree>
    <p:extLst>
      <p:ext uri="{BB962C8B-B14F-4D97-AF65-F5344CB8AC3E}">
        <p14:creationId xmlns:p14="http://schemas.microsoft.com/office/powerpoint/2010/main" val="350478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FD3000-E1D4-F242-0423-9012808F17B8}"/>
              </a:ext>
            </a:extLst>
          </p:cNvPr>
          <p:cNvSpPr>
            <a:spLocks noGrp="1"/>
          </p:cNvSpPr>
          <p:nvPr>
            <p:ph type="title"/>
          </p:nvPr>
        </p:nvSpPr>
        <p:spPr>
          <a:xfrm>
            <a:off x="628649" y="5348031"/>
            <a:ext cx="7886700" cy="918121"/>
          </a:xfrm>
        </p:spPr>
        <p:txBody>
          <a:bodyPr>
            <a:normAutofit fontScale="90000"/>
          </a:bodyPr>
          <a:lstStyle/>
          <a:p>
            <a:r>
              <a:rPr lang="en-US" dirty="0"/>
              <a:t>Figure 31.3. Incremental and transformative adaptation may take many forms, but incremental adaptation involves small changes while transformative adaptation involves profound shifts. </a:t>
            </a:r>
          </a:p>
        </p:txBody>
      </p:sp>
      <p:pic>
        <p:nvPicPr>
          <p:cNvPr id="4" name="Content Placeholder 3">
            <a:extLst>
              <a:ext uri="{FF2B5EF4-FFF2-40B4-BE49-F238E27FC236}">
                <a16:creationId xmlns:a16="http://schemas.microsoft.com/office/drawing/2014/main" id="{BF358335-BAF0-BFDC-0789-E28C2001359F}"/>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819" r="-819"/>
          <a:stretch/>
        </p:blipFill>
        <p:spPr bwMode="auto">
          <a:xfrm>
            <a:off x="697143" y="478301"/>
            <a:ext cx="7749713" cy="4589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195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833511-666D-2B24-A5A1-CEC90F864206}"/>
              </a:ext>
            </a:extLst>
          </p:cNvPr>
          <p:cNvSpPr>
            <a:spLocks noGrp="1"/>
          </p:cNvSpPr>
          <p:nvPr>
            <p:ph type="title"/>
          </p:nvPr>
        </p:nvSpPr>
        <p:spPr/>
        <p:txBody>
          <a:bodyPr/>
          <a:lstStyle/>
          <a:p>
            <a:r>
              <a:rPr lang="en-US" dirty="0"/>
              <a:t>Figure 31.4. Climate adaptation involves numerous actions by different actors at multiple jurisdictional scales. </a:t>
            </a:r>
          </a:p>
        </p:txBody>
      </p:sp>
      <p:pic>
        <p:nvPicPr>
          <p:cNvPr id="4" name="Content Placeholder 3">
            <a:extLst>
              <a:ext uri="{FF2B5EF4-FFF2-40B4-BE49-F238E27FC236}">
                <a16:creationId xmlns:a16="http://schemas.microsoft.com/office/drawing/2014/main" id="{7B23F4C6-2C6A-CB79-6647-73077DA144EF}"/>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2311" r="-2311"/>
          <a:stretch/>
        </p:blipFill>
        <p:spPr bwMode="auto">
          <a:xfrm>
            <a:off x="1539866" y="431800"/>
            <a:ext cx="6064267" cy="4637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97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AD431-4EFD-B3E4-ECC7-85BC29CB8334}"/>
              </a:ext>
            </a:extLst>
          </p:cNvPr>
          <p:cNvSpPr>
            <a:spLocks noGrp="1"/>
          </p:cNvSpPr>
          <p:nvPr>
            <p:ph type="title"/>
          </p:nvPr>
        </p:nvSpPr>
        <p:spPr/>
        <p:txBody>
          <a:bodyPr/>
          <a:lstStyle/>
          <a:p>
            <a:r>
              <a:rPr lang="en-US" dirty="0"/>
              <a:t>Figure 31.5. Future costs associated with climate change will depend on adaptation efforts and scenarios. </a:t>
            </a:r>
          </a:p>
        </p:txBody>
      </p:sp>
      <p:pic>
        <p:nvPicPr>
          <p:cNvPr id="4" name="Content Placeholder 3">
            <a:extLst>
              <a:ext uri="{FF2B5EF4-FFF2-40B4-BE49-F238E27FC236}">
                <a16:creationId xmlns:a16="http://schemas.microsoft.com/office/drawing/2014/main" id="{6C1A02D4-AE46-E117-7841-2F3D4639842F}"/>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21" b="-21"/>
          <a:stretch/>
        </p:blipFill>
        <p:spPr>
          <a:xfrm>
            <a:off x="541174" y="967050"/>
            <a:ext cx="8061651" cy="3942574"/>
          </a:xfrm>
          <a:prstGeom prst="rect">
            <a:avLst/>
          </a:prstGeom>
        </p:spPr>
      </p:pic>
    </p:spTree>
    <p:extLst>
      <p:ext uri="{BB962C8B-B14F-4D97-AF65-F5344CB8AC3E}">
        <p14:creationId xmlns:p14="http://schemas.microsoft.com/office/powerpoint/2010/main" val="130270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43584"/>
            <a:ext cx="8219928" cy="5059680"/>
          </a:xfrm>
        </p:spPr>
        <p:txBody>
          <a:bodyPr spcCol="457200">
            <a:noAutofit/>
          </a:bodyPr>
          <a:lstStyle/>
          <a:p>
            <a:pPr marL="12700">
              <a:lnSpc>
                <a:spcPct val="110000"/>
              </a:lnSpc>
              <a:spcAft>
                <a:spcPts val="300"/>
              </a:spcAft>
            </a:pPr>
            <a:r>
              <a:rPr lang="en-US" sz="1100" b="1" dirty="0">
                <a:solidFill>
                  <a:srgbClr val="209DBC"/>
                </a:solidFill>
              </a:rPr>
              <a:t>Federal Coordinating Lead Author</a:t>
            </a:r>
          </a:p>
          <a:p>
            <a:pPr marL="12700">
              <a:lnSpc>
                <a:spcPct val="110000"/>
              </a:lnSpc>
              <a:spcAft>
                <a:spcPts val="300"/>
              </a:spcAft>
            </a:pPr>
            <a:r>
              <a:rPr lang="en-US" sz="1100" b="1" dirty="0"/>
              <a:t>Travis A. Dahl</a:t>
            </a:r>
            <a:r>
              <a:rPr lang="en-US" sz="1100" dirty="0"/>
              <a:t>, US Army Corps of Engineers</a:t>
            </a:r>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Lead	</a:t>
            </a:r>
          </a:p>
          <a:p>
            <a:pPr marL="12700">
              <a:lnSpc>
                <a:spcPct val="110000"/>
              </a:lnSpc>
              <a:spcAft>
                <a:spcPts val="300"/>
              </a:spcAft>
            </a:pPr>
            <a:r>
              <a:rPr lang="en-US" sz="1100" b="1" dirty="0"/>
              <a:t>Emily Wasley</a:t>
            </a:r>
            <a:r>
              <a:rPr lang="en-US" sz="1100" dirty="0"/>
              <a:t>, WSP</a:t>
            </a: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Agency Chapter Lead Author</a:t>
            </a:r>
          </a:p>
          <a:p>
            <a:pPr marL="12700">
              <a:lnSpc>
                <a:spcPct val="110000"/>
              </a:lnSpc>
              <a:spcAft>
                <a:spcPts val="300"/>
              </a:spcAft>
            </a:pPr>
            <a:r>
              <a:rPr lang="en-US" sz="1100" b="1" dirty="0"/>
              <a:t>Caitlin F. Simpson</a:t>
            </a:r>
            <a:r>
              <a:rPr lang="en-US" sz="1100" dirty="0"/>
              <a:t>, National Oceanic and Atmospheric Administration</a:t>
            </a:r>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Authors	</a:t>
            </a:r>
          </a:p>
          <a:p>
            <a:pPr marL="12700">
              <a:lnSpc>
                <a:spcPct val="110000"/>
              </a:lnSpc>
              <a:spcAft>
                <a:spcPts val="300"/>
              </a:spcAft>
            </a:pPr>
            <a:r>
              <a:rPr lang="en-US" sz="1100" b="1" dirty="0"/>
              <a:t>Laura West Fischer</a:t>
            </a:r>
            <a:r>
              <a:rPr lang="en-US" sz="1100" dirty="0"/>
              <a:t>, Electric Power Research Institute</a:t>
            </a:r>
          </a:p>
          <a:p>
            <a:pPr marL="12700">
              <a:lnSpc>
                <a:spcPct val="110000"/>
              </a:lnSpc>
              <a:spcAft>
                <a:spcPts val="300"/>
              </a:spcAft>
            </a:pPr>
            <a:r>
              <a:rPr lang="en-US" sz="1100" b="1" dirty="0"/>
              <a:t>Jennifer F. Helgeson</a:t>
            </a:r>
            <a:r>
              <a:rPr lang="en-US" sz="1100" dirty="0"/>
              <a:t>, National Institute of Standards and Technology</a:t>
            </a:r>
          </a:p>
          <a:p>
            <a:pPr marL="12700">
              <a:lnSpc>
                <a:spcPct val="110000"/>
              </a:lnSpc>
              <a:spcAft>
                <a:spcPts val="300"/>
              </a:spcAft>
            </a:pPr>
            <a:r>
              <a:rPr lang="en-US" sz="1100" b="1" dirty="0"/>
              <a:t>Melissa A. Kenney</a:t>
            </a:r>
            <a:r>
              <a:rPr lang="en-US" sz="1100" dirty="0"/>
              <a:t>, University of Minnesota, Institute on the Environment</a:t>
            </a:r>
          </a:p>
          <a:p>
            <a:pPr marL="12700">
              <a:lnSpc>
                <a:spcPct val="110000"/>
              </a:lnSpc>
              <a:spcAft>
                <a:spcPts val="300"/>
              </a:spcAft>
            </a:pPr>
            <a:r>
              <a:rPr lang="en-US" sz="1100" b="1" dirty="0"/>
              <a:t>Adam Parris</a:t>
            </a:r>
            <a:r>
              <a:rPr lang="en-US" sz="1100" dirty="0"/>
              <a:t>, ICF</a:t>
            </a:r>
          </a:p>
          <a:p>
            <a:pPr marL="12700">
              <a:lnSpc>
                <a:spcPct val="110000"/>
              </a:lnSpc>
              <a:spcAft>
                <a:spcPts val="300"/>
              </a:spcAft>
            </a:pPr>
            <a:r>
              <a:rPr lang="en-US" sz="1100" b="1" dirty="0"/>
              <a:t>A.R. Siders</a:t>
            </a:r>
            <a:r>
              <a:rPr lang="en-US" sz="1100" dirty="0"/>
              <a:t>, University of Delaware, Biden School of Public Policy and Administration</a:t>
            </a:r>
          </a:p>
          <a:p>
            <a:pPr marL="12700">
              <a:lnSpc>
                <a:spcPct val="110000"/>
              </a:lnSpc>
              <a:spcAft>
                <a:spcPts val="300"/>
              </a:spcAft>
            </a:pPr>
            <a:r>
              <a:rPr lang="en-US" sz="1100" b="1" dirty="0"/>
              <a:t>Eric Tate</a:t>
            </a:r>
            <a:r>
              <a:rPr lang="en-US" sz="1100" dirty="0"/>
              <a:t>, University of Iowa</a:t>
            </a:r>
          </a:p>
          <a:p>
            <a:pPr marL="12700">
              <a:lnSpc>
                <a:spcPct val="110000"/>
              </a:lnSpc>
              <a:spcAft>
                <a:spcPts val="300"/>
              </a:spcAft>
            </a:pPr>
            <a:r>
              <a:rPr lang="en-US" sz="1100" b="1" dirty="0"/>
              <a:t>Nicola Ulibarri</a:t>
            </a:r>
            <a:r>
              <a:rPr lang="en-US" sz="1100" dirty="0"/>
              <a:t>, University of California, Irvine</a:t>
            </a:r>
            <a:endParaRPr lang="en-US" sz="1100"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Technical Contributors </a:t>
            </a:r>
          </a:p>
          <a:p>
            <a:pPr marL="12700">
              <a:lnSpc>
                <a:spcPct val="110000"/>
              </a:lnSpc>
              <a:spcAft>
                <a:spcPts val="300"/>
              </a:spcAft>
            </a:pPr>
            <a:r>
              <a:rPr lang="en-US" sz="1100" b="1" dirty="0"/>
              <a:t>Samuel J. Capasso III</a:t>
            </a:r>
            <a:r>
              <a:rPr lang="en-US" sz="1100" dirty="0"/>
              <a:t>, Federal Emergency Management Agency</a:t>
            </a:r>
            <a:r>
              <a:rPr lang="en-US" sz="1100" b="1" dirty="0"/>
              <a:t> </a:t>
            </a:r>
          </a:p>
          <a:p>
            <a:pPr marL="12700">
              <a:lnSpc>
                <a:spcPct val="110000"/>
              </a:lnSpc>
              <a:spcAft>
                <a:spcPts val="300"/>
              </a:spcAft>
            </a:pPr>
            <a:r>
              <a:rPr lang="en-US" sz="1100" b="1" dirty="0"/>
              <a:t>Shailee Desai</a:t>
            </a:r>
            <a:r>
              <a:rPr lang="en-US" sz="1100" dirty="0"/>
              <a:t>, University of Massachusetts Boston</a:t>
            </a:r>
          </a:p>
          <a:p>
            <a:pPr marL="12700">
              <a:lnSpc>
                <a:spcPct val="110000"/>
              </a:lnSpc>
              <a:spcAft>
                <a:spcPts val="300"/>
              </a:spcAft>
            </a:pPr>
            <a:r>
              <a:rPr lang="en-US" sz="1100" b="1" dirty="0"/>
              <a:t>Tess Doeffinger</a:t>
            </a:r>
            <a:r>
              <a:rPr lang="en-US" sz="1100" dirty="0"/>
              <a:t>, University of Delaware, Disaster Research Center</a:t>
            </a:r>
          </a:p>
          <a:p>
            <a:pPr marL="12700">
              <a:lnSpc>
                <a:spcPct val="110000"/>
              </a:lnSpc>
              <a:spcAft>
                <a:spcPts val="300"/>
              </a:spcAft>
            </a:pPr>
            <a:r>
              <a:rPr lang="en-US" sz="1100" b="1" dirty="0"/>
              <a:t>Carolyn A.F. Enquist</a:t>
            </a:r>
            <a:r>
              <a:rPr lang="en-US" sz="1100" dirty="0"/>
              <a:t>, US Geological Survey, Southwest Climate Adaptation Science Center</a:t>
            </a:r>
          </a:p>
          <a:p>
            <a:pPr marL="12700">
              <a:lnSpc>
                <a:spcPct val="110000"/>
              </a:lnSpc>
              <a:spcAft>
                <a:spcPts val="300"/>
              </a:spcAft>
            </a:pPr>
            <a:r>
              <a:rPr lang="en-US" sz="1100" b="1" dirty="0"/>
              <a:t>Elisabeth Gilmore</a:t>
            </a:r>
            <a:r>
              <a:rPr lang="en-US" sz="1100" dirty="0"/>
              <a:t>, Carleton University</a:t>
            </a:r>
          </a:p>
          <a:p>
            <a:pPr marL="12700">
              <a:lnSpc>
                <a:spcPct val="110000"/>
              </a:lnSpc>
              <a:spcAft>
                <a:spcPts val="300"/>
              </a:spcAft>
            </a:pPr>
            <a:r>
              <a:rPr lang="en-US" sz="1100" b="1" dirty="0"/>
              <a:t>Sharon Hausam</a:t>
            </a:r>
            <a:r>
              <a:rPr lang="en-US" sz="1100" dirty="0"/>
              <a:t>, South Central Climate Adaptation Science Center</a:t>
            </a:r>
          </a:p>
          <a:p>
            <a:pPr marL="12700">
              <a:lnSpc>
                <a:spcPct val="110000"/>
              </a:lnSpc>
              <a:spcAft>
                <a:spcPts val="300"/>
              </a:spcAft>
            </a:pPr>
            <a:r>
              <a:rPr lang="en-US" sz="1100" b="1" dirty="0"/>
              <a:t>Jacqueline Patterson</a:t>
            </a:r>
            <a:r>
              <a:rPr lang="en-US" sz="1100" dirty="0"/>
              <a:t>, The Chisholm Legacy Project</a:t>
            </a:r>
          </a:p>
          <a:p>
            <a:pPr marL="12700">
              <a:lnSpc>
                <a:spcPct val="110000"/>
              </a:lnSpc>
              <a:spcAft>
                <a:spcPts val="300"/>
              </a:spcAft>
            </a:pPr>
            <a:r>
              <a:rPr lang="en-US" sz="1100" b="1" dirty="0"/>
              <a:t>Morgan Richmond</a:t>
            </a:r>
            <a:r>
              <a:rPr lang="en-US" sz="1100" dirty="0"/>
              <a:t>, Climate Policy Initiative</a:t>
            </a:r>
          </a:p>
          <a:p>
            <a:pPr marL="12700">
              <a:lnSpc>
                <a:spcPct val="110000"/>
              </a:lnSpc>
              <a:spcAft>
                <a:spcPts val="300"/>
              </a:spcAft>
            </a:pPr>
            <a:r>
              <a:rPr lang="en-US" sz="1100" b="1" dirty="0"/>
              <a:t>Daniel Rizza</a:t>
            </a:r>
            <a:r>
              <a:rPr lang="en-US" sz="1100" dirty="0"/>
              <a:t>, Climate Central</a:t>
            </a:r>
          </a:p>
          <a:p>
            <a:pPr marL="12700">
              <a:lnSpc>
                <a:spcPct val="110000"/>
              </a:lnSpc>
              <a:spcAft>
                <a:spcPts val="300"/>
              </a:spcAft>
            </a:pPr>
            <a:r>
              <a:rPr lang="en-US" sz="1100" b="1" dirty="0"/>
              <a:t>Elizaveta Sukhinenko</a:t>
            </a:r>
            <a:r>
              <a:rPr lang="en-US" sz="1100" dirty="0"/>
              <a:t>, WSP</a:t>
            </a:r>
          </a:p>
          <a:p>
            <a:pPr marL="12700">
              <a:lnSpc>
                <a:spcPct val="110000"/>
              </a:lnSpc>
              <a:spcAft>
                <a:spcPts val="300"/>
              </a:spcAft>
            </a:pPr>
            <a:r>
              <a:rPr lang="en-US" sz="1100" b="1" dirty="0"/>
              <a:t>Stacy A. Swann</a:t>
            </a:r>
            <a:r>
              <a:rPr lang="en-US" sz="1100" dirty="0"/>
              <a:t>, Climate Finance Advisors, a Member of WSP</a:t>
            </a:r>
          </a:p>
          <a:p>
            <a:pPr marL="12700">
              <a:lnSpc>
                <a:spcPct val="110000"/>
              </a:lnSpc>
              <a:spcAft>
                <a:spcPts val="300"/>
              </a:spcAft>
            </a:pPr>
            <a:r>
              <a:rPr lang="en-US" sz="1100" b="1" dirty="0"/>
              <a:t>Bella Tonkonogy</a:t>
            </a:r>
            <a:r>
              <a:rPr lang="en-US" sz="1100" dirty="0"/>
              <a:t>, Climate Policy Initiative</a:t>
            </a:r>
          </a:p>
          <a:p>
            <a:pPr marL="12700">
              <a:lnSpc>
                <a:spcPct val="110000"/>
              </a:lnSpc>
              <a:spcAft>
                <a:spcPts val="300"/>
              </a:spcAft>
            </a:pPr>
            <a:r>
              <a:rPr lang="en-US" sz="1100" b="1" dirty="0"/>
              <a:t>Art von Lehe</a:t>
            </a:r>
            <a:r>
              <a:rPr lang="en-US" sz="1100" dirty="0"/>
              <a:t>, US Environmental Protection Agency</a:t>
            </a: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Review Editor</a:t>
            </a:r>
          </a:p>
          <a:p>
            <a:pPr marL="12700">
              <a:lnSpc>
                <a:spcPct val="110000"/>
              </a:lnSpc>
              <a:spcAft>
                <a:spcPts val="300"/>
              </a:spcAft>
            </a:pPr>
            <a:r>
              <a:rPr lang="en-US" sz="1100" b="1" dirty="0"/>
              <a:t>Josh Sawislak</a:t>
            </a:r>
            <a:r>
              <a:rPr lang="en-US" sz="1100" dirty="0"/>
              <a:t>, Deloitte Consulting LLP</a:t>
            </a: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USGCRP Coordinators</a:t>
            </a:r>
          </a:p>
          <a:p>
            <a:pPr marL="12700">
              <a:lnSpc>
                <a:spcPct val="110000"/>
              </a:lnSpc>
              <a:spcAft>
                <a:spcPts val="300"/>
              </a:spcAft>
            </a:pPr>
            <a:r>
              <a:rPr lang="en-US" sz="1100" b="1" dirty="0"/>
              <a:t>Reid Sherman</a:t>
            </a:r>
            <a:r>
              <a:rPr lang="en-US" sz="1100" dirty="0"/>
              <a:t>, US Global Change Research Program / ICF</a:t>
            </a:r>
          </a:p>
          <a:p>
            <a:pPr marL="12700">
              <a:lnSpc>
                <a:spcPct val="110000"/>
              </a:lnSpc>
              <a:spcAft>
                <a:spcPts val="300"/>
              </a:spcAft>
            </a:pPr>
            <a:r>
              <a:rPr lang="en-US" sz="1100" b="1" dirty="0"/>
              <a:t>Joshua Hernandez</a:t>
            </a:r>
            <a:r>
              <a:rPr lang="en-US" sz="1100" dirty="0"/>
              <a:t>, US Global Change Research Program / ICF</a:t>
            </a:r>
            <a:endParaRPr lang="en-US" sz="1100" i="1" dirty="0"/>
          </a:p>
        </p:txBody>
      </p:sp>
    </p:spTree>
    <p:extLst>
      <p:ext uri="{BB962C8B-B14F-4D97-AF65-F5344CB8AC3E}">
        <p14:creationId xmlns:p14="http://schemas.microsoft.com/office/powerpoint/2010/main" val="330526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267915" cy="1552873"/>
          </a:xfrm>
        </p:spPr>
        <p:txBody>
          <a:bodyPr>
            <a:normAutofit fontScale="92500" lnSpcReduction="20000"/>
          </a:bodyPr>
          <a:lstStyle/>
          <a:p>
            <a:pPr marL="11113" indent="-11113"/>
            <a:r>
              <a:rPr lang="en-US" sz="1800" dirty="0">
                <a:effectLst/>
                <a:latin typeface="Calibri" panose="020F0502020204030204" pitchFamily="34" charset="0"/>
                <a:ea typeface="Calibri" panose="020F0502020204030204" pitchFamily="34" charset="0"/>
              </a:rPr>
              <a:t>Wasley, E., T.A. Dahl, C.F. Simpson, L.W. Fischer, J.F. Helgeson, M.A. Kenney, A. Parris, A.R. Siders, E. Tate, and N. Ulibarri, 2023: Ch. 31. Adaptation.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Maycock,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https://doi.org/10.7930/NCA5.2023.CH31</a:t>
            </a:r>
            <a:endParaRPr lang="en-US" sz="1800" dirty="0">
              <a:effectLst/>
              <a:latin typeface="Calibri" panose="020F0502020204030204" pitchFamily="34" charset="0"/>
              <a:ea typeface="Calibri" panose="020F0502020204030204" pitchFamily="34" charset="0"/>
            </a:endParaRPr>
          </a:p>
          <a:p>
            <a:pPr marL="11113" marR="0" indent="-11113">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https://nca2023.globalchange.gov/chapter/31</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31 | Adaptation</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92500" lnSpcReduction="20000"/>
          </a:bodyPr>
          <a:lstStyle/>
          <a:p>
            <a:r>
              <a:rPr lang="en-US" dirty="0"/>
              <a:t>Adaptation Is Occurring but Is Insufficient in Relation to the Pace of Climate Change</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Diverse adaptation activities are occurring across the US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Adaptation activities are increasingly moving from awareness and assessment toward planning and implementation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with limited advancement toward monitoring and evaluation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Numerous social, economic, physical, and psychological barriers are preventing more widespread adoption and implementation of adaptation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Current adaptation efforts and investments are insufficient to reduce today’s climate-related risks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are unlikely to keep pace with future changes in the climate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a:bodyPr>
          <a:lstStyle/>
          <a:p>
            <a:r>
              <a:rPr lang="en-US" dirty="0"/>
              <a:t>Effective Adaptation Requires Centering Equity</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People and communities are affected by climate change in different ways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How people and institutions adapt depends on social factors, including individual and community preferences, capacity, and access to resources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Adaptation processes, decisions (about whether, where, and how adaptation occurs), and actions that do not explicitly address the uneven distribution of climate harms, and the social processes and injustices underlying these disparities, can exacerbate social inequities and increase exposure to climate harms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Transformative Adaptation Will Be Needed to Adequately Address Climate-Related Risks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adaptation actions undertaken in the United States to date have generally been small in scale and incremental in approach, involving minor changes to business as usual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Transformative adaptation, which involves more fundamental shifts in systems, values, and practices, will be necessary in many cases to adequately address the risks of current and future climate change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New monitoring and evaluation methods will also be needed to assess the effectiveness and sufficiency of adaptation and to address equity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85000" lnSpcReduction="10000"/>
          </a:bodyPr>
          <a:lstStyle/>
          <a:p>
            <a:r>
              <a:rPr lang="en-US" dirty="0"/>
              <a:t>Effective Adaptation Governance Empowers Multiple Voices to Navigate Competing Goals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Adaptation involves actors from government, private-sector, nongovernmental (e.g., nonprofit and for-profit institutions), and civil society organizations, which often have different priorities and approaches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Adaptation decision-makers must balance competing goals while also addressing uncertainties regarding future climate change and the ways that political, social, and technological systems will be transformed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To minimize the potential for adaptation actions to benefit some at the expense of others, adaptation processes must emphasize collaboration, center equity and justice, and incorporate a wide range of values and knowledge sources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4</a:t>
            </a:r>
          </a:p>
        </p:txBody>
      </p:sp>
    </p:spTree>
    <p:extLst>
      <p:ext uri="{BB962C8B-B14F-4D97-AF65-F5344CB8AC3E}">
        <p14:creationId xmlns:p14="http://schemas.microsoft.com/office/powerpoint/2010/main" val="333925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Adaptation Requires More Than Scientific Information and Understanding</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Effective adaptation to a changing climate requires both decision-relevant climate information and evidence-based decision-making approaches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Adaptation requires that researchers intentionally collaborate with communities to identify goals, assess vulnerability, improve capacity, and address contextual factors, such as values, culture, risk perception, and historic injustices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Climate services can be improved by ensuring access for historically disinvested communities and by attention to procedural and recognitional equity when scientists work with communities and decision-makers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5</a:t>
            </a:r>
          </a:p>
        </p:txBody>
      </p:sp>
    </p:spTree>
    <p:extLst>
      <p:ext uri="{BB962C8B-B14F-4D97-AF65-F5344CB8AC3E}">
        <p14:creationId xmlns:p14="http://schemas.microsoft.com/office/powerpoint/2010/main" val="118166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Adaptation Investments and Financing Are Difficult to Track and May Be Inadequate</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Investments in adaptation are being made at the federal, state, territorial, Tribal, and local levels, as well as within the private sector, but they are not always evenly distributed, coordinated, tracked, or reported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may be inadequate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Future adaptation investment needs are expected to be significant, although projected amounts vary due to uncertainty in future emissions trajectories, associated impacts, and the timing of implementation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Proactive adaptation can reduce some of the most severe costs of future climate change, particularly under very high emissions scenarios in the late 21st century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although adaptation is still needed in the present for communities and infrastructure that may not be well adapted to face current climate conditions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6</a:t>
            </a:r>
          </a:p>
        </p:txBody>
      </p:sp>
    </p:spTree>
    <p:extLst>
      <p:ext uri="{BB962C8B-B14F-4D97-AF65-F5344CB8AC3E}">
        <p14:creationId xmlns:p14="http://schemas.microsoft.com/office/powerpoint/2010/main" val="91247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C4298-7AB5-9836-F11F-2B4728B823E9}"/>
              </a:ext>
            </a:extLst>
          </p:cNvPr>
          <p:cNvSpPr>
            <a:spLocks noGrp="1"/>
          </p:cNvSpPr>
          <p:nvPr>
            <p:ph type="title"/>
          </p:nvPr>
        </p:nvSpPr>
        <p:spPr/>
        <p:txBody>
          <a:bodyPr>
            <a:normAutofit fontScale="90000"/>
          </a:bodyPr>
          <a:lstStyle/>
          <a:p>
            <a:r>
              <a:rPr lang="en-US" dirty="0"/>
              <a:t>Figure 31.1. The level of documented public- and private-sector adaptation activity varies widely across US states and territories. </a:t>
            </a:r>
          </a:p>
        </p:txBody>
      </p:sp>
      <p:pic>
        <p:nvPicPr>
          <p:cNvPr id="4" name="Content Placeholder 3">
            <a:extLst>
              <a:ext uri="{FF2B5EF4-FFF2-40B4-BE49-F238E27FC236}">
                <a16:creationId xmlns:a16="http://schemas.microsoft.com/office/drawing/2014/main" id="{E6852637-209B-022E-0887-AB84816B1BD8}"/>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4159" r="-4159"/>
          <a:stretch/>
        </p:blipFill>
        <p:spPr bwMode="auto">
          <a:xfrm>
            <a:off x="1674230" y="431800"/>
            <a:ext cx="5795539" cy="4637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1896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8127</TotalTime>
  <Words>1888</Words>
  <Application>Microsoft Macintosh PowerPoint</Application>
  <PresentationFormat>On-screen Show (4:3)</PresentationFormat>
  <Paragraphs>84</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31.1. The level of documented public- and private-sector adaptation activity varies widely across US states and territories. </vt:lpstr>
      <vt:lpstr>Figure 31.2. Adaptation outcomes are the result of individual and group values and decision-making processes and constraints. </vt:lpstr>
      <vt:lpstr>Figure 31.3. Incremental and transformative adaptation may take many forms, but incremental adaptation involves small changes while transformative adaptation involves profound shifts. </vt:lpstr>
      <vt:lpstr>Figure 31.4. Climate adaptation involves numerous actions by different actors at multiple jurisdictional scales. </vt:lpstr>
      <vt:lpstr>Figure 31.5. Future costs associated with climate change will depend on adaptation efforts and scenarios.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Lustig, Allyza</cp:lastModifiedBy>
  <cp:revision>105</cp:revision>
  <dcterms:created xsi:type="dcterms:W3CDTF">2018-11-06T19:06:29Z</dcterms:created>
  <dcterms:modified xsi:type="dcterms:W3CDTF">2023-10-20T19:17:46Z</dcterms:modified>
</cp:coreProperties>
</file>