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6"/>
  </p:notesMasterIdLst>
  <p:sldIdLst>
    <p:sldId id="282" r:id="rId2"/>
    <p:sldId id="256" r:id="rId3"/>
    <p:sldId id="257" r:id="rId4"/>
    <p:sldId id="258" r:id="rId5"/>
    <p:sldId id="259" r:id="rId6"/>
    <p:sldId id="283" r:id="rId7"/>
    <p:sldId id="284" r:id="rId8"/>
    <p:sldId id="285" r:id="rId9"/>
    <p:sldId id="286" r:id="rId10"/>
    <p:sldId id="287" r:id="rId11"/>
    <p:sldId id="288" r:id="rId12"/>
    <p:sldId id="289" r:id="rId13"/>
    <p:sldId id="263" r:id="rId14"/>
    <p:sldId id="29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eves, Katie" initials="RK" lastIdx="2" clrIdx="0">
    <p:extLst>
      <p:ext uri="{19B8F6BF-5375-455C-9EA6-DF929625EA0E}">
        <p15:presenceInfo xmlns:p15="http://schemas.microsoft.com/office/powerpoint/2012/main" userId="S-1-5-21-2338163137-2684688362-157462135-721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393"/>
    <a:srgbClr val="209DBC"/>
    <a:srgbClr val="372655"/>
    <a:srgbClr val="DDE9ED"/>
    <a:srgbClr val="3D88A8"/>
    <a:srgbClr val="6D5B97"/>
    <a:srgbClr val="102268"/>
    <a:srgbClr val="096BA3"/>
    <a:srgbClr val="0F9EFB"/>
    <a:srgbClr val="3856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446" autoAdjust="0"/>
    <p:restoredTop sz="82886" autoAdjust="0"/>
  </p:normalViewPr>
  <p:slideViewPr>
    <p:cSldViewPr snapToGrid="0" snapToObjects="1" showGuides="1">
      <p:cViewPr varScale="1">
        <p:scale>
          <a:sx n="85" d="100"/>
          <a:sy n="85" d="100"/>
        </p:scale>
        <p:origin x="2832" y="1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1000-D3B8-D440-8861-CD99BA79407E}" type="datetimeFigureOut">
              <a:rPr lang="en-US" smtClean="0"/>
              <a:t>10/20/23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CE6CB7-542C-0A40-A1D9-CA6EADA0C63B}" type="slidenum">
              <a:rPr lang="en-US" smtClean="0"/>
              <a:t>‹#›</a:t>
            </a:fld>
            <a:endParaRPr lang="en-US"/>
          </a:p>
        </p:txBody>
      </p:sp>
    </p:spTree>
    <p:extLst>
      <p:ext uri="{BB962C8B-B14F-4D97-AF65-F5344CB8AC3E}">
        <p14:creationId xmlns:p14="http://schemas.microsoft.com/office/powerpoint/2010/main" val="1388754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CE6CB7-542C-0A40-A1D9-CA6EADA0C63B}" type="slidenum">
              <a:rPr lang="en-US" smtClean="0"/>
              <a:t>2</a:t>
            </a:fld>
            <a:endParaRPr lang="en-US"/>
          </a:p>
        </p:txBody>
      </p:sp>
    </p:spTree>
    <p:extLst>
      <p:ext uri="{BB962C8B-B14F-4D97-AF65-F5344CB8AC3E}">
        <p14:creationId xmlns:p14="http://schemas.microsoft.com/office/powerpoint/2010/main" val="2853394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Climate change impacts all components of the Nation’s energy system—resource extraction and processing, energy transport and storage, electricity generation, and energy end use. Adapted from DOE 2013.(DOE 2013)</a:t>
            </a:r>
          </a:p>
        </p:txBody>
      </p:sp>
      <p:sp>
        <p:nvSpPr>
          <p:cNvPr id="4" name="Slide Number Placeholder 3"/>
          <p:cNvSpPr>
            <a:spLocks noGrp="1"/>
          </p:cNvSpPr>
          <p:nvPr>
            <p:ph type="sldNum" sz="quarter" idx="5"/>
          </p:nvPr>
        </p:nvSpPr>
        <p:spPr/>
        <p:txBody>
          <a:bodyPr/>
          <a:lstStyle/>
          <a:p>
            <a:fld id="{E8CE6CB7-542C-0A40-A1D9-CA6EADA0C63B}" type="slidenum">
              <a:rPr lang="en-US" smtClean="0"/>
              <a:t>6</a:t>
            </a:fld>
            <a:endParaRPr lang="en-US"/>
          </a:p>
        </p:txBody>
      </p:sp>
    </p:spTree>
    <p:extLst>
      <p:ext uri="{BB962C8B-B14F-4D97-AF65-F5344CB8AC3E}">
        <p14:creationId xmlns:p14="http://schemas.microsoft.com/office/powerpoint/2010/main" val="3934548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Global change intersectoral modeling forecasts(Khan et al. 2023) that do not reflect the provisions of the Inflation Reduction Act project a potential increase in annual electricity demand of 25% to 70% from 2020 to 2050 (a) and 96% to over 215% from 2020 to 2100 (b) across much of the country, driven in part by increased ambient temperatures. Alaska, </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Hawaiʻi</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and US-Affiliated Pacific Islands, and the US Caribbean are not included due to the lack of high-resolution climate data informing those projections, but similar trends are expected. Increasing electricity demand is expected based on socioeconomic scenarios and adaptation approaches for the grid (KM 23.4). Changes are based on a very high scenario (SSP5-8.5). Figure credit: Pacific Northwest National Laboratory.</a:t>
            </a:r>
          </a:p>
        </p:txBody>
      </p:sp>
      <p:sp>
        <p:nvSpPr>
          <p:cNvPr id="4" name="Slide Number Placeholder 3"/>
          <p:cNvSpPr>
            <a:spLocks noGrp="1"/>
          </p:cNvSpPr>
          <p:nvPr>
            <p:ph type="sldNum" sz="quarter" idx="5"/>
          </p:nvPr>
        </p:nvSpPr>
        <p:spPr/>
        <p:txBody>
          <a:bodyPr/>
          <a:lstStyle/>
          <a:p>
            <a:fld id="{E8CE6CB7-542C-0A40-A1D9-CA6EADA0C63B}" type="slidenum">
              <a:rPr lang="en-US" smtClean="0"/>
              <a:t>7</a:t>
            </a:fld>
            <a:endParaRPr lang="en-US"/>
          </a:p>
        </p:txBody>
      </p:sp>
    </p:spTree>
    <p:extLst>
      <p:ext uri="{BB962C8B-B14F-4D97-AF65-F5344CB8AC3E}">
        <p14:creationId xmlns:p14="http://schemas.microsoft.com/office/powerpoint/2010/main" val="1456769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Drought and heatwaves can reduce electricity generation and delivery through cascading mechanisms. Droughts reduce water availability and electricity generation. Stressed vegetation, including tree mortality following insect outbreaks, fuels wildfires. Concurrently, heatwaves increase electricity demand and reliance on transmission, which can also trigger wildfires. Wildfires damage electricity infrastructure, disrupting power and associated services. Reduced vegetation increases runoff, resulting in floods and landslides and increased risk of wildfires. The cycle of events can accelerate, as new vegetation is more sensitive to droughts and heatwaves. Figure credit: Oak Ridge National Laboratory, National Renewable Energy Laboratory, and Pacific Northwest National Laboratory. </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8</a:t>
            </a:fld>
            <a:endParaRPr lang="en-US"/>
          </a:p>
        </p:txBody>
      </p:sp>
    </p:spTree>
    <p:extLst>
      <p:ext uri="{BB962C8B-B14F-4D97-AF65-F5344CB8AC3E}">
        <p14:creationId xmlns:p14="http://schemas.microsoft.com/office/powerpoint/2010/main" val="2988646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While climate change results in risks to the energy system, many approaches for enhancing energy system resilience are available. Resilience options include burying powerlines, elevating critical infrastructure, Introducing microgrids and distributed generation, and improved monitoring. Figure credit: EPA, FEMA, and DOE. </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9</a:t>
            </a:fld>
            <a:endParaRPr lang="en-US"/>
          </a:p>
        </p:txBody>
      </p:sp>
    </p:spTree>
    <p:extLst>
      <p:ext uri="{BB962C8B-B14F-4D97-AF65-F5344CB8AC3E}">
        <p14:creationId xmlns:p14="http://schemas.microsoft.com/office/powerpoint/2010/main" val="1786716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Grid-interactive efficient buildings (GEBs) integrate energy efficiency technologies (HVAC, plug loads, lighting), on-site renewable energy (photovoltaics), electric vehicles, and electric storage with smart sensing (HVAC, lighting, and </a:t>
            </a:r>
            <a:r>
              <a:rPr lang="en-US" sz="18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occupancy</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and control optimization to enable demand flexibility and provide excess electricity to the power grid through the smart meter when demand exceeds supply or when supply from the grid is constrained. The building automation systems can import the grid electricity pricing and carbon-intensity factor in real time and communicate the potential to reduce demand to the grid through the two-way sensor and communication protocol. Adapted from </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Nubbe</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and Yamada 2019,(</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Nubbe</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and Yamada 2019) © 2019 </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Guidehouse</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Inc. </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10</a:t>
            </a:fld>
            <a:endParaRPr lang="en-US"/>
          </a:p>
        </p:txBody>
      </p:sp>
    </p:spTree>
    <p:extLst>
      <p:ext uri="{BB962C8B-B14F-4D97-AF65-F5344CB8AC3E}">
        <p14:creationId xmlns:p14="http://schemas.microsoft.com/office/powerpoint/2010/main" val="1490572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Energy system decarbonization will rely on increased innovation, deployment of clean energy technologies including carbon capture, small modular nuclear reactors, hydrogen, and further integration and electrification of residential and commercial buildings, industry, and transportation. Figure credit: DOE, Idaho National Laboratory, NOAA NCEI, and CISESS NC.</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11</a:t>
            </a:fld>
            <a:endParaRPr lang="en-US"/>
          </a:p>
        </p:txBody>
      </p:sp>
    </p:spTree>
    <p:extLst>
      <p:ext uri="{BB962C8B-B14F-4D97-AF65-F5344CB8AC3E}">
        <p14:creationId xmlns:p14="http://schemas.microsoft.com/office/powerpoint/2010/main" val="3145160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Most electricity generation projections see significant growth for renewable sources. Recently enacted legislation is anticipated to increase deployment rates for low-carbon technology. Adapted from EIA 2023.(EIA 2023)</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12</a:t>
            </a:fld>
            <a:endParaRPr lang="en-US"/>
          </a:p>
        </p:txBody>
      </p:sp>
    </p:spTree>
    <p:extLst>
      <p:ext uri="{BB962C8B-B14F-4D97-AF65-F5344CB8AC3E}">
        <p14:creationId xmlns:p14="http://schemas.microsoft.com/office/powerpoint/2010/main" val="2545761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formation for presenters">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EB190F-57ED-4139-B97C-588783A5575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a:spLocks noGrp="1"/>
          </p:cNvSpPr>
          <p:nvPr>
            <p:ph idx="13" hasCustomPrompt="1"/>
          </p:nvPr>
        </p:nvSpPr>
        <p:spPr>
          <a:xfrm>
            <a:off x="628650" y="1698171"/>
            <a:ext cx="5035880" cy="4478792"/>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sp>
        <p:nvSpPr>
          <p:cNvPr id="16" name="Rectangle 15">
            <a:extLst>
              <a:ext uri="{FF2B5EF4-FFF2-40B4-BE49-F238E27FC236}">
                <a16:creationId xmlns:a16="http://schemas.microsoft.com/office/drawing/2014/main" id="{837600C7-BD6D-B067-258C-FC0CEF80EB05}"/>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5  |  Fifth National Climate Assessment  |  nca2023.globalchange.gov</a:t>
            </a:r>
          </a:p>
        </p:txBody>
      </p:sp>
      <p:sp>
        <p:nvSpPr>
          <p:cNvPr id="2" name="Content Placeholder 8">
            <a:extLst>
              <a:ext uri="{FF2B5EF4-FFF2-40B4-BE49-F238E27FC236}">
                <a16:creationId xmlns:a16="http://schemas.microsoft.com/office/drawing/2014/main" id="{1108CC7F-A86D-ACFF-3B1C-4E838AF9E3A5}"/>
              </a:ext>
            </a:extLst>
          </p:cNvPr>
          <p:cNvSpPr>
            <a:spLocks noGrp="1"/>
          </p:cNvSpPr>
          <p:nvPr>
            <p:ph sz="quarter" idx="14"/>
          </p:nvPr>
        </p:nvSpPr>
        <p:spPr>
          <a:xfrm>
            <a:off x="6400508" y="2303812"/>
            <a:ext cx="2054430" cy="2057400"/>
          </a:xfrm>
        </p:spPr>
        <p:txBody>
          <a:bodyPr anchor="t"/>
          <a:lstStyle>
            <a:lvl1pPr marL="0" indent="0" algn="l">
              <a:buNone/>
              <a:defRPr>
                <a:solidFill>
                  <a:schemeClr val="bg1"/>
                </a:solidFill>
              </a:defRPr>
            </a:lvl1pPr>
          </a:lstStyle>
          <a:p>
            <a:pPr lvl="0"/>
            <a:r>
              <a:rPr lang="en-US"/>
              <a:t>Edit Master text styles</a:t>
            </a:r>
          </a:p>
        </p:txBody>
      </p:sp>
      <p:sp>
        <p:nvSpPr>
          <p:cNvPr id="5" name="TextBox 4">
            <a:extLst>
              <a:ext uri="{FF2B5EF4-FFF2-40B4-BE49-F238E27FC236}">
                <a16:creationId xmlns:a16="http://schemas.microsoft.com/office/drawing/2014/main" id="{0D721B23-BE1C-8E16-92B9-B10299C624A5}"/>
              </a:ext>
            </a:extLst>
          </p:cNvPr>
          <p:cNvSpPr txBox="1"/>
          <p:nvPr userDrawn="1"/>
        </p:nvSpPr>
        <p:spPr>
          <a:xfrm>
            <a:off x="6718714" y="4400224"/>
            <a:ext cx="1418017" cy="307777"/>
          </a:xfrm>
          <a:prstGeom prst="rect">
            <a:avLst/>
          </a:prstGeom>
          <a:noFill/>
        </p:spPr>
        <p:txBody>
          <a:bodyPr wrap="none" rtlCol="0">
            <a:spAutoFit/>
          </a:bodyPr>
          <a:lstStyle/>
          <a:p>
            <a:r>
              <a:rPr lang="en-US" sz="1400" dirty="0"/>
              <a:t>Chapter QR code</a:t>
            </a:r>
          </a:p>
        </p:txBody>
      </p:sp>
      <p:sp>
        <p:nvSpPr>
          <p:cNvPr id="10" name="TextBox 9">
            <a:extLst>
              <a:ext uri="{FF2B5EF4-FFF2-40B4-BE49-F238E27FC236}">
                <a16:creationId xmlns:a16="http://schemas.microsoft.com/office/drawing/2014/main" id="{413BF341-D554-7A24-F119-7DB633F019A4}"/>
              </a:ext>
            </a:extLst>
          </p:cNvPr>
          <p:cNvSpPr txBox="1"/>
          <p:nvPr userDrawn="1"/>
        </p:nvSpPr>
        <p:spPr>
          <a:xfrm>
            <a:off x="628650" y="603583"/>
            <a:ext cx="7886700" cy="707886"/>
          </a:xfrm>
          <a:prstGeom prst="rect">
            <a:avLst/>
          </a:prstGeom>
          <a:noFill/>
        </p:spPr>
        <p:txBody>
          <a:bodyPr wrap="square" rtlCol="0">
            <a:spAutoFit/>
          </a:bodyPr>
          <a:lstStyle/>
          <a:p>
            <a:r>
              <a:rPr lang="en-US" sz="4000" b="0" dirty="0">
                <a:solidFill>
                  <a:srgbClr val="026393"/>
                </a:solidFill>
                <a:latin typeface="+mj-lt"/>
              </a:rPr>
              <a:t>Information for presenters</a:t>
            </a:r>
          </a:p>
        </p:txBody>
      </p:sp>
    </p:spTree>
    <p:extLst>
      <p:ext uri="{BB962C8B-B14F-4D97-AF65-F5344CB8AC3E}">
        <p14:creationId xmlns:p14="http://schemas.microsoft.com/office/powerpoint/2010/main" val="1139338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274237-B5FC-5F13-7B91-F9CBCED7BC7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B7073D-A249-6AE6-E43D-6C0E9F92A1E6}"/>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5  |  Fifth National Climate Assessment  |  nca2023.globalchange.gov</a:t>
            </a:r>
          </a:p>
        </p:txBody>
      </p:sp>
    </p:spTree>
    <p:extLst>
      <p:ext uri="{BB962C8B-B14F-4D97-AF65-F5344CB8AC3E}">
        <p14:creationId xmlns:p14="http://schemas.microsoft.com/office/powerpoint/2010/main" val="3754408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A530860-5D58-5042-BB93-C7592BB8BF8A}"/>
              </a:ext>
            </a:extLst>
          </p:cNvPr>
          <p:cNvSpPr/>
          <p:nvPr userDrawn="1"/>
        </p:nvSpPr>
        <p:spPr>
          <a:xfrm>
            <a:off x="0" y="0"/>
            <a:ext cx="9144000" cy="6858000"/>
          </a:xfrm>
          <a:prstGeom prst="rect">
            <a:avLst/>
          </a:prstGeom>
          <a:solidFill>
            <a:srgbClr val="0263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5" name="Rectangle 14">
            <a:extLst>
              <a:ext uri="{FF2B5EF4-FFF2-40B4-BE49-F238E27FC236}">
                <a16:creationId xmlns:a16="http://schemas.microsoft.com/office/drawing/2014/main" id="{2A530860-5D58-5042-BB93-C7592BB8BF8A}"/>
              </a:ext>
            </a:extLst>
          </p:cNvPr>
          <p:cNvSpPr/>
          <p:nvPr userDrawn="1"/>
        </p:nvSpPr>
        <p:spPr>
          <a:xfrm>
            <a:off x="0" y="1137988"/>
            <a:ext cx="5630780" cy="400110"/>
          </a:xfrm>
          <a:prstGeom prst="rect">
            <a:avLst/>
          </a:prstGeom>
          <a:solidFill>
            <a:srgbClr val="209D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 name="Subtitle 2"/>
          <p:cNvSpPr>
            <a:spLocks noGrp="1"/>
          </p:cNvSpPr>
          <p:nvPr>
            <p:ph type="subTitle" idx="1" hasCustomPrompt="1"/>
          </p:nvPr>
        </p:nvSpPr>
        <p:spPr>
          <a:xfrm>
            <a:off x="308113" y="1667464"/>
            <a:ext cx="5372053" cy="1638252"/>
          </a:xfrm>
        </p:spPr>
        <p:txBody>
          <a:bodyPr>
            <a:normAutofit/>
          </a:bodyPr>
          <a:lstStyle>
            <a:lvl1pPr marL="0" indent="0" algn="l">
              <a:lnSpc>
                <a:spcPct val="100000"/>
              </a:lnSpc>
              <a:spcBef>
                <a:spcPts val="0"/>
              </a:spcBef>
              <a:spcAft>
                <a:spcPts val="0"/>
              </a:spcAft>
              <a:buNone/>
              <a:defRPr sz="1400" baseline="0">
                <a:solidFill>
                  <a:schemeClr val="bg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chapter citation</a:t>
            </a:r>
          </a:p>
        </p:txBody>
      </p:sp>
      <p:sp>
        <p:nvSpPr>
          <p:cNvPr id="9" name="Rectangle 8">
            <a:extLst>
              <a:ext uri="{FF2B5EF4-FFF2-40B4-BE49-F238E27FC236}">
                <a16:creationId xmlns:a16="http://schemas.microsoft.com/office/drawing/2014/main" id="{ADF11DD2-1B42-084E-8B88-DBD82F4A97D4}"/>
              </a:ext>
            </a:extLst>
          </p:cNvPr>
          <p:cNvSpPr/>
          <p:nvPr userDrawn="1"/>
        </p:nvSpPr>
        <p:spPr>
          <a:xfrm>
            <a:off x="308114" y="1137988"/>
            <a:ext cx="6397487" cy="400110"/>
          </a:xfrm>
          <a:prstGeom prst="rect">
            <a:avLst/>
          </a:prstGeom>
        </p:spPr>
        <p:txBody>
          <a:bodyPr wrap="square">
            <a:spAutoFit/>
          </a:bodyPr>
          <a:lstStyle/>
          <a:p>
            <a:r>
              <a:rPr lang="en-US" sz="2000" b="1" i="0" dirty="0">
                <a:solidFill>
                  <a:schemeClr val="bg1"/>
                </a:solidFill>
                <a:effectLst/>
                <a:latin typeface="Calibri" panose="020F0502020204030204" pitchFamily="34" charset="0"/>
                <a:cs typeface="Calibri" panose="020F0502020204030204" pitchFamily="34" charset="0"/>
              </a:rPr>
              <a:t>Recommended</a:t>
            </a:r>
            <a:r>
              <a:rPr lang="en-US" sz="2000" b="1" i="0" baseline="0" dirty="0">
                <a:solidFill>
                  <a:schemeClr val="bg1"/>
                </a:solidFill>
                <a:effectLst/>
                <a:latin typeface="Calibri" panose="020F0502020204030204" pitchFamily="34" charset="0"/>
                <a:cs typeface="Calibri" panose="020F0502020204030204" pitchFamily="34" charset="0"/>
              </a:rPr>
              <a:t> chapter citation</a:t>
            </a:r>
            <a:endParaRPr lang="en-US" sz="2000" b="1" i="0" dirty="0">
              <a:solidFill>
                <a:schemeClr val="bg1"/>
              </a:solidFill>
              <a:latin typeface="Calibri" panose="020F0502020204030204" pitchFamily="34" charset="0"/>
              <a:cs typeface="Calibri" panose="020F0502020204030204" pitchFamily="34" charset="0"/>
            </a:endParaRPr>
          </a:p>
        </p:txBody>
      </p:sp>
      <p:sp>
        <p:nvSpPr>
          <p:cNvPr id="10" name="Subtitle 2"/>
          <p:cNvSpPr txBox="1">
            <a:spLocks/>
          </p:cNvSpPr>
          <p:nvPr userDrawn="1"/>
        </p:nvSpPr>
        <p:spPr>
          <a:xfrm>
            <a:off x="308112" y="4173746"/>
            <a:ext cx="6858000" cy="9854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p:txBody>
      </p:sp>
      <p:sp>
        <p:nvSpPr>
          <p:cNvPr id="17" name="Rectangle 16">
            <a:extLst>
              <a:ext uri="{FF2B5EF4-FFF2-40B4-BE49-F238E27FC236}">
                <a16:creationId xmlns:a16="http://schemas.microsoft.com/office/drawing/2014/main" id="{2A530860-5D58-5042-BB93-C7592BB8BF8A}"/>
              </a:ext>
            </a:extLst>
          </p:cNvPr>
          <p:cNvSpPr/>
          <p:nvPr userDrawn="1"/>
        </p:nvSpPr>
        <p:spPr>
          <a:xfrm>
            <a:off x="2" y="3617421"/>
            <a:ext cx="5630780" cy="400110"/>
          </a:xfrm>
          <a:prstGeom prst="rect">
            <a:avLst/>
          </a:prstGeom>
          <a:solidFill>
            <a:srgbClr val="209D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4" name="Rectangle 13">
            <a:extLst>
              <a:ext uri="{FF2B5EF4-FFF2-40B4-BE49-F238E27FC236}">
                <a16:creationId xmlns:a16="http://schemas.microsoft.com/office/drawing/2014/main" id="{ADF11DD2-1B42-084E-8B88-DBD82F4A97D4}"/>
              </a:ext>
            </a:extLst>
          </p:cNvPr>
          <p:cNvSpPr/>
          <p:nvPr userDrawn="1"/>
        </p:nvSpPr>
        <p:spPr>
          <a:xfrm>
            <a:off x="308113" y="3644270"/>
            <a:ext cx="6397487" cy="400110"/>
          </a:xfrm>
          <a:prstGeom prst="rect">
            <a:avLst/>
          </a:prstGeom>
        </p:spPr>
        <p:txBody>
          <a:bodyPr wrap="square">
            <a:spAutoFit/>
          </a:bodyPr>
          <a:lstStyle/>
          <a:p>
            <a:r>
              <a:rPr lang="en-US" sz="2000" b="1" i="0" dirty="0">
                <a:solidFill>
                  <a:schemeClr val="bg1"/>
                </a:solidFill>
                <a:effectLst/>
                <a:latin typeface="Calibri" panose="020F0502020204030204" pitchFamily="34" charset="0"/>
                <a:cs typeface="Calibri" panose="020F0502020204030204" pitchFamily="34" charset="0"/>
              </a:rPr>
              <a:t>Read the full chapter</a:t>
            </a:r>
            <a:endParaRPr lang="en-US" sz="2000" b="1" i="0" dirty="0">
              <a:solidFill>
                <a:schemeClr val="bg1"/>
              </a:solidFill>
              <a:latin typeface="Calibri" panose="020F0502020204030204" pitchFamily="34" charset="0"/>
              <a:cs typeface="Calibri" panose="020F0502020204030204" pitchFamily="34" charset="0"/>
            </a:endParaRPr>
          </a:p>
        </p:txBody>
      </p:sp>
      <p:sp>
        <p:nvSpPr>
          <p:cNvPr id="2" name="TextBox 1"/>
          <p:cNvSpPr txBox="1"/>
          <p:nvPr userDrawn="1"/>
        </p:nvSpPr>
        <p:spPr>
          <a:xfrm>
            <a:off x="1447060" y="5319312"/>
            <a:ext cx="6249879" cy="70788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0" dirty="0">
                <a:solidFill>
                  <a:schemeClr val="bg1"/>
                </a:solidFill>
              </a:rPr>
              <a:t>nca2023.globalchange.gov</a:t>
            </a:r>
          </a:p>
        </p:txBody>
      </p:sp>
      <p:sp>
        <p:nvSpPr>
          <p:cNvPr id="6" name="Text Placeholder 5"/>
          <p:cNvSpPr>
            <a:spLocks noGrp="1"/>
          </p:cNvSpPr>
          <p:nvPr>
            <p:ph type="body" sz="quarter" idx="10" hasCustomPrompt="1"/>
          </p:nvPr>
        </p:nvSpPr>
        <p:spPr>
          <a:xfrm>
            <a:off x="308113" y="4199572"/>
            <a:ext cx="5372053" cy="914400"/>
          </a:xfrm>
        </p:spPr>
        <p:txBody>
          <a:bodyPr>
            <a:normAutofit/>
          </a:bodyPr>
          <a:lstStyle>
            <a:lvl1pPr marL="0" indent="0">
              <a:buNone/>
              <a:defRPr sz="1800" baseline="0">
                <a:solidFill>
                  <a:schemeClr val="bg1"/>
                </a:solidFill>
              </a:defRPr>
            </a:lvl1pPr>
          </a:lstStyle>
          <a:p>
            <a:r>
              <a:rPr lang="en-US" dirty="0"/>
              <a:t>Click to edit chapter </a:t>
            </a:r>
            <a:r>
              <a:rPr lang="en-US" dirty="0" err="1"/>
              <a:t>url</a:t>
            </a:r>
            <a:endParaRPr lang="en-US" dirty="0"/>
          </a:p>
        </p:txBody>
      </p:sp>
      <p:pic>
        <p:nvPicPr>
          <p:cNvPr id="5" name="Picture 4" descr="A black background with white text&#10;&#10;Description automatically generated">
            <a:extLst>
              <a:ext uri="{FF2B5EF4-FFF2-40B4-BE49-F238E27FC236}">
                <a16:creationId xmlns:a16="http://schemas.microsoft.com/office/drawing/2014/main" id="{6B082893-68D0-E2CB-7732-7498A7FC2E47}"/>
              </a:ext>
            </a:extLst>
          </p:cNvPr>
          <p:cNvPicPr>
            <a:picLocks noChangeAspect="1"/>
          </p:cNvPicPr>
          <p:nvPr userDrawn="1"/>
        </p:nvPicPr>
        <p:blipFill>
          <a:blip r:embed="rId2"/>
          <a:stretch>
            <a:fillRect/>
          </a:stretch>
        </p:blipFill>
        <p:spPr>
          <a:xfrm>
            <a:off x="308112" y="412478"/>
            <a:ext cx="2010081" cy="363525"/>
          </a:xfrm>
          <a:prstGeom prst="rect">
            <a:avLst/>
          </a:prstGeom>
        </p:spPr>
      </p:pic>
      <p:grpSp>
        <p:nvGrpSpPr>
          <p:cNvPr id="4" name="Group 3">
            <a:extLst>
              <a:ext uri="{FF2B5EF4-FFF2-40B4-BE49-F238E27FC236}">
                <a16:creationId xmlns:a16="http://schemas.microsoft.com/office/drawing/2014/main" id="{C536F897-1049-B212-9121-15C0183F3DF1}"/>
              </a:ext>
            </a:extLst>
          </p:cNvPr>
          <p:cNvGrpSpPr/>
          <p:nvPr userDrawn="1"/>
        </p:nvGrpSpPr>
        <p:grpSpPr>
          <a:xfrm>
            <a:off x="5974698" y="1769257"/>
            <a:ext cx="2861189" cy="2072968"/>
            <a:chOff x="6282811" y="1524772"/>
            <a:chExt cx="2861189" cy="2072968"/>
          </a:xfrm>
        </p:grpSpPr>
        <p:grpSp>
          <p:nvGrpSpPr>
            <p:cNvPr id="7" name="Group 6">
              <a:extLst>
                <a:ext uri="{FF2B5EF4-FFF2-40B4-BE49-F238E27FC236}">
                  <a16:creationId xmlns:a16="http://schemas.microsoft.com/office/drawing/2014/main" id="{CB1F401A-9369-8706-FDA4-507C36643563}"/>
                </a:ext>
              </a:extLst>
            </p:cNvPr>
            <p:cNvGrpSpPr/>
            <p:nvPr userDrawn="1"/>
          </p:nvGrpSpPr>
          <p:grpSpPr>
            <a:xfrm>
              <a:off x="6639658" y="2127886"/>
              <a:ext cx="2504342" cy="1469854"/>
              <a:chOff x="6639658" y="2127886"/>
              <a:chExt cx="2504342" cy="1469854"/>
            </a:xfrm>
          </p:grpSpPr>
          <p:sp>
            <p:nvSpPr>
              <p:cNvPr id="11" name="Google Shape;35;p30">
                <a:extLst>
                  <a:ext uri="{FF2B5EF4-FFF2-40B4-BE49-F238E27FC236}">
                    <a16:creationId xmlns:a16="http://schemas.microsoft.com/office/drawing/2014/main" id="{081B8427-7BBA-1691-C4BD-9BA00242E1B8}"/>
                  </a:ext>
                </a:extLst>
              </p:cNvPr>
              <p:cNvSpPr txBox="1"/>
              <p:nvPr userDrawn="1"/>
            </p:nvSpPr>
            <p:spPr>
              <a:xfrm>
                <a:off x="7128387" y="2140912"/>
                <a:ext cx="2015613" cy="36195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a:solidFill>
                      <a:schemeClr val="lt1"/>
                    </a:solidFill>
                    <a:latin typeface="Calibri"/>
                    <a:ea typeface="Calibri"/>
                    <a:cs typeface="Calibri"/>
                    <a:sym typeface="Calibri"/>
                  </a:rPr>
                  <a:t>@</a:t>
                </a:r>
                <a:r>
                  <a:rPr lang="en-US" sz="1600" b="0" i="0" u="none" strike="noStrike" cap="none" dirty="0" err="1">
                    <a:solidFill>
                      <a:schemeClr val="lt1"/>
                    </a:solidFill>
                    <a:latin typeface="Calibri"/>
                    <a:ea typeface="Calibri"/>
                    <a:cs typeface="Calibri"/>
                    <a:sym typeface="Calibri"/>
                  </a:rPr>
                  <a:t>usgcrp</a:t>
                </a:r>
                <a:endParaRPr sz="1600" b="0" i="0" u="none" strike="noStrike" cap="none" dirty="0">
                  <a:solidFill>
                    <a:schemeClr val="lt1"/>
                  </a:solidFill>
                  <a:latin typeface="Calibri"/>
                  <a:ea typeface="Calibri"/>
                  <a:cs typeface="Calibri"/>
                  <a:sym typeface="Calibri"/>
                </a:endParaRPr>
              </a:p>
            </p:txBody>
          </p:sp>
          <p:pic>
            <p:nvPicPr>
              <p:cNvPr id="12" name="Google Shape;38;p30">
                <a:extLst>
                  <a:ext uri="{FF2B5EF4-FFF2-40B4-BE49-F238E27FC236}">
                    <a16:creationId xmlns:a16="http://schemas.microsoft.com/office/drawing/2014/main" id="{2285A719-A539-AEA9-AFF3-CE6F06CDCE34}"/>
                  </a:ext>
                </a:extLst>
              </p:cNvPr>
              <p:cNvPicPr preferRelativeResize="0"/>
              <p:nvPr userDrawn="1"/>
            </p:nvPicPr>
            <p:blipFill rotWithShape="1">
              <a:blip r:embed="rId3">
                <a:alphaModFix/>
              </a:blip>
              <a:srcRect/>
              <a:stretch/>
            </p:blipFill>
            <p:spPr>
              <a:xfrm>
                <a:off x="6639658" y="2127886"/>
                <a:ext cx="361950" cy="361950"/>
              </a:xfrm>
              <a:prstGeom prst="rect">
                <a:avLst/>
              </a:prstGeom>
              <a:noFill/>
              <a:ln w="19050" cap="flat" cmpd="sng">
                <a:solidFill>
                  <a:schemeClr val="lt1"/>
                </a:solidFill>
                <a:prstDash val="solid"/>
                <a:round/>
                <a:headEnd type="none" w="sm" len="sm"/>
                <a:tailEnd type="none" w="sm" len="sm"/>
              </a:ln>
            </p:spPr>
          </p:pic>
          <p:grpSp>
            <p:nvGrpSpPr>
              <p:cNvPr id="16" name="Group 15">
                <a:extLst>
                  <a:ext uri="{FF2B5EF4-FFF2-40B4-BE49-F238E27FC236}">
                    <a16:creationId xmlns:a16="http://schemas.microsoft.com/office/drawing/2014/main" id="{A95B7D30-D23E-ECDC-32D8-238896B9B61E}"/>
                  </a:ext>
                </a:extLst>
              </p:cNvPr>
              <p:cNvGrpSpPr/>
              <p:nvPr userDrawn="1"/>
            </p:nvGrpSpPr>
            <p:grpSpPr>
              <a:xfrm>
                <a:off x="6639658" y="2681838"/>
                <a:ext cx="2504342" cy="915902"/>
                <a:chOff x="6639658" y="2681838"/>
                <a:chExt cx="2504342" cy="915902"/>
              </a:xfrm>
            </p:grpSpPr>
            <p:pic>
              <p:nvPicPr>
                <p:cNvPr id="18" name="Google Shape;36;p30">
                  <a:extLst>
                    <a:ext uri="{FF2B5EF4-FFF2-40B4-BE49-F238E27FC236}">
                      <a16:creationId xmlns:a16="http://schemas.microsoft.com/office/drawing/2014/main" id="{48C0B97E-B801-CBCF-D431-72AC1F4E66C8}"/>
                    </a:ext>
                  </a:extLst>
                </p:cNvPr>
                <p:cNvPicPr preferRelativeResize="0"/>
                <p:nvPr userDrawn="1"/>
              </p:nvPicPr>
              <p:blipFill rotWithShape="1">
                <a:blip r:embed="rId4">
                  <a:alphaModFix/>
                </a:blip>
                <a:srcRect/>
                <a:stretch/>
              </p:blipFill>
              <p:spPr>
                <a:xfrm>
                  <a:off x="6639658" y="2681838"/>
                  <a:ext cx="361950" cy="361950"/>
                </a:xfrm>
                <a:prstGeom prst="rect">
                  <a:avLst/>
                </a:prstGeom>
                <a:noFill/>
                <a:ln w="19050" cap="flat" cmpd="sng">
                  <a:solidFill>
                    <a:schemeClr val="lt1"/>
                  </a:solidFill>
                  <a:prstDash val="solid"/>
                  <a:round/>
                  <a:headEnd type="none" w="sm" len="sm"/>
                  <a:tailEnd type="none" w="sm" len="sm"/>
                </a:ln>
              </p:spPr>
            </p:pic>
            <p:pic>
              <p:nvPicPr>
                <p:cNvPr id="19" name="Google Shape;37;p30">
                  <a:extLst>
                    <a:ext uri="{FF2B5EF4-FFF2-40B4-BE49-F238E27FC236}">
                      <a16:creationId xmlns:a16="http://schemas.microsoft.com/office/drawing/2014/main" id="{BE6626BA-B849-4598-68FF-D8E234D742FD}"/>
                    </a:ext>
                  </a:extLst>
                </p:cNvPr>
                <p:cNvPicPr preferRelativeResize="0"/>
                <p:nvPr userDrawn="1"/>
              </p:nvPicPr>
              <p:blipFill rotWithShape="1">
                <a:blip r:embed="rId5">
                  <a:alphaModFix/>
                </a:blip>
                <a:srcRect/>
                <a:stretch/>
              </p:blipFill>
              <p:spPr>
                <a:xfrm>
                  <a:off x="6639658" y="3235790"/>
                  <a:ext cx="361950" cy="361950"/>
                </a:xfrm>
                <a:prstGeom prst="rect">
                  <a:avLst/>
                </a:prstGeom>
                <a:noFill/>
                <a:ln w="19050" cap="flat" cmpd="sng">
                  <a:solidFill>
                    <a:schemeClr val="lt1"/>
                  </a:solidFill>
                  <a:prstDash val="solid"/>
                  <a:round/>
                  <a:headEnd type="none" w="sm" len="sm"/>
                  <a:tailEnd type="none" w="sm" len="sm"/>
                </a:ln>
              </p:spPr>
            </p:pic>
            <p:sp>
              <p:nvSpPr>
                <p:cNvPr id="20" name="Google Shape;39;p30">
                  <a:extLst>
                    <a:ext uri="{FF2B5EF4-FFF2-40B4-BE49-F238E27FC236}">
                      <a16:creationId xmlns:a16="http://schemas.microsoft.com/office/drawing/2014/main" id="{6121FF27-7C37-AF4B-AF17-B21F2A65ADF6}"/>
                    </a:ext>
                  </a:extLst>
                </p:cNvPr>
                <p:cNvSpPr txBox="1"/>
                <p:nvPr userDrawn="1"/>
              </p:nvSpPr>
              <p:spPr>
                <a:xfrm>
                  <a:off x="7128387" y="2688351"/>
                  <a:ext cx="2015613" cy="36195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err="1">
                      <a:solidFill>
                        <a:schemeClr val="lt1"/>
                      </a:solidFill>
                      <a:latin typeface="Calibri"/>
                      <a:ea typeface="Calibri"/>
                      <a:cs typeface="Calibri"/>
                      <a:sym typeface="Calibri"/>
                    </a:rPr>
                    <a:t>usgcrp</a:t>
                  </a:r>
                  <a:endParaRPr sz="1200" b="0" i="0" u="none" strike="noStrike" cap="none" dirty="0">
                    <a:solidFill>
                      <a:schemeClr val="lt1"/>
                    </a:solidFill>
                    <a:latin typeface="Calibri"/>
                    <a:ea typeface="Calibri"/>
                    <a:cs typeface="Calibri"/>
                    <a:sym typeface="Calibri"/>
                  </a:endParaRPr>
                </a:p>
              </p:txBody>
            </p:sp>
            <p:sp>
              <p:nvSpPr>
                <p:cNvPr id="21" name="Google Shape;40;p30">
                  <a:extLst>
                    <a:ext uri="{FF2B5EF4-FFF2-40B4-BE49-F238E27FC236}">
                      <a16:creationId xmlns:a16="http://schemas.microsoft.com/office/drawing/2014/main" id="{07E26245-E765-4DAB-9FBE-B088797AB1E9}"/>
                    </a:ext>
                  </a:extLst>
                </p:cNvPr>
                <p:cNvSpPr txBox="1"/>
                <p:nvPr userDrawn="1"/>
              </p:nvSpPr>
              <p:spPr>
                <a:xfrm>
                  <a:off x="7128387" y="3235790"/>
                  <a:ext cx="2015613" cy="36195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err="1">
                      <a:solidFill>
                        <a:schemeClr val="lt1"/>
                      </a:solidFill>
                      <a:latin typeface="Calibri"/>
                      <a:ea typeface="Calibri"/>
                      <a:cs typeface="Calibri"/>
                      <a:sym typeface="Calibri"/>
                    </a:rPr>
                    <a:t>GlobalChange.gov</a:t>
                  </a:r>
                  <a:endParaRPr sz="1800" b="0" i="0" u="none" strike="noStrike" cap="none" dirty="0">
                    <a:solidFill>
                      <a:srgbClr val="000000"/>
                    </a:solidFill>
                    <a:latin typeface="Arial"/>
                    <a:ea typeface="Arial"/>
                    <a:cs typeface="Arial"/>
                    <a:sym typeface="Arial"/>
                  </a:endParaRPr>
                </a:p>
              </p:txBody>
            </p:sp>
          </p:grpSp>
        </p:grpSp>
        <p:sp>
          <p:nvSpPr>
            <p:cNvPr id="8" name="Google Shape;41;p30">
              <a:extLst>
                <a:ext uri="{FF2B5EF4-FFF2-40B4-BE49-F238E27FC236}">
                  <a16:creationId xmlns:a16="http://schemas.microsoft.com/office/drawing/2014/main" id="{25BE891C-2FDA-A1E6-D557-BFCA4DB28923}"/>
                </a:ext>
              </a:extLst>
            </p:cNvPr>
            <p:cNvSpPr txBox="1"/>
            <p:nvPr userDrawn="1"/>
          </p:nvSpPr>
          <p:spPr>
            <a:xfrm>
              <a:off x="6282811" y="1524772"/>
              <a:ext cx="2861189" cy="41655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a:solidFill>
                    <a:schemeClr val="lt1"/>
                  </a:solidFill>
                  <a:latin typeface="Calibri"/>
                  <a:ea typeface="Calibri"/>
                  <a:cs typeface="Calibri"/>
                  <a:sym typeface="Calibri"/>
                </a:rPr>
                <a:t>Connect with USGCRP:</a:t>
              </a:r>
              <a:endParaRPr sz="1800" b="0" i="0" u="none" strike="noStrike" cap="none" dirty="0">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2253194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530860-5D58-5042-BB93-C7592BB8BF8A}"/>
              </a:ext>
            </a:extLst>
          </p:cNvPr>
          <p:cNvSpPr/>
          <p:nvPr userDrawn="1"/>
        </p:nvSpPr>
        <p:spPr>
          <a:xfrm>
            <a:off x="-1" y="296289"/>
            <a:ext cx="9144001" cy="1982454"/>
          </a:xfrm>
          <a:prstGeom prst="rect">
            <a:avLst/>
          </a:prstGeom>
          <a:solidFill>
            <a:srgbClr val="0263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9" name="Rectangle 8">
            <a:extLst>
              <a:ext uri="{FF2B5EF4-FFF2-40B4-BE49-F238E27FC236}">
                <a16:creationId xmlns:a16="http://schemas.microsoft.com/office/drawing/2014/main" id="{ADF11DD2-1B42-084E-8B88-DBD82F4A97D4}"/>
              </a:ext>
            </a:extLst>
          </p:cNvPr>
          <p:cNvSpPr/>
          <p:nvPr userDrawn="1"/>
        </p:nvSpPr>
        <p:spPr>
          <a:xfrm>
            <a:off x="308114" y="404555"/>
            <a:ext cx="6397487" cy="461665"/>
          </a:xfrm>
          <a:prstGeom prst="rect">
            <a:avLst/>
          </a:prstGeom>
        </p:spPr>
        <p:txBody>
          <a:bodyPr wrap="square">
            <a:spAutoFit/>
          </a:bodyPr>
          <a:lstStyle/>
          <a:p>
            <a:r>
              <a:rPr lang="en-US" sz="2400" b="1" dirty="0">
                <a:solidFill>
                  <a:prstClr val="white"/>
                </a:solidFill>
                <a:cs typeface="Calibri" panose="020F0502020204030204" pitchFamily="34" charset="0"/>
              </a:rPr>
              <a:t>FIFTH NATIONAL CLIMATE ASSESSMENT</a:t>
            </a:r>
          </a:p>
        </p:txBody>
      </p:sp>
      <p:sp>
        <p:nvSpPr>
          <p:cNvPr id="11" name="Text Placeholder 10"/>
          <p:cNvSpPr>
            <a:spLocks noGrp="1"/>
          </p:cNvSpPr>
          <p:nvPr>
            <p:ph type="body" sz="quarter" idx="15" hasCustomPrompt="1"/>
          </p:nvPr>
        </p:nvSpPr>
        <p:spPr>
          <a:xfrm>
            <a:off x="307975" y="938205"/>
            <a:ext cx="6070600" cy="384175"/>
          </a:xfrm>
        </p:spPr>
        <p:txBody>
          <a:bodyPr anchor="ctr">
            <a:normAutofit/>
          </a:bodyPr>
          <a:lstStyle>
            <a:lvl1pPr marL="0" indent="0">
              <a:buNone/>
              <a:defRPr sz="1800" b="1" i="1" baseline="0">
                <a:solidFill>
                  <a:schemeClr val="bg1"/>
                </a:solidFill>
              </a:defRPr>
            </a:lvl1pPr>
          </a:lstStyle>
          <a:p>
            <a:pPr lvl="0"/>
            <a:r>
              <a:rPr lang="en-US" dirty="0"/>
              <a:t>Click to enter Chapter # | Chapter Title</a:t>
            </a:r>
          </a:p>
        </p:txBody>
      </p:sp>
      <p:sp>
        <p:nvSpPr>
          <p:cNvPr id="3" name="Subtitle 2"/>
          <p:cNvSpPr>
            <a:spLocks noGrp="1"/>
          </p:cNvSpPr>
          <p:nvPr>
            <p:ph type="subTitle" idx="1" hasCustomPrompt="1"/>
          </p:nvPr>
        </p:nvSpPr>
        <p:spPr>
          <a:xfrm>
            <a:off x="307975" y="1497134"/>
            <a:ext cx="6070600" cy="497082"/>
          </a:xfrm>
        </p:spPr>
        <p:txBody>
          <a:bodyPr>
            <a:normAutofit/>
          </a:bodyPr>
          <a:lstStyle>
            <a:lvl1pPr marL="0" indent="0" algn="l">
              <a:buNone/>
              <a:defRPr sz="16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Presenter’s Name |  Affiliation |  Date</a:t>
            </a:r>
          </a:p>
        </p:txBody>
      </p:sp>
      <p:pic>
        <p:nvPicPr>
          <p:cNvPr id="4" name="Picture 3" descr="A person carrying a solar panel&#10;&#10;Description automatically generated">
            <a:extLst>
              <a:ext uri="{FF2B5EF4-FFF2-40B4-BE49-F238E27FC236}">
                <a16:creationId xmlns:a16="http://schemas.microsoft.com/office/drawing/2014/main" id="{3187A6B5-3669-BC92-7F1C-77899804C888}"/>
              </a:ext>
            </a:extLst>
          </p:cNvPr>
          <p:cNvPicPr>
            <a:picLocks noChangeAspect="1"/>
          </p:cNvPicPr>
          <p:nvPr userDrawn="1"/>
        </p:nvPicPr>
        <p:blipFill rotWithShape="1">
          <a:blip r:embed="rId2"/>
          <a:srcRect t="16464" b="6598"/>
          <a:stretch/>
        </p:blipFill>
        <p:spPr>
          <a:xfrm>
            <a:off x="2" y="2168972"/>
            <a:ext cx="9143999" cy="4689025"/>
          </a:xfrm>
          <a:prstGeom prst="rect">
            <a:avLst/>
          </a:prstGeom>
        </p:spPr>
      </p:pic>
      <p:pic>
        <p:nvPicPr>
          <p:cNvPr id="6" name="Picture 5">
            <a:extLst>
              <a:ext uri="{FF2B5EF4-FFF2-40B4-BE49-F238E27FC236}">
                <a16:creationId xmlns:a16="http://schemas.microsoft.com/office/drawing/2014/main" id="{1255BB0F-115A-A44B-010A-C9F2EAB9F186}"/>
              </a:ext>
            </a:extLst>
          </p:cNvPr>
          <p:cNvPicPr>
            <a:picLocks noChangeAspect="1"/>
          </p:cNvPicPr>
          <p:nvPr userDrawn="1"/>
        </p:nvPicPr>
        <p:blipFill rotWithShape="1">
          <a:blip r:embed="rId3"/>
          <a:srcRect t="12065"/>
          <a:stretch/>
        </p:blipFill>
        <p:spPr>
          <a:xfrm>
            <a:off x="-3" y="1"/>
            <a:ext cx="9143999" cy="317176"/>
          </a:xfrm>
          <a:prstGeom prst="rect">
            <a:avLst/>
          </a:prstGeom>
        </p:spPr>
      </p:pic>
    </p:spTree>
    <p:extLst>
      <p:ext uri="{BB962C8B-B14F-4D97-AF65-F5344CB8AC3E}">
        <p14:creationId xmlns:p14="http://schemas.microsoft.com/office/powerpoint/2010/main" val="2290240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EB190F-57ED-4139-B97C-588783A5575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9"/>
          <p:cNvSpPr>
            <a:spLocks noGrp="1"/>
          </p:cNvSpPr>
          <p:nvPr>
            <p:ph type="body" sz="quarter" idx="10" hasCustomPrompt="1"/>
          </p:nvPr>
        </p:nvSpPr>
        <p:spPr>
          <a:xfrm>
            <a:off x="2938272" y="582895"/>
            <a:ext cx="5577078" cy="1302101"/>
          </a:xfrm>
        </p:spPr>
        <p:txBody>
          <a:bodyPr anchor="ctr">
            <a:normAutofit/>
          </a:bodyPr>
          <a:lstStyle>
            <a:lvl1pPr marL="0" indent="0">
              <a:buNone/>
              <a:defRPr sz="3600" baseline="0">
                <a:solidFill>
                  <a:srgbClr val="026393"/>
                </a:solidFill>
                <a:latin typeface="+mj-lt"/>
              </a:defRPr>
            </a:lvl1pPr>
          </a:lstStyle>
          <a:p>
            <a:pPr lvl="0"/>
            <a:r>
              <a:rPr lang="en-US" dirty="0"/>
              <a:t>Click to edit Key Message Title</a:t>
            </a:r>
          </a:p>
        </p:txBody>
      </p:sp>
      <p:sp>
        <p:nvSpPr>
          <p:cNvPr id="9" name="Content Placeholder 2"/>
          <p:cNvSpPr>
            <a:spLocks noGrp="1"/>
          </p:cNvSpPr>
          <p:nvPr>
            <p:ph idx="13" hasCustomPrompt="1"/>
          </p:nvPr>
        </p:nvSpPr>
        <p:spPr>
          <a:xfrm>
            <a:off x="628650" y="2441359"/>
            <a:ext cx="7886700" cy="3735603"/>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grpSp>
        <p:nvGrpSpPr>
          <p:cNvPr id="12" name="Group 11">
            <a:extLst>
              <a:ext uri="{FF2B5EF4-FFF2-40B4-BE49-F238E27FC236}">
                <a16:creationId xmlns:a16="http://schemas.microsoft.com/office/drawing/2014/main" id="{CB411764-5EC6-0641-F9FB-DE1C4B9A54B6}"/>
              </a:ext>
            </a:extLst>
          </p:cNvPr>
          <p:cNvGrpSpPr/>
          <p:nvPr userDrawn="1"/>
        </p:nvGrpSpPr>
        <p:grpSpPr>
          <a:xfrm>
            <a:off x="365760" y="413691"/>
            <a:ext cx="2182368" cy="1221956"/>
            <a:chOff x="365760" y="413691"/>
            <a:chExt cx="2182368" cy="1221956"/>
          </a:xfrm>
        </p:grpSpPr>
        <p:sp>
          <p:nvSpPr>
            <p:cNvPr id="3" name="Rectangle 2">
              <a:extLst>
                <a:ext uri="{FF2B5EF4-FFF2-40B4-BE49-F238E27FC236}">
                  <a16:creationId xmlns:a16="http://schemas.microsoft.com/office/drawing/2014/main" id="{49D71220-2A86-9D8E-68EC-22A0032909C9}"/>
                </a:ext>
              </a:extLst>
            </p:cNvPr>
            <p:cNvSpPr/>
            <p:nvPr userDrawn="1"/>
          </p:nvSpPr>
          <p:spPr>
            <a:xfrm>
              <a:off x="426720" y="1370471"/>
              <a:ext cx="2121408" cy="265176"/>
            </a:xfrm>
            <a:prstGeom prst="rect">
              <a:avLst/>
            </a:prstGeom>
            <a:solidFill>
              <a:srgbClr val="0263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ectangle 3">
              <a:extLst>
                <a:ext uri="{FF2B5EF4-FFF2-40B4-BE49-F238E27FC236}">
                  <a16:creationId xmlns:a16="http://schemas.microsoft.com/office/drawing/2014/main" id="{603999E0-E9D3-1B41-49E7-12A96378E65F}"/>
                </a:ext>
              </a:extLst>
            </p:cNvPr>
            <p:cNvSpPr/>
            <p:nvPr userDrawn="1"/>
          </p:nvSpPr>
          <p:spPr>
            <a:xfrm>
              <a:off x="426720" y="1092494"/>
              <a:ext cx="1414272" cy="265176"/>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extBox 5">
              <a:extLst>
                <a:ext uri="{FF2B5EF4-FFF2-40B4-BE49-F238E27FC236}">
                  <a16:creationId xmlns:a16="http://schemas.microsoft.com/office/drawing/2014/main" id="{D029613D-3C8A-8794-8D2A-5AF946E76795}"/>
                </a:ext>
              </a:extLst>
            </p:cNvPr>
            <p:cNvSpPr txBox="1"/>
            <p:nvPr userDrawn="1"/>
          </p:nvSpPr>
          <p:spPr>
            <a:xfrm>
              <a:off x="365760" y="413691"/>
              <a:ext cx="1487424" cy="707886"/>
            </a:xfrm>
            <a:prstGeom prst="rect">
              <a:avLst/>
            </a:prstGeom>
            <a:noFill/>
          </p:spPr>
          <p:txBody>
            <a:bodyPr wrap="square" rtlCol="0">
              <a:spAutoFit/>
            </a:bodyPr>
            <a:lstStyle/>
            <a:p>
              <a:pPr algn="l"/>
              <a:r>
                <a:rPr lang="en-US" sz="2000" b="0" dirty="0">
                  <a:solidFill>
                    <a:srgbClr val="026393"/>
                  </a:solidFill>
                </a:rPr>
                <a:t>KEY </a:t>
              </a:r>
            </a:p>
            <a:p>
              <a:pPr algn="l"/>
              <a:r>
                <a:rPr lang="en-US" sz="2000" b="0" dirty="0">
                  <a:solidFill>
                    <a:srgbClr val="026393"/>
                  </a:solidFill>
                </a:rPr>
                <a:t>MESSAGE</a:t>
              </a:r>
            </a:p>
          </p:txBody>
        </p:sp>
      </p:grpSp>
      <p:sp>
        <p:nvSpPr>
          <p:cNvPr id="14" name="Content Placeholder 13">
            <a:extLst>
              <a:ext uri="{FF2B5EF4-FFF2-40B4-BE49-F238E27FC236}">
                <a16:creationId xmlns:a16="http://schemas.microsoft.com/office/drawing/2014/main" id="{0EADC9E4-3C3D-8C39-9C39-DF210A13A2B5}"/>
              </a:ext>
            </a:extLst>
          </p:cNvPr>
          <p:cNvSpPr>
            <a:spLocks noGrp="1"/>
          </p:cNvSpPr>
          <p:nvPr>
            <p:ph sz="quarter" idx="14" hasCustomPrompt="1"/>
          </p:nvPr>
        </p:nvSpPr>
        <p:spPr>
          <a:xfrm>
            <a:off x="1920144" y="501478"/>
            <a:ext cx="573088" cy="774700"/>
          </a:xfrm>
        </p:spPr>
        <p:txBody>
          <a:bodyPr>
            <a:noAutofit/>
          </a:bodyPr>
          <a:lstStyle>
            <a:lvl1pPr marL="0" indent="0" algn="ctr">
              <a:buNone/>
              <a:defRPr sz="7200">
                <a:solidFill>
                  <a:srgbClr val="02639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16" name="Rectangle 15">
            <a:extLst>
              <a:ext uri="{FF2B5EF4-FFF2-40B4-BE49-F238E27FC236}">
                <a16:creationId xmlns:a16="http://schemas.microsoft.com/office/drawing/2014/main" id="{837600C7-BD6D-B067-258C-FC0CEF80EB05}"/>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5  |  Fifth National Climate Assessment  |  nca2023.globalchange.gov</a:t>
            </a:r>
          </a:p>
        </p:txBody>
      </p:sp>
    </p:spTree>
    <p:extLst>
      <p:ext uri="{BB962C8B-B14F-4D97-AF65-F5344CB8AC3E}">
        <p14:creationId xmlns:p14="http://schemas.microsoft.com/office/powerpoint/2010/main" val="1051106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rizontal Picture">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28650" y="432122"/>
            <a:ext cx="7886700" cy="4636918"/>
          </a:xfrm>
        </p:spPr>
        <p:txBody>
          <a:bodyPr anchor="t"/>
          <a:lstStyle>
            <a:lvl1pPr marL="0" indent="0" algn="l">
              <a:buNone/>
              <a:defRPr>
                <a:solidFill>
                  <a:schemeClr val="bg1"/>
                </a:solidFill>
              </a:defRPr>
            </a:lvl1pPr>
          </a:lstStyle>
          <a:p>
            <a:pPr lvl="0"/>
            <a:r>
              <a:rPr lang="en-US" dirty="0"/>
              <a:t>Edit Master text styles</a:t>
            </a:r>
          </a:p>
        </p:txBody>
      </p:sp>
      <p:sp>
        <p:nvSpPr>
          <p:cNvPr id="2" name="Title 1"/>
          <p:cNvSpPr>
            <a:spLocks noGrp="1"/>
          </p:cNvSpPr>
          <p:nvPr>
            <p:ph type="title" hasCustomPrompt="1"/>
          </p:nvPr>
        </p:nvSpPr>
        <p:spPr>
          <a:xfrm>
            <a:off x="628650" y="5221422"/>
            <a:ext cx="7886700" cy="918121"/>
          </a:xfrm>
          <a:noFill/>
          <a:ln w="19050">
            <a:noFill/>
          </a:ln>
        </p:spPr>
        <p:txBody>
          <a:bodyPr anchor="b">
            <a:normAutofit/>
          </a:bodyPr>
          <a:lstStyle>
            <a:lvl1pPr algn="ctr">
              <a:defRPr sz="2400" b="1" baseline="0">
                <a:solidFill>
                  <a:schemeClr val="tx1"/>
                </a:solidFill>
                <a:latin typeface="+mn-lt"/>
              </a:defRPr>
            </a:lvl1pPr>
          </a:lstStyle>
          <a:p>
            <a:r>
              <a:rPr lang="en-US" dirty="0"/>
              <a:t>Click to edit figure intent</a:t>
            </a:r>
          </a:p>
        </p:txBody>
      </p:sp>
      <p:sp>
        <p:nvSpPr>
          <p:cNvPr id="8" name="Rectangle 7">
            <a:extLst>
              <a:ext uri="{FF2B5EF4-FFF2-40B4-BE49-F238E27FC236}">
                <a16:creationId xmlns:a16="http://schemas.microsoft.com/office/drawing/2014/main" id="{8E431342-E439-F90A-192E-1C8A823E5A4C}"/>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09B0279-6CDB-1330-A56E-B3CDAB4AE4F9}"/>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5  |  Fifth National Climate Assessment  |  nca2023.globalchange.gov</a:t>
            </a:r>
          </a:p>
        </p:txBody>
      </p:sp>
    </p:spTree>
    <p:extLst>
      <p:ext uri="{BB962C8B-B14F-4D97-AF65-F5344CB8AC3E}">
        <p14:creationId xmlns:p14="http://schemas.microsoft.com/office/powerpoint/2010/main" val="4120928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ical Picture">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3633848" y="457200"/>
            <a:ext cx="5225143" cy="5741719"/>
          </a:xfrm>
        </p:spPr>
        <p:txBody>
          <a:bodyPr anchor="t"/>
          <a:lstStyle>
            <a:lvl1pPr marL="0" indent="0" algn="l">
              <a:buNone/>
              <a:defRPr>
                <a:solidFill>
                  <a:schemeClr val="bg1"/>
                </a:solidFill>
              </a:defRPr>
            </a:lvl1pPr>
          </a:lstStyle>
          <a:p>
            <a:pPr lvl="0"/>
            <a:r>
              <a:rPr lang="en-US"/>
              <a:t>Edit Master text styles</a:t>
            </a:r>
          </a:p>
        </p:txBody>
      </p:sp>
      <p:sp>
        <p:nvSpPr>
          <p:cNvPr id="2" name="Title 1"/>
          <p:cNvSpPr>
            <a:spLocks noGrp="1"/>
          </p:cNvSpPr>
          <p:nvPr>
            <p:ph type="title" hasCustomPrompt="1"/>
          </p:nvPr>
        </p:nvSpPr>
        <p:spPr>
          <a:xfrm>
            <a:off x="446961" y="457200"/>
            <a:ext cx="2949178" cy="1600200"/>
          </a:xfrm>
          <a:noFill/>
          <a:ln w="19050">
            <a:noFill/>
          </a:ln>
        </p:spPr>
        <p:txBody>
          <a:bodyPr anchor="b">
            <a:normAutofit/>
          </a:bodyPr>
          <a:lstStyle>
            <a:lvl1pPr>
              <a:defRPr sz="2400" b="1" baseline="0">
                <a:solidFill>
                  <a:schemeClr val="tx1"/>
                </a:solidFill>
                <a:latin typeface="+mn-lt"/>
              </a:defRPr>
            </a:lvl1pPr>
          </a:lstStyle>
          <a:p>
            <a:r>
              <a:rPr lang="en-US" dirty="0"/>
              <a:t>Click to edit figure intent</a:t>
            </a:r>
          </a:p>
        </p:txBody>
      </p:sp>
      <p:sp>
        <p:nvSpPr>
          <p:cNvPr id="7" name="Rectangle 6">
            <a:extLst>
              <a:ext uri="{FF2B5EF4-FFF2-40B4-BE49-F238E27FC236}">
                <a16:creationId xmlns:a16="http://schemas.microsoft.com/office/drawing/2014/main" id="{3285F582-D022-5B56-437E-4C8EB2A796D2}"/>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2AFEDEC-877C-393A-6DD7-DA9E10454877}"/>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5  |  Fifth National Climate Assessment  |  nca2023.globalchange.gov</a:t>
            </a:r>
          </a:p>
        </p:txBody>
      </p:sp>
    </p:spTree>
    <p:extLst>
      <p:ext uri="{BB962C8B-B14F-4D97-AF65-F5344CB8AC3E}">
        <p14:creationId xmlns:p14="http://schemas.microsoft.com/office/powerpoint/2010/main" val="2522371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Team">
    <p:spTree>
      <p:nvGrpSpPr>
        <p:cNvPr id="1" name=""/>
        <p:cNvGrpSpPr/>
        <p:nvPr/>
      </p:nvGrpSpPr>
      <p:grpSpPr>
        <a:xfrm>
          <a:off x="0" y="0"/>
          <a:ext cx="0" cy="0"/>
          <a:chOff x="0" y="0"/>
          <a:chExt cx="0" cy="0"/>
        </a:xfrm>
      </p:grpSpPr>
      <p:sp>
        <p:nvSpPr>
          <p:cNvPr id="9" name="Content Placeholder 2"/>
          <p:cNvSpPr>
            <a:spLocks noGrp="1"/>
          </p:cNvSpPr>
          <p:nvPr>
            <p:ph idx="13" hasCustomPrompt="1"/>
          </p:nvPr>
        </p:nvSpPr>
        <p:spPr>
          <a:xfrm>
            <a:off x="628650" y="1353313"/>
            <a:ext cx="7886700" cy="4762690"/>
          </a:xfrm>
        </p:spPr>
        <p:txBody>
          <a:bodyPr numCol="2" spcCol="182880">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text</a:t>
            </a:r>
          </a:p>
        </p:txBody>
      </p:sp>
      <p:sp>
        <p:nvSpPr>
          <p:cNvPr id="13" name="Rectangle 12">
            <a:extLst>
              <a:ext uri="{FF2B5EF4-FFF2-40B4-BE49-F238E27FC236}">
                <a16:creationId xmlns:a16="http://schemas.microsoft.com/office/drawing/2014/main" id="{5F274237-B5FC-5F13-7B91-F9CBCED7BC7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B7073D-A249-6AE6-E43D-6C0E9F92A1E6}"/>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5  |  Fifth National Climate Assessment  |  nca2023.globalchange.gov</a:t>
            </a:r>
          </a:p>
        </p:txBody>
      </p:sp>
      <p:sp>
        <p:nvSpPr>
          <p:cNvPr id="15" name="TextBox 14">
            <a:extLst>
              <a:ext uri="{FF2B5EF4-FFF2-40B4-BE49-F238E27FC236}">
                <a16:creationId xmlns:a16="http://schemas.microsoft.com/office/drawing/2014/main" id="{616A732D-BBB5-511D-0133-CD4B8C1AB67C}"/>
              </a:ext>
            </a:extLst>
          </p:cNvPr>
          <p:cNvSpPr txBox="1"/>
          <p:nvPr userDrawn="1"/>
        </p:nvSpPr>
        <p:spPr>
          <a:xfrm>
            <a:off x="628650" y="377952"/>
            <a:ext cx="7886700" cy="707886"/>
          </a:xfrm>
          <a:prstGeom prst="rect">
            <a:avLst/>
          </a:prstGeom>
          <a:noFill/>
        </p:spPr>
        <p:txBody>
          <a:bodyPr wrap="square" rtlCol="0">
            <a:spAutoFit/>
          </a:bodyPr>
          <a:lstStyle/>
          <a:p>
            <a:r>
              <a:rPr lang="en-US" sz="4000" b="0" dirty="0">
                <a:solidFill>
                  <a:srgbClr val="026393"/>
                </a:solidFill>
                <a:latin typeface="+mj-lt"/>
              </a:rPr>
              <a:t>Chapter Team</a:t>
            </a:r>
          </a:p>
        </p:txBody>
      </p:sp>
    </p:spTree>
    <p:extLst>
      <p:ext uri="{BB962C8B-B14F-4D97-AF65-F5344CB8AC3E}">
        <p14:creationId xmlns:p14="http://schemas.microsoft.com/office/powerpoint/2010/main" val="2474721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274237-B5FC-5F13-7B91-F9CBCED7BC7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B7073D-A249-6AE6-E43D-6C0E9F92A1E6}"/>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5  |  Fifth National Climate Assessment  |  nca2023.globalchange.gov</a:t>
            </a:r>
          </a:p>
        </p:txBody>
      </p:sp>
      <p:sp>
        <p:nvSpPr>
          <p:cNvPr id="2" name="Text Placeholder 9">
            <a:extLst>
              <a:ext uri="{FF2B5EF4-FFF2-40B4-BE49-F238E27FC236}">
                <a16:creationId xmlns:a16="http://schemas.microsoft.com/office/drawing/2014/main" id="{BC10BA22-F939-CDBA-450C-BE7FBC46CC01}"/>
              </a:ext>
            </a:extLst>
          </p:cNvPr>
          <p:cNvSpPr>
            <a:spLocks noGrp="1"/>
          </p:cNvSpPr>
          <p:nvPr>
            <p:ph type="body" sz="quarter" idx="10" hasCustomPrompt="1"/>
          </p:nvPr>
        </p:nvSpPr>
        <p:spPr>
          <a:xfrm>
            <a:off x="409074" y="3843453"/>
            <a:ext cx="7793455" cy="1302101"/>
          </a:xfrm>
        </p:spPr>
        <p:txBody>
          <a:bodyPr anchor="ctr">
            <a:normAutofit/>
          </a:bodyPr>
          <a:lstStyle>
            <a:lvl1pPr marL="0" indent="0">
              <a:buNone/>
              <a:defRPr sz="4400" baseline="0">
                <a:solidFill>
                  <a:srgbClr val="026393"/>
                </a:solidFill>
                <a:latin typeface="+mj-lt"/>
              </a:defRPr>
            </a:lvl1pPr>
          </a:lstStyle>
          <a:p>
            <a:pPr lvl="0"/>
            <a:r>
              <a:rPr lang="en-US" dirty="0"/>
              <a:t>Click to edit Section Header</a:t>
            </a:r>
          </a:p>
        </p:txBody>
      </p:sp>
    </p:spTree>
    <p:extLst>
      <p:ext uri="{BB962C8B-B14F-4D97-AF65-F5344CB8AC3E}">
        <p14:creationId xmlns:p14="http://schemas.microsoft.com/office/powerpoint/2010/main" val="2199374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672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p:cNvSpPr>
            <a:spLocks noGrp="1"/>
          </p:cNvSpPr>
          <p:nvPr>
            <p:ph type="body" sz="quarter" idx="10" hasCustomPrompt="1"/>
          </p:nvPr>
        </p:nvSpPr>
        <p:spPr>
          <a:xfrm>
            <a:off x="426720" y="413691"/>
            <a:ext cx="8088630" cy="1221956"/>
          </a:xfrm>
        </p:spPr>
        <p:txBody>
          <a:bodyPr anchor="ctr">
            <a:normAutofit/>
          </a:bodyPr>
          <a:lstStyle>
            <a:lvl1pPr marL="0" indent="0">
              <a:buNone/>
              <a:defRPr sz="3600">
                <a:solidFill>
                  <a:srgbClr val="026393"/>
                </a:solidFill>
                <a:latin typeface="+mj-lt"/>
              </a:defRPr>
            </a:lvl1pPr>
          </a:lstStyle>
          <a:p>
            <a:pPr lvl="0"/>
            <a:r>
              <a:rPr lang="en-US" dirty="0"/>
              <a:t>Click to edit title</a:t>
            </a:r>
          </a:p>
        </p:txBody>
      </p:sp>
      <p:sp>
        <p:nvSpPr>
          <p:cNvPr id="15" name="Rectangle 14">
            <a:extLst>
              <a:ext uri="{FF2B5EF4-FFF2-40B4-BE49-F238E27FC236}">
                <a16:creationId xmlns:a16="http://schemas.microsoft.com/office/drawing/2014/main" id="{79D0DD83-D4ED-FB6B-AC6B-701A8FA57511}"/>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28A5234-F013-5CF0-FBAD-852AC47C504A}"/>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5  |  Fifth National Climate Assessment  |  nca2023.globalchange.gov</a:t>
            </a:r>
          </a:p>
        </p:txBody>
      </p:sp>
    </p:spTree>
    <p:extLst>
      <p:ext uri="{BB962C8B-B14F-4D97-AF65-F5344CB8AC3E}">
        <p14:creationId xmlns:p14="http://schemas.microsoft.com/office/powerpoint/2010/main" val="301666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EB190F-57ED-4139-B97C-588783A5575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9"/>
          <p:cNvSpPr>
            <a:spLocks noGrp="1"/>
          </p:cNvSpPr>
          <p:nvPr>
            <p:ph type="body" sz="quarter" idx="10" hasCustomPrompt="1"/>
          </p:nvPr>
        </p:nvSpPr>
        <p:spPr>
          <a:xfrm>
            <a:off x="628650" y="582895"/>
            <a:ext cx="7886700" cy="1302101"/>
          </a:xfrm>
        </p:spPr>
        <p:txBody>
          <a:bodyPr anchor="ctr">
            <a:normAutofit/>
          </a:bodyPr>
          <a:lstStyle>
            <a:lvl1pPr marL="0" indent="0">
              <a:buNone/>
              <a:defRPr sz="3600" baseline="0">
                <a:solidFill>
                  <a:srgbClr val="026393"/>
                </a:solidFill>
                <a:latin typeface="+mj-lt"/>
              </a:defRPr>
            </a:lvl1pPr>
          </a:lstStyle>
          <a:p>
            <a:pPr lvl="0"/>
            <a:r>
              <a:rPr lang="en-US" dirty="0"/>
              <a:t>Click to edit title</a:t>
            </a:r>
          </a:p>
        </p:txBody>
      </p:sp>
      <p:sp>
        <p:nvSpPr>
          <p:cNvPr id="9" name="Content Placeholder 2"/>
          <p:cNvSpPr>
            <a:spLocks noGrp="1"/>
          </p:cNvSpPr>
          <p:nvPr>
            <p:ph idx="13" hasCustomPrompt="1"/>
          </p:nvPr>
        </p:nvSpPr>
        <p:spPr>
          <a:xfrm>
            <a:off x="628650" y="2105527"/>
            <a:ext cx="7886700" cy="4071436"/>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a:t>
            </a:r>
            <a:r>
              <a:rPr lang="en-US"/>
              <a:t>edit text</a:t>
            </a:r>
            <a:endParaRPr lang="en-US" dirty="0"/>
          </a:p>
        </p:txBody>
      </p:sp>
      <p:sp>
        <p:nvSpPr>
          <p:cNvPr id="16" name="Rectangle 15">
            <a:extLst>
              <a:ext uri="{FF2B5EF4-FFF2-40B4-BE49-F238E27FC236}">
                <a16:creationId xmlns:a16="http://schemas.microsoft.com/office/drawing/2014/main" id="{837600C7-BD6D-B067-258C-FC0CEF80EB05}"/>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5  |  Fifth National Climate Assessment  |  nca2023.globalchange.gov</a:t>
            </a:r>
          </a:p>
        </p:txBody>
      </p:sp>
    </p:spTree>
    <p:extLst>
      <p:ext uri="{BB962C8B-B14F-4D97-AF65-F5344CB8AC3E}">
        <p14:creationId xmlns:p14="http://schemas.microsoft.com/office/powerpoint/2010/main" val="22512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hape 14">
            <a:extLst>
              <a:ext uri="{FF2B5EF4-FFF2-40B4-BE49-F238E27FC236}">
                <a16:creationId xmlns:a16="http://schemas.microsoft.com/office/drawing/2014/main" id="{6DB39B50-A37F-8D49-8561-48BB1F8AA68E}"/>
              </a:ext>
            </a:extLst>
          </p:cNvPr>
          <p:cNvSpPr txBox="1"/>
          <p:nvPr userDrawn="1"/>
        </p:nvSpPr>
        <p:spPr>
          <a:xfrm>
            <a:off x="7337686" y="6543675"/>
            <a:ext cx="1745990" cy="244474"/>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bg1"/>
                </a:solidFill>
                <a:latin typeface="Calibri"/>
                <a:ea typeface="Calibri"/>
                <a:cs typeface="Calibri"/>
                <a:sym typeface="Calibri"/>
              </a:rPr>
              <a:pPr marL="0" marR="0" lvl="0" indent="0" algn="r" rtl="0">
                <a:spcBef>
                  <a:spcPts val="0"/>
                </a:spcBef>
                <a:spcAft>
                  <a:spcPts val="0"/>
                </a:spcAft>
                <a:buSzPct val="25000"/>
                <a:buNone/>
              </a:pPr>
              <a:t>‹#›</a:t>
            </a:fld>
            <a:endParaRPr lang="en-US" sz="1200" b="0" i="0" u="none" strike="noStrike" cap="none" baseline="0" dirty="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3187566361"/>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677" r:id="rId3"/>
    <p:sldLayoutId id="2147483675" r:id="rId4"/>
    <p:sldLayoutId id="2147483669" r:id="rId5"/>
    <p:sldLayoutId id="2147483680" r:id="rId6"/>
    <p:sldLayoutId id="2147483685" r:id="rId7"/>
    <p:sldLayoutId id="2147483664" r:id="rId8"/>
    <p:sldLayoutId id="2147483686" r:id="rId9"/>
    <p:sldLayoutId id="2147483687"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nca2023.globalchange.gov/chapter/23/" TargetMode="External"/><Relationship Id="rId2" Type="http://schemas.openxmlformats.org/officeDocument/2006/relationships/hyperlink" Target="https://nca2023.globalchange.gov/" TargetMode="Externa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s://atlas.globalchange.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s://doi.org/10.7930/NCA5.2023.CH5"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EAC55B-356A-F75D-DF88-CB5D886650FE}"/>
              </a:ext>
            </a:extLst>
          </p:cNvPr>
          <p:cNvSpPr>
            <a:spLocks noGrp="1"/>
          </p:cNvSpPr>
          <p:nvPr>
            <p:ph idx="13"/>
          </p:nvPr>
        </p:nvSpPr>
        <p:spPr>
          <a:xfrm>
            <a:off x="628649" y="1698171"/>
            <a:ext cx="5298621" cy="4478792"/>
          </a:xfrm>
        </p:spPr>
        <p:txBody>
          <a:bodyPr/>
          <a:lstStyle/>
          <a:p>
            <a:pPr marL="285750" indent="-285750">
              <a:buFont typeface="Arial" panose="020B0604020202020204" pitchFamily="34" charset="0"/>
              <a:buChar char="•"/>
            </a:pPr>
            <a:r>
              <a:rPr lang="en-US" sz="2000" dirty="0"/>
              <a:t>NCA5 Website: </a:t>
            </a:r>
            <a:r>
              <a:rPr lang="en-US" sz="2000" dirty="0">
                <a:hlinkClick r:id="rId2"/>
              </a:rPr>
              <a:t>https://nca2023.globalchange.gov</a:t>
            </a:r>
            <a:endParaRPr lang="en-US" sz="2000" dirty="0"/>
          </a:p>
          <a:p>
            <a:pPr marL="285750" indent="-285750">
              <a:buFont typeface="Arial" panose="020B0604020202020204" pitchFamily="34" charset="0"/>
              <a:buChar char="•"/>
            </a:pPr>
            <a:r>
              <a:rPr lang="en-US" sz="2000" dirty="0"/>
              <a:t>Chapter Website: </a:t>
            </a:r>
            <a:r>
              <a:rPr lang="en-US" sz="2000" dirty="0">
                <a:hlinkClick r:id="rId3"/>
              </a:rPr>
              <a:t>https://nca2023.globalchange.gov/chapter/5</a:t>
            </a:r>
            <a:endParaRPr lang="en-US" sz="2000" dirty="0"/>
          </a:p>
          <a:p>
            <a:pPr marL="285750" indent="-285750">
              <a:buFont typeface="Arial" panose="020B0604020202020204" pitchFamily="34" charset="0"/>
              <a:buChar char="•"/>
            </a:pPr>
            <a:r>
              <a:rPr lang="en-US" sz="2000" dirty="0"/>
              <a:t>NCA5 Atlas: </a:t>
            </a:r>
            <a:r>
              <a:rPr lang="en-US" sz="2000" dirty="0">
                <a:hlinkClick r:id="rId4"/>
              </a:rPr>
              <a:t>https://atlas.globalchange.gov</a:t>
            </a:r>
            <a:endParaRPr lang="en-US" sz="2000" dirty="0"/>
          </a:p>
          <a:p>
            <a:pPr marL="285750" indent="-285750">
              <a:buFont typeface="Arial" panose="020B0604020202020204" pitchFamily="34" charset="0"/>
              <a:buChar char="•"/>
            </a:pPr>
            <a:r>
              <a:rPr lang="en-US" sz="2000" dirty="0"/>
              <a:t>Figure captions: Captions can be found in the slide notes of this deck</a:t>
            </a:r>
          </a:p>
          <a:p>
            <a:pPr marL="285750" indent="-285750">
              <a:buFont typeface="Arial" panose="020B0604020202020204" pitchFamily="34" charset="0"/>
              <a:buChar char="•"/>
            </a:pPr>
            <a:r>
              <a:rPr lang="en-US" sz="2000" dirty="0"/>
              <a:t>Social media: @</a:t>
            </a:r>
            <a:r>
              <a:rPr lang="en-US" sz="2000" dirty="0" err="1"/>
              <a:t>usgcrp</a:t>
            </a:r>
            <a:r>
              <a:rPr lang="en-US" sz="2000" dirty="0"/>
              <a:t>, #NCA5</a:t>
            </a:r>
          </a:p>
        </p:txBody>
      </p:sp>
      <p:pic>
        <p:nvPicPr>
          <p:cNvPr id="1026" name="Picture 2">
            <a:extLst>
              <a:ext uri="{FF2B5EF4-FFF2-40B4-BE49-F238E27FC236}">
                <a16:creationId xmlns:a16="http://schemas.microsoft.com/office/drawing/2014/main" id="{871B4A83-FFEF-BD12-B56B-9957A78D85A0}"/>
              </a:ext>
            </a:extLst>
          </p:cNvPr>
          <p:cNvPicPr>
            <a:picLocks noGrp="1" noChangeAspect="1" noChangeArrowheads="1"/>
          </p:cNvPicPr>
          <p:nvPr>
            <p:ph sz="quarter" idx="14"/>
          </p:nvPr>
        </p:nvPicPr>
        <p:blipFill>
          <a:blip r:embed="rId5">
            <a:extLst>
              <a:ext uri="{28A0092B-C50C-407E-A947-70E740481C1C}">
                <a14:useLocalDpi xmlns:a14="http://schemas.microsoft.com/office/drawing/2010/main" val="0"/>
              </a:ext>
            </a:extLst>
          </a:blip>
          <a:srcRect/>
          <a:stretch>
            <a:fillRect/>
          </a:stretch>
        </p:blipFill>
        <p:spPr bwMode="auto">
          <a:xfrm>
            <a:off x="6400800" y="2305050"/>
            <a:ext cx="2054225" cy="2054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341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iagram of a building with different types of electrical systems&#10;&#10;Description automatically generated">
            <a:extLst>
              <a:ext uri="{FF2B5EF4-FFF2-40B4-BE49-F238E27FC236}">
                <a16:creationId xmlns:a16="http://schemas.microsoft.com/office/drawing/2014/main" id="{8D322575-8D13-B889-68E5-F4B78C905337}"/>
              </a:ext>
            </a:extLst>
          </p:cNvPr>
          <p:cNvPicPr>
            <a:picLocks noGrp="1" noChangeAspect="1"/>
          </p:cNvPicPr>
          <p:nvPr>
            <p:ph sz="quarter" idx="10"/>
          </p:nvPr>
        </p:nvPicPr>
        <p:blipFill>
          <a:blip r:embed="rId3"/>
          <a:stretch>
            <a:fillRect/>
          </a:stretch>
        </p:blipFill>
        <p:spPr>
          <a:xfrm>
            <a:off x="930744" y="248920"/>
            <a:ext cx="7282512" cy="5055629"/>
          </a:xfrm>
        </p:spPr>
      </p:pic>
      <p:sp>
        <p:nvSpPr>
          <p:cNvPr id="3" name="Title 2">
            <a:extLst>
              <a:ext uri="{FF2B5EF4-FFF2-40B4-BE49-F238E27FC236}">
                <a16:creationId xmlns:a16="http://schemas.microsoft.com/office/drawing/2014/main" id="{FF0712DE-9C65-1FD6-A67D-D113D14F6454}"/>
              </a:ext>
            </a:extLst>
          </p:cNvPr>
          <p:cNvSpPr>
            <a:spLocks noGrp="1"/>
          </p:cNvSpPr>
          <p:nvPr>
            <p:ph type="title"/>
          </p:nvPr>
        </p:nvSpPr>
        <p:spPr>
          <a:xfrm>
            <a:off x="628650" y="5304549"/>
            <a:ext cx="7886700" cy="918121"/>
          </a:xfrm>
        </p:spPr>
        <p:txBody>
          <a:bodyPr/>
          <a:lstStyle/>
          <a:p>
            <a:r>
              <a:rPr lang="en-US" dirty="0"/>
              <a:t>Figure 5.5. A reimagination of building design and operation is being driven by decarbonization goals.</a:t>
            </a:r>
          </a:p>
        </p:txBody>
      </p:sp>
    </p:spTree>
    <p:extLst>
      <p:ext uri="{BB962C8B-B14F-4D97-AF65-F5344CB8AC3E}">
        <p14:creationId xmlns:p14="http://schemas.microsoft.com/office/powerpoint/2010/main" val="534886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iagram of a power plant&#10;&#10;Description automatically generated">
            <a:extLst>
              <a:ext uri="{FF2B5EF4-FFF2-40B4-BE49-F238E27FC236}">
                <a16:creationId xmlns:a16="http://schemas.microsoft.com/office/drawing/2014/main" id="{A1BDCD39-869A-D40A-EC51-D39B8D740E48}"/>
              </a:ext>
            </a:extLst>
          </p:cNvPr>
          <p:cNvPicPr>
            <a:picLocks noGrp="1" noChangeAspect="1"/>
          </p:cNvPicPr>
          <p:nvPr>
            <p:ph sz="quarter" idx="10"/>
          </p:nvPr>
        </p:nvPicPr>
        <p:blipFill>
          <a:blip r:embed="rId3"/>
          <a:stretch>
            <a:fillRect/>
          </a:stretch>
        </p:blipFill>
        <p:spPr>
          <a:xfrm>
            <a:off x="1125682" y="166822"/>
            <a:ext cx="6892635" cy="5054600"/>
          </a:xfrm>
        </p:spPr>
      </p:pic>
      <p:sp>
        <p:nvSpPr>
          <p:cNvPr id="3" name="Title 2">
            <a:extLst>
              <a:ext uri="{FF2B5EF4-FFF2-40B4-BE49-F238E27FC236}">
                <a16:creationId xmlns:a16="http://schemas.microsoft.com/office/drawing/2014/main" id="{7ED45DC6-A037-76E7-1E47-D457CA3AC527}"/>
              </a:ext>
            </a:extLst>
          </p:cNvPr>
          <p:cNvSpPr>
            <a:spLocks noGrp="1"/>
          </p:cNvSpPr>
          <p:nvPr>
            <p:ph type="title"/>
          </p:nvPr>
        </p:nvSpPr>
        <p:spPr/>
        <p:txBody>
          <a:bodyPr/>
          <a:lstStyle/>
          <a:p>
            <a:r>
              <a:rPr lang="en-US" dirty="0"/>
              <a:t>Figure 5.6. Decarbonization will require innovative solutions across multiple sectors.</a:t>
            </a:r>
          </a:p>
        </p:txBody>
      </p:sp>
    </p:spTree>
    <p:extLst>
      <p:ext uri="{BB962C8B-B14F-4D97-AF65-F5344CB8AC3E}">
        <p14:creationId xmlns:p14="http://schemas.microsoft.com/office/powerpoint/2010/main" val="1213938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aph of different colored lines&#10;&#10;Description automatically generated">
            <a:extLst>
              <a:ext uri="{FF2B5EF4-FFF2-40B4-BE49-F238E27FC236}">
                <a16:creationId xmlns:a16="http://schemas.microsoft.com/office/drawing/2014/main" id="{20369707-4E6C-5324-2DBE-F605376943FA}"/>
              </a:ext>
            </a:extLst>
          </p:cNvPr>
          <p:cNvPicPr>
            <a:picLocks noGrp="1" noChangeAspect="1"/>
          </p:cNvPicPr>
          <p:nvPr>
            <p:ph sz="quarter" idx="10"/>
          </p:nvPr>
        </p:nvPicPr>
        <p:blipFill>
          <a:blip r:embed="rId3"/>
          <a:stretch>
            <a:fillRect/>
          </a:stretch>
        </p:blipFill>
        <p:spPr>
          <a:xfrm>
            <a:off x="477687" y="121087"/>
            <a:ext cx="8188624" cy="5249964"/>
          </a:xfrm>
        </p:spPr>
      </p:pic>
      <p:sp>
        <p:nvSpPr>
          <p:cNvPr id="3" name="Title 2">
            <a:extLst>
              <a:ext uri="{FF2B5EF4-FFF2-40B4-BE49-F238E27FC236}">
                <a16:creationId xmlns:a16="http://schemas.microsoft.com/office/drawing/2014/main" id="{8D60433A-1145-D358-67DB-C4BE5409549A}"/>
              </a:ext>
            </a:extLst>
          </p:cNvPr>
          <p:cNvSpPr>
            <a:spLocks noGrp="1"/>
          </p:cNvSpPr>
          <p:nvPr>
            <p:ph type="title"/>
          </p:nvPr>
        </p:nvSpPr>
        <p:spPr>
          <a:xfrm>
            <a:off x="628649" y="5371051"/>
            <a:ext cx="7886700" cy="918121"/>
          </a:xfrm>
        </p:spPr>
        <p:txBody>
          <a:bodyPr/>
          <a:lstStyle/>
          <a:p>
            <a:r>
              <a:rPr lang="en-US" dirty="0"/>
              <a:t>Figure 5.7. The Nation’s electricity grid continues to expand use of clean energy technologies.</a:t>
            </a:r>
          </a:p>
        </p:txBody>
      </p:sp>
    </p:spTree>
    <p:extLst>
      <p:ext uri="{BB962C8B-B14F-4D97-AF65-F5344CB8AC3E}">
        <p14:creationId xmlns:p14="http://schemas.microsoft.com/office/powerpoint/2010/main" val="3194997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0EA15DF-A33A-FD45-8496-D61E09E08F05}"/>
              </a:ext>
            </a:extLst>
          </p:cNvPr>
          <p:cNvSpPr>
            <a:spLocks noGrp="1"/>
          </p:cNvSpPr>
          <p:nvPr>
            <p:ph idx="13"/>
          </p:nvPr>
        </p:nvSpPr>
        <p:spPr>
          <a:xfrm>
            <a:off x="628650" y="1297459"/>
            <a:ext cx="7886700" cy="4900200"/>
          </a:xfrm>
        </p:spPr>
        <p:txBody>
          <a:bodyPr spcCol="457200">
            <a:normAutofit fontScale="70000" lnSpcReduction="20000"/>
          </a:bodyPr>
          <a:lstStyle/>
          <a:p>
            <a:pPr marL="12700">
              <a:lnSpc>
                <a:spcPct val="110000"/>
              </a:lnSpc>
              <a:spcAft>
                <a:spcPts val="300"/>
              </a:spcAft>
            </a:pPr>
            <a:r>
              <a:rPr lang="en-US" b="1" dirty="0">
                <a:solidFill>
                  <a:srgbClr val="209DBC"/>
                </a:solidFill>
              </a:rPr>
              <a:t>Federal Coordinating Lead Author</a:t>
            </a:r>
          </a:p>
          <a:p>
            <a:pPr marL="12700">
              <a:lnSpc>
                <a:spcPct val="110000"/>
              </a:lnSpc>
              <a:spcAft>
                <a:spcPts val="300"/>
              </a:spcAft>
            </a:pPr>
            <a:r>
              <a:rPr lang="en-US" b="1" dirty="0"/>
              <a:t>Craig D. </a:t>
            </a:r>
            <a:r>
              <a:rPr lang="en-US" b="1" dirty="0" err="1"/>
              <a:t>Zamuda</a:t>
            </a:r>
            <a:r>
              <a:rPr lang="en-US" dirty="0"/>
              <a:t>, US Department of Energy</a:t>
            </a:r>
          </a:p>
          <a:p>
            <a:pPr marL="12700">
              <a:lnSpc>
                <a:spcPct val="110000"/>
              </a:lnSpc>
              <a:spcAft>
                <a:spcPts val="300"/>
              </a:spcAft>
            </a:pPr>
            <a:endParaRPr lang="en-US" dirty="0"/>
          </a:p>
          <a:p>
            <a:pPr marL="12700">
              <a:lnSpc>
                <a:spcPct val="110000"/>
              </a:lnSpc>
              <a:spcAft>
                <a:spcPts val="300"/>
              </a:spcAft>
            </a:pPr>
            <a:r>
              <a:rPr lang="en-US" b="1" dirty="0">
                <a:solidFill>
                  <a:srgbClr val="209DBC"/>
                </a:solidFill>
              </a:rPr>
              <a:t>Chapter Lead	</a:t>
            </a:r>
          </a:p>
          <a:p>
            <a:pPr marL="12700">
              <a:lnSpc>
                <a:spcPct val="110000"/>
              </a:lnSpc>
              <a:spcAft>
                <a:spcPts val="300"/>
              </a:spcAft>
            </a:pPr>
            <a:r>
              <a:rPr lang="en-US" b="1" dirty="0"/>
              <a:t>Craig D. </a:t>
            </a:r>
            <a:r>
              <a:rPr lang="en-US" b="1" dirty="0" err="1"/>
              <a:t>Zamuda</a:t>
            </a:r>
            <a:r>
              <a:rPr lang="en-US" dirty="0"/>
              <a:t>, US Department of Energy</a:t>
            </a:r>
          </a:p>
          <a:p>
            <a:pPr marL="12700">
              <a:lnSpc>
                <a:spcPct val="110000"/>
              </a:lnSpc>
              <a:spcAft>
                <a:spcPts val="300"/>
              </a:spcAft>
            </a:pPr>
            <a:endParaRPr lang="en-US" dirty="0"/>
          </a:p>
          <a:p>
            <a:pPr marL="12700">
              <a:lnSpc>
                <a:spcPct val="110000"/>
              </a:lnSpc>
              <a:spcAft>
                <a:spcPts val="300"/>
              </a:spcAft>
            </a:pPr>
            <a:r>
              <a:rPr lang="en-US" b="1" dirty="0">
                <a:solidFill>
                  <a:srgbClr val="209DBC"/>
                </a:solidFill>
              </a:rPr>
              <a:t>Chapter Authors	</a:t>
            </a:r>
          </a:p>
          <a:p>
            <a:pPr marL="12700">
              <a:lnSpc>
                <a:spcPct val="110000"/>
              </a:lnSpc>
              <a:spcAft>
                <a:spcPts val="300"/>
              </a:spcAft>
            </a:pPr>
            <a:r>
              <a:rPr lang="en-US" b="1" dirty="0"/>
              <a:t>Daniel E. </a:t>
            </a:r>
            <a:r>
              <a:rPr lang="en-US" b="1" dirty="0" err="1"/>
              <a:t>Bilello</a:t>
            </a:r>
            <a:r>
              <a:rPr lang="en-US" dirty="0"/>
              <a:t>, National Renewable Energy Laboratory</a:t>
            </a:r>
          </a:p>
          <a:p>
            <a:pPr marL="12700">
              <a:lnSpc>
                <a:spcPct val="110000"/>
              </a:lnSpc>
              <a:spcAft>
                <a:spcPts val="300"/>
              </a:spcAft>
            </a:pPr>
            <a:r>
              <a:rPr lang="en-US" b="1" dirty="0"/>
              <a:t>Jon Carmack</a:t>
            </a:r>
            <a:r>
              <a:rPr lang="en-US" dirty="0"/>
              <a:t>, US Department of Energy</a:t>
            </a:r>
          </a:p>
          <a:p>
            <a:pPr marL="12700">
              <a:lnSpc>
                <a:spcPct val="110000"/>
              </a:lnSpc>
              <a:spcAft>
                <a:spcPts val="300"/>
              </a:spcAft>
            </a:pPr>
            <a:r>
              <a:rPr lang="en-US" b="1" dirty="0" err="1"/>
              <a:t>Xujing</a:t>
            </a:r>
            <a:r>
              <a:rPr lang="en-US" b="1" dirty="0"/>
              <a:t> Jia Davis</a:t>
            </a:r>
            <a:r>
              <a:rPr lang="en-US" dirty="0"/>
              <a:t>, US Department of Energy</a:t>
            </a:r>
          </a:p>
          <a:p>
            <a:pPr marL="12700">
              <a:lnSpc>
                <a:spcPct val="110000"/>
              </a:lnSpc>
              <a:spcAft>
                <a:spcPts val="300"/>
              </a:spcAft>
            </a:pPr>
            <a:r>
              <a:rPr lang="en-US" b="1" dirty="0"/>
              <a:t>Rebecca A. </a:t>
            </a:r>
            <a:r>
              <a:rPr lang="en-US" b="1" dirty="0" err="1"/>
              <a:t>Efroymson</a:t>
            </a:r>
            <a:r>
              <a:rPr lang="en-US" dirty="0"/>
              <a:t>, Oak Ridge National Laboratory</a:t>
            </a:r>
          </a:p>
          <a:p>
            <a:pPr marL="12700">
              <a:lnSpc>
                <a:spcPct val="110000"/>
              </a:lnSpc>
              <a:spcAft>
                <a:spcPts val="300"/>
              </a:spcAft>
            </a:pPr>
            <a:r>
              <a:rPr lang="en-US" b="1" dirty="0"/>
              <a:t>Kenneth M. Goff</a:t>
            </a:r>
            <a:r>
              <a:rPr lang="en-US" dirty="0"/>
              <a:t>, Idaho National Laboratory</a:t>
            </a:r>
          </a:p>
          <a:p>
            <a:pPr marL="12700">
              <a:lnSpc>
                <a:spcPct val="110000"/>
              </a:lnSpc>
              <a:spcAft>
                <a:spcPts val="300"/>
              </a:spcAft>
            </a:pPr>
            <a:r>
              <a:rPr lang="en-US" b="1" dirty="0" err="1"/>
              <a:t>Tianzhen</a:t>
            </a:r>
            <a:r>
              <a:rPr lang="en-US" b="1" dirty="0"/>
              <a:t> Hong</a:t>
            </a:r>
            <a:r>
              <a:rPr lang="en-US" dirty="0"/>
              <a:t>, Lawrence Berkeley National Laboratory</a:t>
            </a:r>
          </a:p>
          <a:p>
            <a:pPr marL="12700">
              <a:lnSpc>
                <a:spcPct val="110000"/>
              </a:lnSpc>
              <a:spcAft>
                <a:spcPts val="300"/>
              </a:spcAft>
            </a:pPr>
            <a:r>
              <a:rPr lang="en-US" b="1" dirty="0" err="1"/>
              <a:t>Anhar</a:t>
            </a:r>
            <a:r>
              <a:rPr lang="en-US" b="1" dirty="0"/>
              <a:t> </a:t>
            </a:r>
            <a:r>
              <a:rPr lang="en-US" b="1" dirty="0" err="1"/>
              <a:t>Karimjee</a:t>
            </a:r>
            <a:r>
              <a:rPr lang="en-US" dirty="0"/>
              <a:t>, US Department of Energy</a:t>
            </a:r>
          </a:p>
          <a:p>
            <a:pPr marL="12700">
              <a:lnSpc>
                <a:spcPct val="110000"/>
              </a:lnSpc>
              <a:spcAft>
                <a:spcPts val="300"/>
              </a:spcAft>
            </a:pPr>
            <a:r>
              <a:rPr lang="en-US" b="1" dirty="0"/>
              <a:t>Daniel H. Loughlin</a:t>
            </a:r>
            <a:r>
              <a:rPr lang="en-US" dirty="0"/>
              <a:t>, US Environmental Protection Agency</a:t>
            </a:r>
          </a:p>
          <a:p>
            <a:pPr marL="12700">
              <a:lnSpc>
                <a:spcPct val="110000"/>
              </a:lnSpc>
              <a:spcAft>
                <a:spcPts val="300"/>
              </a:spcAft>
            </a:pPr>
            <a:r>
              <a:rPr lang="en-US" b="1" dirty="0"/>
              <a:t>Sara Upchurch</a:t>
            </a:r>
            <a:r>
              <a:rPr lang="en-US" dirty="0"/>
              <a:t>, Federal Emergency Management Agency</a:t>
            </a:r>
          </a:p>
          <a:p>
            <a:pPr marL="12700">
              <a:lnSpc>
                <a:spcPct val="110000"/>
              </a:lnSpc>
              <a:spcAft>
                <a:spcPts val="300"/>
              </a:spcAft>
            </a:pPr>
            <a:r>
              <a:rPr lang="en-US" b="1" dirty="0"/>
              <a:t>Nathalie </a:t>
            </a:r>
            <a:r>
              <a:rPr lang="en-US" b="1" dirty="0" err="1"/>
              <a:t>Voisin</a:t>
            </a:r>
            <a:r>
              <a:rPr lang="en-US" dirty="0"/>
              <a:t>, Pacific Northwest National Laboratory</a:t>
            </a:r>
            <a:endParaRPr lang="en-US" dirty="0">
              <a:solidFill>
                <a:srgbClr val="209DBC"/>
              </a:solidFill>
            </a:endParaRPr>
          </a:p>
          <a:p>
            <a:pPr marL="12700">
              <a:lnSpc>
                <a:spcPct val="110000"/>
              </a:lnSpc>
              <a:spcAft>
                <a:spcPts val="300"/>
              </a:spcAft>
            </a:pPr>
            <a:endParaRPr lang="en-US" b="1" dirty="0">
              <a:solidFill>
                <a:srgbClr val="209DBC"/>
              </a:solidFill>
            </a:endParaRPr>
          </a:p>
          <a:p>
            <a:pPr marL="12700">
              <a:lnSpc>
                <a:spcPct val="110000"/>
              </a:lnSpc>
              <a:spcAft>
                <a:spcPts val="300"/>
              </a:spcAft>
            </a:pPr>
            <a:r>
              <a:rPr lang="en-US" b="1" dirty="0">
                <a:solidFill>
                  <a:srgbClr val="209DBC"/>
                </a:solidFill>
              </a:rPr>
              <a:t>Technical Contributors </a:t>
            </a:r>
          </a:p>
          <a:p>
            <a:pPr marL="12700">
              <a:lnSpc>
                <a:spcPct val="110000"/>
              </a:lnSpc>
              <a:spcAft>
                <a:spcPts val="300"/>
              </a:spcAft>
            </a:pPr>
            <a:r>
              <a:rPr lang="en-US" b="1" dirty="0"/>
              <a:t>Laura West Fischer</a:t>
            </a:r>
            <a:r>
              <a:rPr lang="en-US" dirty="0"/>
              <a:t>, Electric Power Research Institute</a:t>
            </a:r>
          </a:p>
          <a:p>
            <a:pPr marL="12700">
              <a:lnSpc>
                <a:spcPct val="110000"/>
              </a:lnSpc>
              <a:spcAft>
                <a:spcPts val="300"/>
              </a:spcAft>
            </a:pPr>
            <a:r>
              <a:rPr lang="en-US" b="1" dirty="0" err="1"/>
              <a:t>Zarrar</a:t>
            </a:r>
            <a:r>
              <a:rPr lang="en-US" b="1" dirty="0"/>
              <a:t> Khan</a:t>
            </a:r>
            <a:r>
              <a:rPr lang="en-US" dirty="0"/>
              <a:t>, Pacific Northwest National Laboratory</a:t>
            </a:r>
          </a:p>
          <a:p>
            <a:pPr marL="12700">
              <a:lnSpc>
                <a:spcPct val="110000"/>
              </a:lnSpc>
              <a:spcAft>
                <a:spcPts val="300"/>
              </a:spcAft>
            </a:pPr>
            <a:endParaRPr lang="en-US" b="1" dirty="0">
              <a:solidFill>
                <a:srgbClr val="209DBC"/>
              </a:solidFill>
            </a:endParaRPr>
          </a:p>
          <a:p>
            <a:pPr marL="12700">
              <a:lnSpc>
                <a:spcPct val="110000"/>
              </a:lnSpc>
              <a:spcAft>
                <a:spcPts val="300"/>
              </a:spcAft>
            </a:pPr>
            <a:r>
              <a:rPr lang="en-US" b="1" dirty="0">
                <a:solidFill>
                  <a:srgbClr val="209DBC"/>
                </a:solidFill>
              </a:rPr>
              <a:t>Review Editor</a:t>
            </a:r>
          </a:p>
          <a:p>
            <a:pPr marL="12700">
              <a:lnSpc>
                <a:spcPct val="110000"/>
              </a:lnSpc>
              <a:spcAft>
                <a:spcPts val="300"/>
              </a:spcAft>
            </a:pPr>
            <a:r>
              <a:rPr lang="en-US" b="1" dirty="0"/>
              <a:t>Ariel </a:t>
            </a:r>
            <a:r>
              <a:rPr lang="en-US" b="1" dirty="0" err="1"/>
              <a:t>Miara</a:t>
            </a:r>
            <a:r>
              <a:rPr lang="en-US" dirty="0"/>
              <a:t>, National Renewable Energy Laboratory</a:t>
            </a:r>
          </a:p>
          <a:p>
            <a:pPr marL="12700">
              <a:lnSpc>
                <a:spcPct val="110000"/>
              </a:lnSpc>
              <a:spcAft>
                <a:spcPts val="300"/>
              </a:spcAft>
            </a:pPr>
            <a:endParaRPr lang="en-US" dirty="0"/>
          </a:p>
          <a:p>
            <a:pPr marL="12700">
              <a:lnSpc>
                <a:spcPct val="110000"/>
              </a:lnSpc>
              <a:spcAft>
                <a:spcPts val="300"/>
              </a:spcAft>
            </a:pPr>
            <a:r>
              <a:rPr lang="en-US" b="1" dirty="0">
                <a:solidFill>
                  <a:srgbClr val="209DBC"/>
                </a:solidFill>
              </a:rPr>
              <a:t>USGCRP Coordinators</a:t>
            </a:r>
          </a:p>
          <a:p>
            <a:pPr marL="12700">
              <a:lnSpc>
                <a:spcPct val="110000"/>
              </a:lnSpc>
              <a:spcAft>
                <a:spcPts val="300"/>
              </a:spcAft>
            </a:pPr>
            <a:r>
              <a:rPr lang="en-US" b="1" dirty="0"/>
              <a:t>Joshua Hernandez</a:t>
            </a:r>
            <a:r>
              <a:rPr lang="en-US" dirty="0"/>
              <a:t>, US Global Change Research Program / ICF</a:t>
            </a:r>
            <a:endParaRPr lang="en-US" i="1" dirty="0"/>
          </a:p>
          <a:p>
            <a:pPr marL="12700">
              <a:lnSpc>
                <a:spcPct val="110000"/>
              </a:lnSpc>
              <a:spcAft>
                <a:spcPts val="300"/>
              </a:spcAft>
            </a:pPr>
            <a:r>
              <a:rPr lang="en-US" b="1"/>
              <a:t>Christopher </a:t>
            </a:r>
            <a:r>
              <a:rPr lang="en-US" b="1" dirty="0"/>
              <a:t>W. Avery</a:t>
            </a:r>
            <a:r>
              <a:rPr lang="en-US" dirty="0"/>
              <a:t>, US Global Change Research Program / ICF</a:t>
            </a:r>
          </a:p>
        </p:txBody>
      </p:sp>
    </p:spTree>
    <p:extLst>
      <p:ext uri="{BB962C8B-B14F-4D97-AF65-F5344CB8AC3E}">
        <p14:creationId xmlns:p14="http://schemas.microsoft.com/office/powerpoint/2010/main" val="3305269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291901F-0AB3-D77D-BC7E-5C22103DDEE3}"/>
              </a:ext>
            </a:extLst>
          </p:cNvPr>
          <p:cNvSpPr>
            <a:spLocks noGrp="1"/>
          </p:cNvSpPr>
          <p:nvPr>
            <p:ph type="subTitle" idx="1"/>
          </p:nvPr>
        </p:nvSpPr>
        <p:spPr/>
        <p:txBody>
          <a:bodyPr>
            <a:normAutofit lnSpcReduction="10000"/>
          </a:bodyPr>
          <a:lstStyle/>
          <a:p>
            <a:r>
              <a:rPr lang="en-US" sz="1400" kern="100" dirty="0" err="1">
                <a:effectLst/>
                <a:latin typeface="Calibri" panose="020F0502020204030204" pitchFamily="34" charset="0"/>
                <a:ea typeface="Calibri" panose="020F0502020204030204" pitchFamily="34" charset="0"/>
              </a:rPr>
              <a:t>Zamuda</a:t>
            </a:r>
            <a:r>
              <a:rPr lang="en-US" sz="1400" kern="100" dirty="0">
                <a:effectLst/>
                <a:latin typeface="Calibri" panose="020F0502020204030204" pitchFamily="34" charset="0"/>
                <a:ea typeface="Calibri" panose="020F0502020204030204" pitchFamily="34" charset="0"/>
              </a:rPr>
              <a:t>, C.D., D.E. </a:t>
            </a:r>
            <a:r>
              <a:rPr lang="en-US" sz="1400" kern="100" dirty="0" err="1">
                <a:effectLst/>
                <a:latin typeface="Calibri" panose="020F0502020204030204" pitchFamily="34" charset="0"/>
                <a:ea typeface="Calibri" panose="020F0502020204030204" pitchFamily="34" charset="0"/>
              </a:rPr>
              <a:t>Bilello</a:t>
            </a:r>
            <a:r>
              <a:rPr lang="en-US" sz="1400" kern="100" dirty="0">
                <a:effectLst/>
                <a:latin typeface="Calibri" panose="020F0502020204030204" pitchFamily="34" charset="0"/>
                <a:ea typeface="Calibri" panose="020F0502020204030204" pitchFamily="34" charset="0"/>
              </a:rPr>
              <a:t>, J. Carmack, X.J. Davis, R.A. </a:t>
            </a:r>
            <a:r>
              <a:rPr lang="en-US" sz="1400" kern="100" dirty="0" err="1">
                <a:effectLst/>
                <a:latin typeface="Calibri" panose="020F0502020204030204" pitchFamily="34" charset="0"/>
                <a:ea typeface="Calibri" panose="020F0502020204030204" pitchFamily="34" charset="0"/>
              </a:rPr>
              <a:t>Efroymson</a:t>
            </a:r>
            <a:r>
              <a:rPr lang="en-US" sz="1400" kern="100" dirty="0">
                <a:effectLst/>
                <a:latin typeface="Calibri" panose="020F0502020204030204" pitchFamily="34" charset="0"/>
                <a:ea typeface="Calibri" panose="020F0502020204030204" pitchFamily="34" charset="0"/>
              </a:rPr>
              <a:t>, K.M. Goff, T. Hong, A. </a:t>
            </a:r>
            <a:r>
              <a:rPr lang="en-US" sz="1400" kern="100" dirty="0" err="1">
                <a:effectLst/>
                <a:latin typeface="Calibri" panose="020F0502020204030204" pitchFamily="34" charset="0"/>
                <a:ea typeface="Calibri" panose="020F0502020204030204" pitchFamily="34" charset="0"/>
              </a:rPr>
              <a:t>Karimjee</a:t>
            </a:r>
            <a:r>
              <a:rPr lang="en-US" sz="1400" kern="100" dirty="0">
                <a:effectLst/>
                <a:latin typeface="Calibri" panose="020F0502020204030204" pitchFamily="34" charset="0"/>
                <a:ea typeface="Calibri" panose="020F0502020204030204" pitchFamily="34" charset="0"/>
              </a:rPr>
              <a:t>, D.H. Loughlin, S. Upchurch, and N. </a:t>
            </a:r>
            <a:r>
              <a:rPr lang="en-US" sz="1400" kern="100" dirty="0" err="1">
                <a:effectLst/>
                <a:latin typeface="Calibri" panose="020F0502020204030204" pitchFamily="34" charset="0"/>
                <a:ea typeface="Calibri" panose="020F0502020204030204" pitchFamily="34" charset="0"/>
              </a:rPr>
              <a:t>Voisin</a:t>
            </a:r>
            <a:r>
              <a:rPr lang="en-US" sz="1400" kern="100" dirty="0">
                <a:effectLst/>
                <a:latin typeface="Calibri" panose="020F0502020204030204" pitchFamily="34" charset="0"/>
                <a:ea typeface="Calibri" panose="020F0502020204030204" pitchFamily="34" charset="0"/>
              </a:rPr>
              <a:t>, 2023: Ch. 5. Energy supply, delivery, and demand. In: </a:t>
            </a:r>
            <a:r>
              <a:rPr lang="en-US" sz="1400" i="1" kern="100" dirty="0">
                <a:effectLst/>
                <a:latin typeface="Calibri" panose="020F0502020204030204" pitchFamily="34" charset="0"/>
                <a:ea typeface="Calibri" panose="020F0502020204030204" pitchFamily="34" charset="0"/>
              </a:rPr>
              <a:t>Fifth National Climate Assessment</a:t>
            </a:r>
            <a:r>
              <a:rPr lang="en-US" sz="1400" kern="100" dirty="0">
                <a:effectLst/>
                <a:latin typeface="Calibri" panose="020F0502020204030204" pitchFamily="34" charset="0"/>
                <a:ea typeface="Calibri" panose="020F0502020204030204" pitchFamily="34" charset="0"/>
              </a:rPr>
              <a:t>. Crimmins, A.R., C.W. Avery, D.R. Easterling, K.E. Kunkel, B.C. Stewart, and T.K. </a:t>
            </a:r>
            <a:r>
              <a:rPr lang="en-US" sz="1400" kern="100" dirty="0" err="1">
                <a:effectLst/>
                <a:latin typeface="Calibri" panose="020F0502020204030204" pitchFamily="34" charset="0"/>
                <a:ea typeface="Calibri" panose="020F0502020204030204" pitchFamily="34" charset="0"/>
              </a:rPr>
              <a:t>Maycock</a:t>
            </a:r>
            <a:r>
              <a:rPr lang="en-US" sz="1400" kern="100" dirty="0">
                <a:effectLst/>
                <a:latin typeface="Calibri" panose="020F0502020204030204" pitchFamily="34" charset="0"/>
                <a:ea typeface="Calibri" panose="020F0502020204030204" pitchFamily="34" charset="0"/>
              </a:rPr>
              <a:t>, Eds. U.S. Global Change Research Program, Washington, DC, USA.</a:t>
            </a:r>
            <a:r>
              <a:rPr lang="en-US" b="0" i="0" u="none" strike="noStrike" dirty="0">
                <a:solidFill>
                  <a:srgbClr val="0563C1"/>
                </a:solidFill>
                <a:effectLst/>
                <a:latin typeface="Calibri" panose="020F0502020204030204" pitchFamily="34" charset="0"/>
                <a:hlinkClick r:id="rId2">
                  <a:extLst>
                    <a:ext uri="{A12FA001-AC4F-418D-AE19-62706E023703}">
                      <ahyp:hlinkClr xmlns:ahyp="http://schemas.microsoft.com/office/drawing/2018/hyperlinkcolor" val="tx"/>
                    </a:ext>
                  </a:extLst>
                </a:hlinkClick>
              </a:rPr>
              <a:t> </a:t>
            </a:r>
            <a:r>
              <a:rPr lang="en-US" b="0" i="0" u="none" strike="noStrike" dirty="0">
                <a:effectLst/>
                <a:latin typeface="Calibri" panose="020F0502020204030204" pitchFamily="34" charset="0"/>
                <a:hlinkClick r:id="rId2">
                  <a:extLst>
                    <a:ext uri="{A12FA001-AC4F-418D-AE19-62706E023703}">
                      <ahyp:hlinkClr xmlns:ahyp="http://schemas.microsoft.com/office/drawing/2018/hyperlinkcolor" val="tx"/>
                    </a:ext>
                  </a:extLst>
                </a:hlinkClick>
              </a:rPr>
              <a:t>https://doi.org/10.7930/NCA5.2023.CH5</a:t>
            </a:r>
            <a:r>
              <a:rPr lang="en-US" b="0" i="0" u="none" strike="noStrike" dirty="0">
                <a:effectLst/>
                <a:latin typeface="Calibri" panose="020F0502020204030204" pitchFamily="34" charset="0"/>
              </a:rPr>
              <a:t> </a:t>
            </a:r>
            <a:r>
              <a:rPr lang="en-US" sz="1400" kern="100" dirty="0">
                <a:effectLst/>
                <a:latin typeface="Calibri" panose="020F0502020204030204" pitchFamily="34" charset="0"/>
                <a:ea typeface="Calibri" panose="020F0502020204030204" pitchFamily="34" charset="0"/>
              </a:rPr>
              <a:t> </a:t>
            </a:r>
            <a:r>
              <a:rPr lang="en-US" sz="1400" u="none" strike="noStrike" kern="100" dirty="0">
                <a:effectLst/>
                <a:latin typeface="Calibri" panose="020F0502020204030204" pitchFamily="34" charset="0"/>
                <a:ea typeface="Calibri" panose="020F0502020204030204" pitchFamily="34" charset="0"/>
                <a:hlinkClick r:id="rId2"/>
              </a:rPr>
              <a:t>https://doi.org/10.7930/NCA5.2023.CH5</a:t>
            </a:r>
            <a:endParaRPr lang="en-US" sz="1400" kern="100" dirty="0">
              <a:effectLst/>
              <a:latin typeface="Calibri" panose="020F0502020204030204" pitchFamily="34" charset="0"/>
              <a:ea typeface="Calibri" panose="020F0502020204030204" pitchFamily="34" charset="0"/>
            </a:endParaRPr>
          </a:p>
          <a:p>
            <a:endParaRPr lang="en-US" dirty="0"/>
          </a:p>
        </p:txBody>
      </p:sp>
      <p:sp>
        <p:nvSpPr>
          <p:cNvPr id="3" name="Text Placeholder 2">
            <a:extLst>
              <a:ext uri="{FF2B5EF4-FFF2-40B4-BE49-F238E27FC236}">
                <a16:creationId xmlns:a16="http://schemas.microsoft.com/office/drawing/2014/main" id="{F7BDE39A-0AF6-1E9E-CE47-543B855EBC9E}"/>
              </a:ext>
            </a:extLst>
          </p:cNvPr>
          <p:cNvSpPr>
            <a:spLocks noGrp="1"/>
          </p:cNvSpPr>
          <p:nvPr>
            <p:ph type="body" sz="quarter" idx="10"/>
          </p:nvPr>
        </p:nvSpPr>
        <p:spPr/>
        <p:txBody>
          <a:bodyPr/>
          <a:lstStyle/>
          <a:p>
            <a:r>
              <a:rPr lang="en-US" dirty="0"/>
              <a:t>https://nca2023.globalchange.gov/chapter/5</a:t>
            </a:r>
          </a:p>
          <a:p>
            <a:endParaRPr lang="en-US" dirty="0"/>
          </a:p>
        </p:txBody>
      </p:sp>
    </p:spTree>
    <p:extLst>
      <p:ext uri="{BB962C8B-B14F-4D97-AF65-F5344CB8AC3E}">
        <p14:creationId xmlns:p14="http://schemas.microsoft.com/office/powerpoint/2010/main" val="165183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3" name="Text Placeholder 2"/>
          <p:cNvSpPr>
            <a:spLocks noGrp="1"/>
          </p:cNvSpPr>
          <p:nvPr>
            <p:ph type="body" sz="quarter" idx="15"/>
          </p:nvPr>
        </p:nvSpPr>
        <p:spPr/>
        <p:txBody>
          <a:bodyPr/>
          <a:lstStyle/>
          <a:p>
            <a:r>
              <a:rPr lang="en-US" dirty="0"/>
              <a:t>Chapter 5 | Energy</a:t>
            </a:r>
          </a:p>
        </p:txBody>
      </p:sp>
    </p:spTree>
    <p:extLst>
      <p:ext uri="{BB962C8B-B14F-4D97-AF65-F5344CB8AC3E}">
        <p14:creationId xmlns:p14="http://schemas.microsoft.com/office/powerpoint/2010/main" val="325204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8D2249-4A9B-0D42-B282-88BA05D795A7}"/>
              </a:ext>
            </a:extLst>
          </p:cNvPr>
          <p:cNvSpPr>
            <a:spLocks noGrp="1"/>
          </p:cNvSpPr>
          <p:nvPr>
            <p:ph type="body" sz="quarter" idx="10"/>
          </p:nvPr>
        </p:nvSpPr>
        <p:spPr/>
        <p:txBody>
          <a:bodyPr>
            <a:normAutofit/>
          </a:bodyPr>
          <a:lstStyle/>
          <a:p>
            <a:r>
              <a:rPr lang="en-US" dirty="0"/>
              <a:t>Climate Change Threatens Energy Systems</a:t>
            </a:r>
          </a:p>
        </p:txBody>
      </p:sp>
      <p:sp>
        <p:nvSpPr>
          <p:cNvPr id="5" name="Content Placeholder 4">
            <a:extLst>
              <a:ext uri="{FF2B5EF4-FFF2-40B4-BE49-F238E27FC236}">
                <a16:creationId xmlns:a16="http://schemas.microsoft.com/office/drawing/2014/main" id="{A8549770-0508-D34D-8368-46B8FA348F13}"/>
              </a:ext>
            </a:extLst>
          </p:cNvPr>
          <p:cNvSpPr>
            <a:spLocks noGrp="1"/>
          </p:cNvSpPr>
          <p:nvPr>
            <p:ph idx="13"/>
          </p:nvPr>
        </p:nvSpPr>
        <p:spPr>
          <a:xfrm>
            <a:off x="628650" y="2121817"/>
            <a:ext cx="7886700" cy="4055146"/>
          </a:xfrm>
        </p:spPr>
        <p:txBody>
          <a:bodyPr>
            <a:normAutofit/>
          </a:bodyPr>
          <a:lstStyle/>
          <a:p>
            <a:pPr marL="457200" marR="0" indent="-228600">
              <a:lnSpc>
                <a:spcPct val="115000"/>
              </a:lnSpc>
              <a:spcBef>
                <a:spcPts val="0"/>
              </a:spcBef>
              <a:spcAft>
                <a:spcPts val="600"/>
              </a:spcAft>
            </a:pPr>
            <a:r>
              <a:rPr lang="en-US"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Energy supply and delivery are at risk from climate-driven changes, which are also shifting demand (</a:t>
            </a:r>
            <a:r>
              <a:rPr lang="en-US" i="1"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virtually certain</a:t>
            </a:r>
            <a:r>
              <a:rPr lang="en-US"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a:t>
            </a:r>
            <a:r>
              <a:rPr lang="en-US" i="1"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very high confidence</a:t>
            </a:r>
            <a:r>
              <a:rPr lang="en-US"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Climate change threats, including increases in extreme precipitation, extreme temperatures, sea level rise, and more intense storms, droughts, and wildfires, are damaging infrastructure and operations and affecting human lives and livelihoods (</a:t>
            </a:r>
            <a:r>
              <a:rPr lang="en-US" i="1"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virtually certain</a:t>
            </a:r>
            <a:r>
              <a:rPr lang="en-US"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a:t>
            </a:r>
            <a:r>
              <a:rPr lang="en-US" i="1"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very high confidence</a:t>
            </a:r>
            <a:r>
              <a:rPr lang="en-US"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Impacts will vary over time and location (</a:t>
            </a:r>
            <a:r>
              <a:rPr lang="en-US" i="1"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virtually certain</a:t>
            </a:r>
            <a:r>
              <a:rPr lang="en-US"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a:t>
            </a:r>
            <a:r>
              <a:rPr lang="en-US" i="1"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very high confidence</a:t>
            </a:r>
            <a:r>
              <a:rPr lang="en-US"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Without mitigation and adaptation, projected increases in the frequency, intensity, duration, and variability of extreme events will amplify effects on energy systems (</a:t>
            </a:r>
            <a:r>
              <a:rPr lang="en-US" i="1"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virtually certain</a:t>
            </a:r>
            <a:r>
              <a:rPr lang="en-US"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a:t>
            </a:r>
            <a:r>
              <a:rPr lang="en-US" i="1"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very high confidence</a:t>
            </a:r>
            <a:r>
              <a:rPr lang="en-US"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p>
        </p:txBody>
      </p:sp>
      <p:sp>
        <p:nvSpPr>
          <p:cNvPr id="13" name="Content Placeholder 12">
            <a:extLst>
              <a:ext uri="{FF2B5EF4-FFF2-40B4-BE49-F238E27FC236}">
                <a16:creationId xmlns:a16="http://schemas.microsoft.com/office/drawing/2014/main" id="{67DDF8A3-2A95-184F-F481-292D540D6DCF}"/>
              </a:ext>
            </a:extLst>
          </p:cNvPr>
          <p:cNvSpPr>
            <a:spLocks noGrp="1"/>
          </p:cNvSpPr>
          <p:nvPr>
            <p:ph sz="quarter" idx="14"/>
          </p:nvPr>
        </p:nvSpPr>
        <p:spPr>
          <a:xfrm>
            <a:off x="1920144" y="480973"/>
            <a:ext cx="573088" cy="774700"/>
          </a:xfrm>
        </p:spPr>
        <p:txBody>
          <a:bodyPr/>
          <a:lstStyle/>
          <a:p>
            <a:r>
              <a:rPr lang="en-US" dirty="0"/>
              <a:t>1</a:t>
            </a:r>
          </a:p>
        </p:txBody>
      </p:sp>
    </p:spTree>
    <p:extLst>
      <p:ext uri="{BB962C8B-B14F-4D97-AF65-F5344CB8AC3E}">
        <p14:creationId xmlns:p14="http://schemas.microsoft.com/office/powerpoint/2010/main" val="394394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89C0CC-17BD-504B-A122-66639327E9BA}"/>
              </a:ext>
            </a:extLst>
          </p:cNvPr>
          <p:cNvSpPr>
            <a:spLocks noGrp="1"/>
          </p:cNvSpPr>
          <p:nvPr>
            <p:ph type="body" sz="quarter" idx="10"/>
          </p:nvPr>
        </p:nvSpPr>
        <p:spPr/>
        <p:txBody>
          <a:bodyPr>
            <a:normAutofit fontScale="77500" lnSpcReduction="20000"/>
          </a:bodyPr>
          <a:lstStyle/>
          <a:p>
            <a:pPr>
              <a:lnSpc>
                <a:spcPct val="110000"/>
              </a:lnSpc>
            </a:pPr>
            <a:r>
              <a:rPr lang="en-US" dirty="0"/>
              <a:t>Compounding Factors Affect Energy-System and Community Vulnerabilities </a:t>
            </a:r>
          </a:p>
        </p:txBody>
      </p:sp>
      <p:sp>
        <p:nvSpPr>
          <p:cNvPr id="5" name="Content Placeholder 4">
            <a:extLst>
              <a:ext uri="{FF2B5EF4-FFF2-40B4-BE49-F238E27FC236}">
                <a16:creationId xmlns:a16="http://schemas.microsoft.com/office/drawing/2014/main" id="{5EB8CC15-8FB1-2545-851E-0CE24D6C077D}"/>
              </a:ext>
            </a:extLst>
          </p:cNvPr>
          <p:cNvSpPr>
            <a:spLocks noGrp="1"/>
          </p:cNvSpPr>
          <p:nvPr>
            <p:ph idx="13"/>
          </p:nvPr>
        </p:nvSpPr>
        <p:spPr>
          <a:xfrm>
            <a:off x="628650" y="2121817"/>
            <a:ext cx="7886700" cy="4055146"/>
          </a:xfrm>
        </p:spPr>
        <p:txBody>
          <a:bodyPr>
            <a:normAutofit/>
          </a:bodyPr>
          <a:lstStyle/>
          <a:p>
            <a:pPr marL="457200" marR="0" indent="-228600">
              <a:lnSpc>
                <a:spcPct val="115000"/>
              </a:lnSpc>
              <a:spcBef>
                <a:spcPts val="0"/>
              </a:spcBef>
              <a:spcAft>
                <a:spcPts val="600"/>
              </a:spcAft>
            </a:pPr>
            <a:r>
              <a:rPr lang="en-US"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Concurrent changes in technologies, policies, and markets, in addition to their interconnections, can reduce GHG emissions while also increasing vulnerabilities of energy systems and communities to climate change and extreme weather (</a:t>
            </a:r>
            <a:r>
              <a:rPr lang="en-US" i="1"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very</a:t>
            </a:r>
            <a:r>
              <a:rPr lang="en-US"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US" i="1"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likely</a:t>
            </a:r>
            <a:r>
              <a:rPr lang="en-US"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a:t>
            </a:r>
            <a:r>
              <a:rPr lang="en-US" i="1"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very high confidence</a:t>
            </a:r>
            <a:r>
              <a:rPr lang="en-US"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US" kern="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Compound and cascading hazards </a:t>
            </a:r>
            <a:r>
              <a:rPr lang="en-US"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related to energy systems and additional stressors, such as cyber and physical threats and pandemics, create risks for all but disproportionately affect overburdened communities (</a:t>
            </a:r>
            <a:r>
              <a:rPr lang="en-US" i="1"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very</a:t>
            </a:r>
            <a:r>
              <a:rPr lang="en-US"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US" i="1"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likely</a:t>
            </a:r>
            <a:r>
              <a:rPr lang="en-US"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US" i="1"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very</a:t>
            </a:r>
            <a:r>
              <a:rPr lang="en-US"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US" i="1"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high confidence</a:t>
            </a:r>
            <a:r>
              <a:rPr lang="en-US"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a:t>
            </a:r>
          </a:p>
        </p:txBody>
      </p:sp>
      <p:sp>
        <p:nvSpPr>
          <p:cNvPr id="7" name="Content Placeholder 4">
            <a:extLst>
              <a:ext uri="{FF2B5EF4-FFF2-40B4-BE49-F238E27FC236}">
                <a16:creationId xmlns:a16="http://schemas.microsoft.com/office/drawing/2014/main" id="{DFCCDE7A-AFB1-35B5-ED58-60431C95AF41}"/>
              </a:ext>
            </a:extLst>
          </p:cNvPr>
          <p:cNvSpPr>
            <a:spLocks noGrp="1"/>
          </p:cNvSpPr>
          <p:nvPr>
            <p:ph sz="quarter" idx="14"/>
          </p:nvPr>
        </p:nvSpPr>
        <p:spPr>
          <a:xfrm>
            <a:off x="1944592" y="471324"/>
            <a:ext cx="573088" cy="774700"/>
          </a:xfrm>
        </p:spPr>
        <p:txBody>
          <a:bodyPr/>
          <a:lstStyle/>
          <a:p>
            <a:r>
              <a:rPr lang="en-US" dirty="0"/>
              <a:t>2</a:t>
            </a:r>
          </a:p>
        </p:txBody>
      </p:sp>
    </p:spTree>
    <p:extLst>
      <p:ext uri="{BB962C8B-B14F-4D97-AF65-F5344CB8AC3E}">
        <p14:creationId xmlns:p14="http://schemas.microsoft.com/office/powerpoint/2010/main" val="1186620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5DA7C3-4374-B746-8B91-CAFFF8F5D468}"/>
              </a:ext>
            </a:extLst>
          </p:cNvPr>
          <p:cNvSpPr>
            <a:spLocks noGrp="1"/>
          </p:cNvSpPr>
          <p:nvPr>
            <p:ph type="body" sz="quarter" idx="10"/>
          </p:nvPr>
        </p:nvSpPr>
        <p:spPr/>
        <p:txBody>
          <a:bodyPr>
            <a:normAutofit fontScale="85000" lnSpcReduction="10000"/>
          </a:bodyPr>
          <a:lstStyle/>
          <a:p>
            <a:pPr>
              <a:lnSpc>
                <a:spcPct val="110000"/>
              </a:lnSpc>
            </a:pPr>
            <a:r>
              <a:rPr lang="en-US" dirty="0"/>
              <a:t>Efforts to Enhance Energy System Resilience Are Underway</a:t>
            </a:r>
          </a:p>
        </p:txBody>
      </p:sp>
      <p:sp>
        <p:nvSpPr>
          <p:cNvPr id="5" name="Content Placeholder 4">
            <a:extLst>
              <a:ext uri="{FF2B5EF4-FFF2-40B4-BE49-F238E27FC236}">
                <a16:creationId xmlns:a16="http://schemas.microsoft.com/office/drawing/2014/main" id="{FD5336AF-9E53-3848-973C-FA7F6551BC16}"/>
              </a:ext>
            </a:extLst>
          </p:cNvPr>
          <p:cNvSpPr>
            <a:spLocks noGrp="1"/>
          </p:cNvSpPr>
          <p:nvPr>
            <p:ph idx="13"/>
          </p:nvPr>
        </p:nvSpPr>
        <p:spPr>
          <a:xfrm>
            <a:off x="628650" y="2121817"/>
            <a:ext cx="7886700" cy="4055146"/>
          </a:xfrm>
        </p:spPr>
        <p:txBody>
          <a:bodyPr>
            <a:normAutofit lnSpcReduction="10000"/>
          </a:bodyPr>
          <a:lstStyle/>
          <a:p>
            <a:pPr marL="11113">
              <a:lnSpc>
                <a:spcPct val="115000"/>
              </a:lnSpc>
              <a:spcAft>
                <a:spcPts val="600"/>
              </a:spcAft>
            </a:pPr>
            <a:r>
              <a:rPr lang="en-US"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Federal, state, local, Tribal, and private-sector investments are being made to increase the resilience of the energy system to climate-related stressors, and opportunities exist to build upon this progress (</a:t>
            </a:r>
            <a:r>
              <a:rPr lang="en-US" i="1"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very</a:t>
            </a:r>
            <a:r>
              <a:rPr lang="en-US"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US" i="1"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high confidence</a:t>
            </a:r>
            <a:r>
              <a:rPr lang="en-US"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Ongoing investments will need to include improvements in energy-efficient buildings; technology to decarbonize the energy system; advanced automation and communication and artificial intelligence technologies to optimize operations; climate modeling and planning methodologies under uncertainties; and efforts to increase equitable access to clean energy (</a:t>
            </a:r>
            <a:r>
              <a:rPr lang="en-US" i="1"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very</a:t>
            </a:r>
            <a:r>
              <a:rPr lang="en-US"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US" i="1"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high confidence</a:t>
            </a:r>
            <a:r>
              <a:rPr lang="en-US"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An energy system transition emphasizing decarbonization and electrification would require efforts in new generation, transmission, distribution, and fuel delivery (</a:t>
            </a:r>
            <a:r>
              <a:rPr lang="en-US" i="1"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very high confidence</a:t>
            </a:r>
            <a:r>
              <a:rPr lang="en-US"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a:t>
            </a:r>
          </a:p>
        </p:txBody>
      </p:sp>
      <p:sp>
        <p:nvSpPr>
          <p:cNvPr id="7" name="Content Placeholder 4">
            <a:extLst>
              <a:ext uri="{FF2B5EF4-FFF2-40B4-BE49-F238E27FC236}">
                <a16:creationId xmlns:a16="http://schemas.microsoft.com/office/drawing/2014/main" id="{2540A740-F0CC-0D73-F328-370DCE86A3BB}"/>
              </a:ext>
            </a:extLst>
          </p:cNvPr>
          <p:cNvSpPr>
            <a:spLocks noGrp="1"/>
          </p:cNvSpPr>
          <p:nvPr>
            <p:ph sz="quarter" idx="14"/>
          </p:nvPr>
        </p:nvSpPr>
        <p:spPr>
          <a:xfrm>
            <a:off x="1944592" y="471324"/>
            <a:ext cx="573088" cy="774700"/>
          </a:xfrm>
        </p:spPr>
        <p:txBody>
          <a:bodyPr/>
          <a:lstStyle/>
          <a:p>
            <a:r>
              <a:rPr lang="en-US" dirty="0"/>
              <a:t>3</a:t>
            </a:r>
          </a:p>
        </p:txBody>
      </p:sp>
    </p:spTree>
    <p:extLst>
      <p:ext uri="{BB962C8B-B14F-4D97-AF65-F5344CB8AC3E}">
        <p14:creationId xmlns:p14="http://schemas.microsoft.com/office/powerpoint/2010/main" val="1048250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diagram of a renewable energy system&#10;&#10;Description automatically generated">
            <a:extLst>
              <a:ext uri="{FF2B5EF4-FFF2-40B4-BE49-F238E27FC236}">
                <a16:creationId xmlns:a16="http://schemas.microsoft.com/office/drawing/2014/main" id="{334AEECE-20EE-BA22-5B5A-A971E486B1B9}"/>
              </a:ext>
            </a:extLst>
          </p:cNvPr>
          <p:cNvPicPr>
            <a:picLocks noGrp="1" noChangeAspect="1"/>
          </p:cNvPicPr>
          <p:nvPr>
            <p:ph sz="quarter" idx="10"/>
          </p:nvPr>
        </p:nvPicPr>
        <p:blipFill>
          <a:blip r:embed="rId3"/>
          <a:stretch>
            <a:fillRect/>
          </a:stretch>
        </p:blipFill>
        <p:spPr>
          <a:xfrm>
            <a:off x="3633788" y="541814"/>
            <a:ext cx="5224462" cy="5572759"/>
          </a:xfrm>
        </p:spPr>
      </p:pic>
      <p:sp>
        <p:nvSpPr>
          <p:cNvPr id="3" name="Title 2">
            <a:extLst>
              <a:ext uri="{FF2B5EF4-FFF2-40B4-BE49-F238E27FC236}">
                <a16:creationId xmlns:a16="http://schemas.microsoft.com/office/drawing/2014/main" id="{1F4FB4E8-F5AA-03C8-B247-E17A16FA6AF2}"/>
              </a:ext>
            </a:extLst>
          </p:cNvPr>
          <p:cNvSpPr>
            <a:spLocks noGrp="1"/>
          </p:cNvSpPr>
          <p:nvPr>
            <p:ph type="title"/>
          </p:nvPr>
        </p:nvSpPr>
        <p:spPr/>
        <p:txBody>
          <a:bodyPr>
            <a:normAutofit/>
          </a:bodyPr>
          <a:lstStyle/>
          <a:p>
            <a:r>
              <a:rPr lang="en-US" sz="2000" dirty="0"/>
              <a:t>Figure 5.1. All aspects of the US energy system are vulnerable to the effects of climate change.</a:t>
            </a:r>
          </a:p>
        </p:txBody>
      </p:sp>
    </p:spTree>
    <p:extLst>
      <p:ext uri="{BB962C8B-B14F-4D97-AF65-F5344CB8AC3E}">
        <p14:creationId xmlns:p14="http://schemas.microsoft.com/office/powerpoint/2010/main" val="2386071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map of the united states&#10;&#10;Description automatically generated">
            <a:extLst>
              <a:ext uri="{FF2B5EF4-FFF2-40B4-BE49-F238E27FC236}">
                <a16:creationId xmlns:a16="http://schemas.microsoft.com/office/drawing/2014/main" id="{EC2B4BFF-B81F-D823-A0A5-70E0456B032A}"/>
              </a:ext>
            </a:extLst>
          </p:cNvPr>
          <p:cNvPicPr>
            <a:picLocks noGrp="1" noChangeAspect="1"/>
          </p:cNvPicPr>
          <p:nvPr>
            <p:ph sz="quarter" idx="10"/>
          </p:nvPr>
        </p:nvPicPr>
        <p:blipFill>
          <a:blip r:embed="rId3"/>
          <a:stretch>
            <a:fillRect/>
          </a:stretch>
        </p:blipFill>
        <p:spPr>
          <a:xfrm>
            <a:off x="729442" y="488174"/>
            <a:ext cx="7685116" cy="4354899"/>
          </a:xfrm>
        </p:spPr>
      </p:pic>
      <p:sp>
        <p:nvSpPr>
          <p:cNvPr id="3" name="Title 2">
            <a:extLst>
              <a:ext uri="{FF2B5EF4-FFF2-40B4-BE49-F238E27FC236}">
                <a16:creationId xmlns:a16="http://schemas.microsoft.com/office/drawing/2014/main" id="{633B2084-7F55-E170-F1D8-85F84CE11671}"/>
              </a:ext>
            </a:extLst>
          </p:cNvPr>
          <p:cNvSpPr>
            <a:spLocks noGrp="1"/>
          </p:cNvSpPr>
          <p:nvPr>
            <p:ph type="title"/>
          </p:nvPr>
        </p:nvSpPr>
        <p:spPr/>
        <p:txBody>
          <a:bodyPr/>
          <a:lstStyle/>
          <a:p>
            <a:r>
              <a:rPr lang="en-US" dirty="0"/>
              <a:t>Figure 5.2. Due to climate change, electricity demand is projected to increase over this century.</a:t>
            </a:r>
          </a:p>
        </p:txBody>
      </p:sp>
    </p:spTree>
    <p:extLst>
      <p:ext uri="{BB962C8B-B14F-4D97-AF65-F5344CB8AC3E}">
        <p14:creationId xmlns:p14="http://schemas.microsoft.com/office/powerpoint/2010/main" val="2277130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iagram of a disaster&#10;&#10;Description automatically generated">
            <a:extLst>
              <a:ext uri="{FF2B5EF4-FFF2-40B4-BE49-F238E27FC236}">
                <a16:creationId xmlns:a16="http://schemas.microsoft.com/office/drawing/2014/main" id="{4F8FDE2D-BD5F-5900-CA95-80DF2C5680E6}"/>
              </a:ext>
            </a:extLst>
          </p:cNvPr>
          <p:cNvPicPr>
            <a:picLocks noGrp="1" noChangeAspect="1"/>
          </p:cNvPicPr>
          <p:nvPr>
            <p:ph sz="quarter" idx="10"/>
          </p:nvPr>
        </p:nvPicPr>
        <p:blipFill>
          <a:blip r:embed="rId3"/>
          <a:stretch>
            <a:fillRect/>
          </a:stretch>
        </p:blipFill>
        <p:spPr>
          <a:xfrm>
            <a:off x="395805" y="1488542"/>
            <a:ext cx="8352389" cy="2734324"/>
          </a:xfrm>
        </p:spPr>
      </p:pic>
      <p:sp>
        <p:nvSpPr>
          <p:cNvPr id="3" name="Title 2">
            <a:extLst>
              <a:ext uri="{FF2B5EF4-FFF2-40B4-BE49-F238E27FC236}">
                <a16:creationId xmlns:a16="http://schemas.microsoft.com/office/drawing/2014/main" id="{DD6CD0A7-125F-E2AC-8750-02F43CBEF931}"/>
              </a:ext>
            </a:extLst>
          </p:cNvPr>
          <p:cNvSpPr>
            <a:spLocks noGrp="1"/>
          </p:cNvSpPr>
          <p:nvPr>
            <p:ph type="title"/>
          </p:nvPr>
        </p:nvSpPr>
        <p:spPr/>
        <p:txBody>
          <a:bodyPr>
            <a:normAutofit fontScale="90000"/>
          </a:bodyPr>
          <a:lstStyle/>
          <a:p>
            <a:r>
              <a:rPr lang="en-US" dirty="0"/>
              <a:t>Figure 5.3. Sequential and concurrent climate impacts have near-term and long-term effects on electricity generation and distribution.</a:t>
            </a:r>
          </a:p>
        </p:txBody>
      </p:sp>
    </p:spTree>
    <p:extLst>
      <p:ext uri="{BB962C8B-B14F-4D97-AF65-F5344CB8AC3E}">
        <p14:creationId xmlns:p14="http://schemas.microsoft.com/office/powerpoint/2010/main" val="629718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iagram of energy resilience solutions&#10;&#10;Description automatically generated">
            <a:extLst>
              <a:ext uri="{FF2B5EF4-FFF2-40B4-BE49-F238E27FC236}">
                <a16:creationId xmlns:a16="http://schemas.microsoft.com/office/drawing/2014/main" id="{C86E9A9D-C636-2523-D8DE-BE2596ED5A3F}"/>
              </a:ext>
            </a:extLst>
          </p:cNvPr>
          <p:cNvPicPr>
            <a:picLocks noGrp="1" noChangeAspect="1"/>
          </p:cNvPicPr>
          <p:nvPr>
            <p:ph sz="quarter" idx="10"/>
          </p:nvPr>
        </p:nvPicPr>
        <p:blipFill>
          <a:blip r:embed="rId3"/>
          <a:stretch>
            <a:fillRect/>
          </a:stretch>
        </p:blipFill>
        <p:spPr>
          <a:xfrm>
            <a:off x="1422663" y="207819"/>
            <a:ext cx="6298671" cy="5164911"/>
          </a:xfrm>
          <a:noFill/>
        </p:spPr>
      </p:pic>
      <p:sp>
        <p:nvSpPr>
          <p:cNvPr id="10" name="Title 2">
            <a:extLst>
              <a:ext uri="{FF2B5EF4-FFF2-40B4-BE49-F238E27FC236}">
                <a16:creationId xmlns:a16="http://schemas.microsoft.com/office/drawing/2014/main" id="{ABD9C5E7-81A8-FBBC-D980-817FD8B493CD}"/>
              </a:ext>
            </a:extLst>
          </p:cNvPr>
          <p:cNvSpPr>
            <a:spLocks noGrp="1"/>
          </p:cNvSpPr>
          <p:nvPr>
            <p:ph type="title"/>
          </p:nvPr>
        </p:nvSpPr>
        <p:spPr>
          <a:xfrm>
            <a:off x="934812" y="4738884"/>
            <a:ext cx="7274374" cy="1600200"/>
          </a:xfrm>
        </p:spPr>
        <p:txBody>
          <a:bodyPr>
            <a:normAutofit/>
          </a:bodyPr>
          <a:lstStyle/>
          <a:p>
            <a:pPr algn="ctr"/>
            <a:r>
              <a:rPr lang="en-US" dirty="0"/>
              <a:t>Figure 5.4. Many strategies are available to increase energy system resilience to climate change.</a:t>
            </a:r>
          </a:p>
        </p:txBody>
      </p:sp>
    </p:spTree>
    <p:extLst>
      <p:ext uri="{BB962C8B-B14F-4D97-AF65-F5344CB8AC3E}">
        <p14:creationId xmlns:p14="http://schemas.microsoft.com/office/powerpoint/2010/main" val="12755591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B9C8E70C-1032-8747-A046-548402C5172B}" vid="{6A8C401A-7EE4-7A48-906C-36A885B8D2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5062</TotalTime>
  <Words>1420</Words>
  <Application>Microsoft Macintosh PowerPoint</Application>
  <PresentationFormat>On-screen Show (4:3)</PresentationFormat>
  <Paragraphs>67</Paragraphs>
  <Slides>14</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Figure 5.1. All aspects of the US energy system are vulnerable to the effects of climate change.</vt:lpstr>
      <vt:lpstr>Figure 5.2. Due to climate change, electricity demand is projected to increase over this century.</vt:lpstr>
      <vt:lpstr>Figure 5.3. Sequential and concurrent climate impacts have near-term and long-term effects on electricity generation and distribution.</vt:lpstr>
      <vt:lpstr>Figure 5.4. Many strategies are available to increase energy system resilience to climate change.</vt:lpstr>
      <vt:lpstr>Figure 5.5. A reimagination of building design and operation is being driven by decarbonization goals.</vt:lpstr>
      <vt:lpstr>Figure 5.6. Decarbonization will require innovative solutions across multiple sectors.</vt:lpstr>
      <vt:lpstr>Figure 5.7. The Nation’s electricity grid continues to expand use of clean energy technologies.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Bennett, Natalie</dc:creator>
  <cp:lastModifiedBy>Lustig, Allyza</cp:lastModifiedBy>
  <cp:revision>99</cp:revision>
  <dcterms:created xsi:type="dcterms:W3CDTF">2018-11-06T19:06:29Z</dcterms:created>
  <dcterms:modified xsi:type="dcterms:W3CDTF">2023-10-20T19:10:03Z</dcterms:modified>
</cp:coreProperties>
</file>