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0"/>
  </p:notesMasterIdLst>
  <p:sldIdLst>
    <p:sldId id="282" r:id="rId2"/>
    <p:sldId id="256" r:id="rId3"/>
    <p:sldId id="257" r:id="rId4"/>
    <p:sldId id="258" r:id="rId5"/>
    <p:sldId id="259" r:id="rId6"/>
    <p:sldId id="283" r:id="rId7"/>
    <p:sldId id="284" r:id="rId8"/>
    <p:sldId id="285" r:id="rId9"/>
    <p:sldId id="286" r:id="rId10"/>
    <p:sldId id="287" r:id="rId11"/>
    <p:sldId id="288" r:id="rId12"/>
    <p:sldId id="289" r:id="rId13"/>
    <p:sldId id="290" r:id="rId14"/>
    <p:sldId id="291" r:id="rId15"/>
    <p:sldId id="292" r:id="rId16"/>
    <p:sldId id="293" r:id="rId17"/>
    <p:sldId id="263" r:id="rId18"/>
    <p:sldId id="26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eves, Katie" initials="RK" lastIdx="2" clrIdx="0">
    <p:extLst>
      <p:ext uri="{19B8F6BF-5375-455C-9EA6-DF929625EA0E}">
        <p15:presenceInfo xmlns:p15="http://schemas.microsoft.com/office/powerpoint/2012/main" userId="S-1-5-21-2338163137-2684688362-157462135-721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393"/>
    <a:srgbClr val="209DBC"/>
    <a:srgbClr val="372655"/>
    <a:srgbClr val="DDE9ED"/>
    <a:srgbClr val="3D88A8"/>
    <a:srgbClr val="6D5B97"/>
    <a:srgbClr val="102268"/>
    <a:srgbClr val="096BA3"/>
    <a:srgbClr val="0F9EFB"/>
    <a:srgbClr val="3856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458" autoAdjust="0"/>
    <p:restoredTop sz="91293" autoAdjust="0"/>
  </p:normalViewPr>
  <p:slideViewPr>
    <p:cSldViewPr snapToGrid="0" snapToObjects="1" showGuides="1">
      <p:cViewPr varScale="1">
        <p:scale>
          <a:sx n="116" d="100"/>
          <a:sy n="116" d="100"/>
        </p:scale>
        <p:origin x="2648" y="192"/>
      </p:cViewPr>
      <p:guideLst>
        <p:guide orient="horz" pos="2160"/>
        <p:guide pos="2880"/>
      </p:guideLst>
    </p:cSldViewPr>
  </p:slideViewPr>
  <p:outlineViewPr>
    <p:cViewPr>
      <p:scale>
        <a:sx n="33" d="100"/>
        <a:sy n="33" d="100"/>
      </p:scale>
      <p:origin x="0" y="0"/>
    </p:cViewPr>
  </p:outlineViewPr>
  <p:notesTextViewPr>
    <p:cViewPr>
      <p:scale>
        <a:sx n="1" d="1"/>
        <a:sy n="1" d="1"/>
      </p:scale>
      <p:origin x="0" y="-1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1000-D3B8-D440-8861-CD99BA79407E}" type="datetimeFigureOut">
              <a:rPr lang="en-US" smtClean="0"/>
              <a:t>11/1/23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CE6CB7-542C-0A40-A1D9-CA6EADA0C63B}" type="slidenum">
              <a:rPr lang="en-US" smtClean="0"/>
              <a:t>‹#›</a:t>
            </a:fld>
            <a:endParaRPr lang="en-US"/>
          </a:p>
        </p:txBody>
      </p:sp>
    </p:spTree>
    <p:extLst>
      <p:ext uri="{BB962C8B-B14F-4D97-AF65-F5344CB8AC3E}">
        <p14:creationId xmlns:p14="http://schemas.microsoft.com/office/powerpoint/2010/main" val="138875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E6CB7-542C-0A40-A1D9-CA6EADA0C63B}" type="slidenum">
              <a:rPr lang="en-US" smtClean="0"/>
              <a:t>2</a:t>
            </a:fld>
            <a:endParaRPr lang="en-US"/>
          </a:p>
        </p:txBody>
      </p:sp>
    </p:spTree>
    <p:extLst>
      <p:ext uri="{BB962C8B-B14F-4D97-AF65-F5344CB8AC3E}">
        <p14:creationId xmlns:p14="http://schemas.microsoft.com/office/powerpoint/2010/main" val="2853394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Future land use in the 50 US states across eight different Shared Socioeconomic Pathways (SSPs) depicts increases in urban area, stability or decline in food crop area, and mixed outcomes for remaining land-use types, with large divergence among scenarios. (Data for the US-Affiliated Pacific Islands and US Caribbean are not included due to the spatial resolution of the underlying data source.) Colored bars show the range of land-use areas across all scenarios, and dashed lines indicate year 2000 values for comparison. Black symbols illustrate results for select scenarios of low emissions and high reforestation (SSP1-1.9 from the IMAGE model), moderate emissions with large nonedible bioenergy crop growth (SSP4-3.4 from the GCAM model), and high emissions (SSP5-8.5 from the REMIND-</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MAgPIE</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model), while gray symbols represent remaining scenarios. The large expansion of bioenergy crops is often taken from natural grasslands, which are not represented in this figure. Figure credit: University of Maryland, Oak Ridge National Laboratory, and NASA.</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14</a:t>
            </a:fld>
            <a:endParaRPr lang="en-US"/>
          </a:p>
        </p:txBody>
      </p:sp>
    </p:spTree>
    <p:extLst>
      <p:ext uri="{BB962C8B-B14F-4D97-AF65-F5344CB8AC3E}">
        <p14:creationId xmlns:p14="http://schemas.microsoft.com/office/powerpoint/2010/main" val="2112487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Decarbonization will require an expanded physical and visual footprint of renewable power generation. Panel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shows current and possible future siting of wind and solar generation under a scenario that reaches net-zero emissions by 2050.(Larson et al. 2021) </a:t>
            </a:r>
            <a:r>
              <a:rPr lang="en-US" sz="1800" b="0" i="0" u="none" strike="noStrike" dirty="0">
                <a:solidFill>
                  <a:srgbClr val="000000"/>
                </a:solidFill>
                <a:effectLst/>
                <a:latin typeface="Times New Roman" panose="02020603050405020304" pitchFamily="18" charset="0"/>
              </a:rPr>
              <a:t>Panel (</a:t>
            </a:r>
            <a:r>
              <a:rPr lang="en-US" sz="1800" b="1" i="0" u="none" strike="noStrike" dirty="0">
                <a:solidFill>
                  <a:srgbClr val="000000"/>
                </a:solidFill>
                <a:effectLst/>
                <a:latin typeface="Times New Roman" panose="02020603050405020304" pitchFamily="18" charset="0"/>
              </a:rPr>
              <a:t>b</a:t>
            </a:r>
            <a:r>
              <a:rPr lang="en-US" sz="1800" b="0" i="0" u="none" strike="noStrike" dirty="0">
                <a:solidFill>
                  <a:srgbClr val="000000"/>
                </a:solidFill>
                <a:effectLst/>
                <a:latin typeface="Times New Roman" panose="02020603050405020304" pitchFamily="18" charset="0"/>
              </a:rPr>
              <a:t>) is a zoomed in view of the existing Grand Ridge wind and solar projects in La Salle County, Illinois and possible future siting zones. Green and pink dots show locations of existing solar and wind generation, respectively. Light green and light pink shading shows potential future siting of utility-scale solar and wind. Figure credit: Oak Ridge National Laboratory, with panel (b) background imagery © 2023 Landsat/Copernicus, Maxar Technologies, USDA/FPAC/GEO, map data © </a:t>
            </a:r>
            <a:r>
              <a:rPr lang="en-US" sz="1800" b="0" i="0" u="none" strike="noStrike">
                <a:solidFill>
                  <a:srgbClr val="000000"/>
                </a:solidFill>
                <a:effectLst/>
                <a:latin typeface="Times New Roman" panose="02020603050405020304" pitchFamily="18" charset="0"/>
              </a:rPr>
              <a:t>2023 Google.</a:t>
            </a:r>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15</a:t>
            </a:fld>
            <a:endParaRPr lang="en-US"/>
          </a:p>
        </p:txBody>
      </p:sp>
    </p:spTree>
    <p:extLst>
      <p:ext uri="{BB962C8B-B14F-4D97-AF65-F5344CB8AC3E}">
        <p14:creationId xmlns:p14="http://schemas.microsoft.com/office/powerpoint/2010/main" val="2476499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While wind turbines may be visible over an area of more than 130 million acres under some net-zero scenarios,(Larson et al. 2021) the actual amount of land they physically occupy is much smaller. Photo credit: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franckreporter</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/E+ via Getty Images.</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16</a:t>
            </a:fld>
            <a:endParaRPr lang="en-US"/>
          </a:p>
        </p:txBody>
      </p:sp>
    </p:spTree>
    <p:extLst>
      <p:ext uri="{BB962C8B-B14F-4D97-AF65-F5344CB8AC3E}">
        <p14:creationId xmlns:p14="http://schemas.microsoft.com/office/powerpoint/2010/main" val="1591671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18</a:t>
            </a:fld>
            <a:endParaRPr lang="en-US"/>
          </a:p>
        </p:txBody>
      </p:sp>
    </p:spTree>
    <p:extLst>
      <p:ext uri="{BB962C8B-B14F-4D97-AF65-F5344CB8AC3E}">
        <p14:creationId xmlns:p14="http://schemas.microsoft.com/office/powerpoint/2010/main" val="391487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Data shown here are from different sources and for slightly differing time periods: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contiguous US from Land Change Monitoring, Assessment, and Projection [LCMAP] data for 2020;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Alaska from the National Land Cover Database for 2016;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Hawaiʻi</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from LCMAP for 2019; and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d</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Puerto Rico from Coastal Change Analysis Program data for 2010. Developed land cover is clustered around urban centers, croplands dominate the central contiguous US, and managed and natural forests, grasslands, and shrublands are widely distributed. Figure credit: Oak Ridge National Laboratory and USGS.</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6</a:t>
            </a:fld>
            <a:endParaRPr lang="en-US"/>
          </a:p>
        </p:txBody>
      </p:sp>
    </p:spTree>
    <p:extLst>
      <p:ext uri="{BB962C8B-B14F-4D97-AF65-F5344CB8AC3E}">
        <p14:creationId xmlns:p14="http://schemas.microsoft.com/office/powerpoint/2010/main" val="3618342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Superimposed on the complex mosaic of land-cover types are patterns of land-cover change that vary among regions. The number of land-cover conversions is shown over the period 1985–2020. A conversion is defined for each LCMAP (Land Change Monitoring, Assessment, and Projection) 30 m x 30 m grid cell as a change between years from one primary land-cover category to another. The primary land-cover categories are as follows: developed, cropland, grass/shrub, tree cover, water, wetland, ice/snow, and barren. The frequency of conversion depends on multiple interacting factors. Development drives expansion of urban centers (e.g., around Columbus, Ohio). Forest management causes multiple land-cover conversions between forest and non-forest categories over decadal timescales while maintaining a consistent land use (e.g., around the Red River). Wildfire can cause large and long-lasting changes in land cover (e.g., in the Yellowstone region). The warming climate influences land-cover change by impacting development patterns, harvest recovery dynamics, and wildfire frequency and intensity. Figure credit: Oak Ridge National Laboratory and USGS.</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7</a:t>
            </a:fld>
            <a:endParaRPr lang="en-US"/>
          </a:p>
        </p:txBody>
      </p:sp>
    </p:spTree>
    <p:extLst>
      <p:ext uri="{BB962C8B-B14F-4D97-AF65-F5344CB8AC3E}">
        <p14:creationId xmlns:p14="http://schemas.microsoft.com/office/powerpoint/2010/main" val="2220637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Continuing expansion of development into vegetated land changes the array of climate-related risks to land system goods and services (KM 6.1), land system resilience (KM 6.2), and future land-use options (KM 6.3). Land-cover changes from 1985 to 2020 are shown for three urban areas: Denver, Dallas/Fort Worth, and Atlanta. Figure credit: Oak Ridge National Laboratory and USGS.</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8</a:t>
            </a:fld>
            <a:endParaRPr lang="en-US"/>
          </a:p>
        </p:txBody>
      </p:sp>
    </p:spTree>
    <p:extLst>
      <p:ext uri="{BB962C8B-B14F-4D97-AF65-F5344CB8AC3E}">
        <p14:creationId xmlns:p14="http://schemas.microsoft.com/office/powerpoint/2010/main" val="440450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Grassland, shrubland, cropland, and tree cover make up a large majority of the US land cover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the area of these broad land-cover types changes relatively slowly over time when aggregated over the contiguous US. When expressed as a percentage change from the total land area for each cover type relative to values in 1985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developed land has the largest increase through 2020. The area with tree cover has been declining since the mid-1990s, while the area of cropland declined through about 2010 and increased again through 2020. Figure credit: Oak Ridge National Laboratory and USGS.</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9</a:t>
            </a:fld>
            <a:endParaRPr lang="en-US"/>
          </a:p>
        </p:txBody>
      </p:sp>
    </p:spTree>
    <p:extLst>
      <p:ext uri="{BB962C8B-B14F-4D97-AF65-F5344CB8AC3E}">
        <p14:creationId xmlns:p14="http://schemas.microsoft.com/office/powerpoint/2010/main" val="818866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Photos show property destroyed by postfire debris flows in Montecito, California, caused by intense rain on January 9, 2018, falling on areas burned by the Thomas Fire in the previous month. Both contributing events—a large wildfire and extreme rain—are projected to become more frequent with climate change. Photo credits: Jason W. Kean, USGS.</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10</a:t>
            </a:fld>
            <a:endParaRPr lang="en-US"/>
          </a:p>
        </p:txBody>
      </p:sp>
    </p:spTree>
    <p:extLst>
      <p:ext uri="{BB962C8B-B14F-4D97-AF65-F5344CB8AC3E}">
        <p14:creationId xmlns:p14="http://schemas.microsoft.com/office/powerpoint/2010/main" val="3933512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Land-cover or land-use changes can trigger complex sequences of carbon release and uptake. The example shown here illustrates a single idealized land-use event and the multiple impacts of such an event on carbon release and uptake fluxes. Net carbon flux from land use (red line) depends on time since disturbance, with climate change impacting all the component fluxes. Component fluxes include immediate losses from land clearance and fire (orange line), fast release of carbon from decomposition of forest products such as paper (blue-gray line), slow release from forest products such as lumber (brown line), and initial decomposition of litter and soil organic matter followed by carbon uptake during regrowth (dark gray line). The processes represented here typically span multiple decades to a century or more. In this illustration the net carbon flux (red line) eventually returns to zero, indicating that the influence of a single event has a finite period of impact on fluxes. During this period of impact, accumulated carbon losses (summed area of the red line above the zero flux level) can differ from accumulated carbon gains (summed area of the red line below the zero flux level), resulting in new steady states with either more or less total carbon storage than before the land-use event. Multiple events such as this can occur over time at a single location and can overlap each other in time, leading to even more complex patterns of fluxes. Figure credit: Oak Ridge National Laboratory.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11</a:t>
            </a:fld>
            <a:endParaRPr lang="en-US"/>
          </a:p>
        </p:txBody>
      </p:sp>
    </p:spTree>
    <p:extLst>
      <p:ext uri="{BB962C8B-B14F-4D97-AF65-F5344CB8AC3E}">
        <p14:creationId xmlns:p14="http://schemas.microsoft.com/office/powerpoint/2010/main" val="263673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Land-use and land-cover changes interact with climate change, leading to lasting impacts on ecosystem services and resilience. Black arrows represent land conversions, and gray arrows represent impact or feedback processes supported by existing literature. Figure credit: University of Connecticut, USDA Forest Service, USGS, and Oak Ridge National Laboratory.</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12</a:t>
            </a:fld>
            <a:endParaRPr lang="en-US"/>
          </a:p>
        </p:txBody>
      </p:sp>
    </p:spTree>
    <p:extLst>
      <p:ext uri="{BB962C8B-B14F-4D97-AF65-F5344CB8AC3E}">
        <p14:creationId xmlns:p14="http://schemas.microsoft.com/office/powerpoint/2010/main" val="2101510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Future land-use choices can contribute to mitigating global climate change by reducing emissions or storing carbon (green), help individuals or communities adapt to the effects of global change (blue), or simultaneously support both mitigation and adaptation (green-blue), as shown in the upper-right quadrant. Flexibility in land use for mitigation and adaptation depends on background factors, including agricultural technology improvement, income growth, food waste reduction, and international cooperation. Alternately, indiscriminate land use change can lead to additional carbon emissions or maladaptation (lower-left quadrant). Many of these land-use choices are discussed elsewhere, including Key Messages 7.3 (forest adaptation), 9.3 (coastal adaptation), 11.1 (agricultural adaptation), and 12.3 (urban trees), as well as Box 32.2 (carbon dioxide removal). Figure credit: NASA, University of Maryland, and Oak Ridge National Laboratory.</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13</a:t>
            </a:fld>
            <a:endParaRPr lang="en-US"/>
          </a:p>
        </p:txBody>
      </p:sp>
    </p:spTree>
    <p:extLst>
      <p:ext uri="{BB962C8B-B14F-4D97-AF65-F5344CB8AC3E}">
        <p14:creationId xmlns:p14="http://schemas.microsoft.com/office/powerpoint/2010/main" val="1248307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formation for presenters">
    <p:spTree>
      <p:nvGrpSpPr>
        <p:cNvPr id="1" name=""/>
        <p:cNvGrpSpPr/>
        <p:nvPr/>
      </p:nvGrpSpPr>
      <p:grpSpPr>
        <a:xfrm>
          <a:off x="0" y="0"/>
          <a:ext cx="0" cy="0"/>
          <a:chOff x="0" y="0"/>
          <a:chExt cx="0" cy="0"/>
        </a:xfrm>
      </p:grpSpPr>
      <p:sp>
        <p:nvSpPr>
          <p:cNvPr id="9" name="Content Placeholder 2"/>
          <p:cNvSpPr>
            <a:spLocks noGrp="1"/>
          </p:cNvSpPr>
          <p:nvPr>
            <p:ph idx="13" hasCustomPrompt="1"/>
          </p:nvPr>
        </p:nvSpPr>
        <p:spPr>
          <a:xfrm>
            <a:off x="628650" y="1698171"/>
            <a:ext cx="5035880" cy="4478792"/>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15  |  Fifth National Climate Assessment  |  nca2023.globalchange.gov</a:t>
            </a:r>
          </a:p>
        </p:txBody>
      </p:sp>
      <p:sp>
        <p:nvSpPr>
          <p:cNvPr id="2" name="Content Placeholder 8">
            <a:extLst>
              <a:ext uri="{FF2B5EF4-FFF2-40B4-BE49-F238E27FC236}">
                <a16:creationId xmlns:a16="http://schemas.microsoft.com/office/drawing/2014/main" id="{1108CC7F-A86D-ACFF-3B1C-4E838AF9E3A5}"/>
              </a:ext>
            </a:extLst>
          </p:cNvPr>
          <p:cNvSpPr>
            <a:spLocks noGrp="1"/>
          </p:cNvSpPr>
          <p:nvPr>
            <p:ph sz="quarter" idx="14"/>
          </p:nvPr>
        </p:nvSpPr>
        <p:spPr>
          <a:xfrm>
            <a:off x="6400508" y="2303812"/>
            <a:ext cx="2054430" cy="2057400"/>
          </a:xfrm>
        </p:spPr>
        <p:txBody>
          <a:bodyPr anchor="t"/>
          <a:lstStyle>
            <a:lvl1pPr marL="0" indent="0" algn="l">
              <a:buNone/>
              <a:defRPr>
                <a:solidFill>
                  <a:schemeClr val="bg1"/>
                </a:solidFill>
              </a:defRPr>
            </a:lvl1pPr>
          </a:lstStyle>
          <a:p>
            <a:pPr lvl="0"/>
            <a:r>
              <a:rPr lang="en-US"/>
              <a:t>Edit Master text styles</a:t>
            </a:r>
          </a:p>
        </p:txBody>
      </p:sp>
      <p:sp>
        <p:nvSpPr>
          <p:cNvPr id="5" name="TextBox 4">
            <a:extLst>
              <a:ext uri="{FF2B5EF4-FFF2-40B4-BE49-F238E27FC236}">
                <a16:creationId xmlns:a16="http://schemas.microsoft.com/office/drawing/2014/main" id="{0D721B23-BE1C-8E16-92B9-B10299C624A5}"/>
              </a:ext>
            </a:extLst>
          </p:cNvPr>
          <p:cNvSpPr txBox="1"/>
          <p:nvPr userDrawn="1"/>
        </p:nvSpPr>
        <p:spPr>
          <a:xfrm>
            <a:off x="6718714" y="4400224"/>
            <a:ext cx="1418017" cy="307777"/>
          </a:xfrm>
          <a:prstGeom prst="rect">
            <a:avLst/>
          </a:prstGeom>
          <a:noFill/>
        </p:spPr>
        <p:txBody>
          <a:bodyPr wrap="none" rtlCol="0">
            <a:spAutoFit/>
          </a:bodyPr>
          <a:lstStyle/>
          <a:p>
            <a:r>
              <a:rPr lang="en-US" sz="1400" dirty="0"/>
              <a:t>Chapter QR code</a:t>
            </a:r>
          </a:p>
        </p:txBody>
      </p:sp>
      <p:sp>
        <p:nvSpPr>
          <p:cNvPr id="10" name="TextBox 9">
            <a:extLst>
              <a:ext uri="{FF2B5EF4-FFF2-40B4-BE49-F238E27FC236}">
                <a16:creationId xmlns:a16="http://schemas.microsoft.com/office/drawing/2014/main" id="{413BF341-D554-7A24-F119-7DB633F019A4}"/>
              </a:ext>
            </a:extLst>
          </p:cNvPr>
          <p:cNvSpPr txBox="1"/>
          <p:nvPr userDrawn="1"/>
        </p:nvSpPr>
        <p:spPr>
          <a:xfrm>
            <a:off x="628650" y="603583"/>
            <a:ext cx="7886700" cy="707886"/>
          </a:xfrm>
          <a:prstGeom prst="rect">
            <a:avLst/>
          </a:prstGeom>
          <a:noFill/>
        </p:spPr>
        <p:txBody>
          <a:bodyPr wrap="square" rtlCol="0">
            <a:spAutoFit/>
          </a:bodyPr>
          <a:lstStyle/>
          <a:p>
            <a:r>
              <a:rPr lang="en-US" sz="4000" b="0" dirty="0">
                <a:solidFill>
                  <a:srgbClr val="026393"/>
                </a:solidFill>
                <a:latin typeface="+mj-lt"/>
              </a:rPr>
              <a:t>Information for presenters</a:t>
            </a:r>
          </a:p>
        </p:txBody>
      </p:sp>
    </p:spTree>
    <p:extLst>
      <p:ext uri="{BB962C8B-B14F-4D97-AF65-F5344CB8AC3E}">
        <p14:creationId xmlns:p14="http://schemas.microsoft.com/office/powerpoint/2010/main" val="1139338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6  |  Fifth National Climate Assessment  |  nca2023.globalchange.gov</a:t>
            </a:r>
          </a:p>
        </p:txBody>
      </p:sp>
    </p:spTree>
    <p:extLst>
      <p:ext uri="{BB962C8B-B14F-4D97-AF65-F5344CB8AC3E}">
        <p14:creationId xmlns:p14="http://schemas.microsoft.com/office/powerpoint/2010/main" val="2463966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530860-5D58-5042-BB93-C7592BB8BF8A}"/>
              </a:ext>
            </a:extLst>
          </p:cNvPr>
          <p:cNvSpPr/>
          <p:nvPr userDrawn="1"/>
        </p:nvSpPr>
        <p:spPr>
          <a:xfrm>
            <a:off x="0" y="0"/>
            <a:ext cx="9144000" cy="6858000"/>
          </a:xfrm>
          <a:prstGeom prst="rect">
            <a:avLst/>
          </a:prstGeom>
          <a:solidFill>
            <a:srgbClr val="0263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5" name="Rectangle 14">
            <a:extLst>
              <a:ext uri="{FF2B5EF4-FFF2-40B4-BE49-F238E27FC236}">
                <a16:creationId xmlns:a16="http://schemas.microsoft.com/office/drawing/2014/main" id="{2A530860-5D58-5042-BB93-C7592BB8BF8A}"/>
              </a:ext>
            </a:extLst>
          </p:cNvPr>
          <p:cNvSpPr/>
          <p:nvPr userDrawn="1"/>
        </p:nvSpPr>
        <p:spPr>
          <a:xfrm>
            <a:off x="0" y="1137988"/>
            <a:ext cx="5630780" cy="400110"/>
          </a:xfrm>
          <a:prstGeom prst="rect">
            <a:avLst/>
          </a:prstGeom>
          <a:solidFill>
            <a:srgbClr val="209D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 name="Subtitle 2"/>
          <p:cNvSpPr>
            <a:spLocks noGrp="1"/>
          </p:cNvSpPr>
          <p:nvPr>
            <p:ph type="subTitle" idx="1" hasCustomPrompt="1"/>
          </p:nvPr>
        </p:nvSpPr>
        <p:spPr>
          <a:xfrm>
            <a:off x="308113" y="1667464"/>
            <a:ext cx="5372053" cy="1638252"/>
          </a:xfrm>
        </p:spPr>
        <p:txBody>
          <a:bodyPr>
            <a:normAutofit/>
          </a:bodyPr>
          <a:lstStyle>
            <a:lvl1pPr marL="0" indent="0" algn="l">
              <a:lnSpc>
                <a:spcPct val="100000"/>
              </a:lnSpc>
              <a:spcBef>
                <a:spcPts val="0"/>
              </a:spcBef>
              <a:spcAft>
                <a:spcPts val="0"/>
              </a:spcAft>
              <a:buNone/>
              <a:defRPr sz="1400" baseline="0">
                <a:solidFill>
                  <a:schemeClr val="bg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chapter citation</a:t>
            </a: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4" y="1137988"/>
            <a:ext cx="6397487" cy="400110"/>
          </a:xfrm>
          <a:prstGeom prst="rect">
            <a:avLst/>
          </a:prstGeom>
        </p:spPr>
        <p:txBody>
          <a:bodyPr wrap="square">
            <a:spAutoFit/>
          </a:bodyPr>
          <a:lstStyle/>
          <a:p>
            <a:r>
              <a:rPr lang="en-US" sz="2000" b="1" i="0" dirty="0">
                <a:solidFill>
                  <a:schemeClr val="bg1"/>
                </a:solidFill>
                <a:effectLst/>
                <a:latin typeface="Calibri" panose="020F0502020204030204" pitchFamily="34" charset="0"/>
                <a:cs typeface="Calibri" panose="020F0502020204030204" pitchFamily="34" charset="0"/>
              </a:rPr>
              <a:t>Recommended</a:t>
            </a:r>
            <a:r>
              <a:rPr lang="en-US" sz="2000" b="1" i="0" baseline="0" dirty="0">
                <a:solidFill>
                  <a:schemeClr val="bg1"/>
                </a:solidFill>
                <a:effectLst/>
                <a:latin typeface="Calibri" panose="020F0502020204030204" pitchFamily="34" charset="0"/>
                <a:cs typeface="Calibri" panose="020F0502020204030204" pitchFamily="34" charset="0"/>
              </a:rPr>
              <a:t> chapter citation</a:t>
            </a:r>
            <a:endParaRPr lang="en-US" sz="2000" b="1" i="0" dirty="0">
              <a:solidFill>
                <a:schemeClr val="bg1"/>
              </a:solidFill>
              <a:latin typeface="Calibri" panose="020F0502020204030204" pitchFamily="34" charset="0"/>
              <a:cs typeface="Calibri" panose="020F0502020204030204" pitchFamily="34" charset="0"/>
            </a:endParaRPr>
          </a:p>
        </p:txBody>
      </p:sp>
      <p:sp>
        <p:nvSpPr>
          <p:cNvPr id="10" name="Subtitle 2"/>
          <p:cNvSpPr txBox="1">
            <a:spLocks/>
          </p:cNvSpPr>
          <p:nvPr userDrawn="1"/>
        </p:nvSpPr>
        <p:spPr>
          <a:xfrm>
            <a:off x="308112" y="4173746"/>
            <a:ext cx="6858000" cy="9854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dirty="0"/>
          </a:p>
        </p:txBody>
      </p:sp>
      <p:sp>
        <p:nvSpPr>
          <p:cNvPr id="17" name="Rectangle 16">
            <a:extLst>
              <a:ext uri="{FF2B5EF4-FFF2-40B4-BE49-F238E27FC236}">
                <a16:creationId xmlns:a16="http://schemas.microsoft.com/office/drawing/2014/main" id="{2A530860-5D58-5042-BB93-C7592BB8BF8A}"/>
              </a:ext>
            </a:extLst>
          </p:cNvPr>
          <p:cNvSpPr/>
          <p:nvPr userDrawn="1"/>
        </p:nvSpPr>
        <p:spPr>
          <a:xfrm>
            <a:off x="2" y="3617421"/>
            <a:ext cx="5630780" cy="400110"/>
          </a:xfrm>
          <a:prstGeom prst="rect">
            <a:avLst/>
          </a:prstGeom>
          <a:solidFill>
            <a:srgbClr val="209D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Rectangle 13">
            <a:extLst>
              <a:ext uri="{FF2B5EF4-FFF2-40B4-BE49-F238E27FC236}">
                <a16:creationId xmlns:a16="http://schemas.microsoft.com/office/drawing/2014/main" id="{ADF11DD2-1B42-084E-8B88-DBD82F4A97D4}"/>
              </a:ext>
            </a:extLst>
          </p:cNvPr>
          <p:cNvSpPr/>
          <p:nvPr userDrawn="1"/>
        </p:nvSpPr>
        <p:spPr>
          <a:xfrm>
            <a:off x="308113" y="3644270"/>
            <a:ext cx="6397487" cy="400110"/>
          </a:xfrm>
          <a:prstGeom prst="rect">
            <a:avLst/>
          </a:prstGeom>
        </p:spPr>
        <p:txBody>
          <a:bodyPr wrap="square">
            <a:spAutoFit/>
          </a:bodyPr>
          <a:lstStyle/>
          <a:p>
            <a:r>
              <a:rPr lang="en-US" sz="2000" b="1" i="0" dirty="0">
                <a:solidFill>
                  <a:schemeClr val="bg1"/>
                </a:solidFill>
                <a:effectLst/>
                <a:latin typeface="Calibri" panose="020F0502020204030204" pitchFamily="34" charset="0"/>
                <a:cs typeface="Calibri" panose="020F0502020204030204" pitchFamily="34" charset="0"/>
              </a:rPr>
              <a:t>Read the full chapter</a:t>
            </a:r>
            <a:endParaRPr lang="en-US" sz="2000" b="1" i="0" dirty="0">
              <a:solidFill>
                <a:schemeClr val="bg1"/>
              </a:solidFill>
              <a:latin typeface="Calibri" panose="020F0502020204030204" pitchFamily="34" charset="0"/>
              <a:cs typeface="Calibri" panose="020F0502020204030204" pitchFamily="34" charset="0"/>
            </a:endParaRPr>
          </a:p>
        </p:txBody>
      </p:sp>
      <p:sp>
        <p:nvSpPr>
          <p:cNvPr id="2" name="TextBox 1"/>
          <p:cNvSpPr txBox="1"/>
          <p:nvPr userDrawn="1"/>
        </p:nvSpPr>
        <p:spPr>
          <a:xfrm>
            <a:off x="1447060" y="5319312"/>
            <a:ext cx="6249879"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dirty="0">
                <a:solidFill>
                  <a:schemeClr val="bg1"/>
                </a:solidFill>
              </a:rPr>
              <a:t>nca2023.globalchange.gov</a:t>
            </a:r>
          </a:p>
        </p:txBody>
      </p:sp>
      <p:sp>
        <p:nvSpPr>
          <p:cNvPr id="6" name="Text Placeholder 5"/>
          <p:cNvSpPr>
            <a:spLocks noGrp="1"/>
          </p:cNvSpPr>
          <p:nvPr>
            <p:ph type="body" sz="quarter" idx="10" hasCustomPrompt="1"/>
          </p:nvPr>
        </p:nvSpPr>
        <p:spPr>
          <a:xfrm>
            <a:off x="308113" y="4199572"/>
            <a:ext cx="5372053" cy="914400"/>
          </a:xfrm>
        </p:spPr>
        <p:txBody>
          <a:bodyPr>
            <a:normAutofit/>
          </a:bodyPr>
          <a:lstStyle>
            <a:lvl1pPr marL="0" indent="0">
              <a:buNone/>
              <a:defRPr sz="1800" baseline="0">
                <a:solidFill>
                  <a:schemeClr val="bg1"/>
                </a:solidFill>
              </a:defRPr>
            </a:lvl1pPr>
          </a:lstStyle>
          <a:p>
            <a:r>
              <a:rPr lang="en-US" dirty="0"/>
              <a:t>Click to edit chapter </a:t>
            </a:r>
            <a:r>
              <a:rPr lang="en-US" dirty="0" err="1"/>
              <a:t>url</a:t>
            </a:r>
            <a:endParaRPr lang="en-US" dirty="0"/>
          </a:p>
        </p:txBody>
      </p:sp>
      <p:pic>
        <p:nvPicPr>
          <p:cNvPr id="5" name="Picture 4" descr="A black background with white text&#10;&#10;Description automatically generated">
            <a:extLst>
              <a:ext uri="{FF2B5EF4-FFF2-40B4-BE49-F238E27FC236}">
                <a16:creationId xmlns:a16="http://schemas.microsoft.com/office/drawing/2014/main" id="{6B082893-68D0-E2CB-7732-7498A7FC2E47}"/>
              </a:ext>
            </a:extLst>
          </p:cNvPr>
          <p:cNvPicPr>
            <a:picLocks noChangeAspect="1"/>
          </p:cNvPicPr>
          <p:nvPr userDrawn="1"/>
        </p:nvPicPr>
        <p:blipFill>
          <a:blip r:embed="rId2"/>
          <a:stretch>
            <a:fillRect/>
          </a:stretch>
        </p:blipFill>
        <p:spPr>
          <a:xfrm>
            <a:off x="308112" y="412478"/>
            <a:ext cx="2010081" cy="363525"/>
          </a:xfrm>
          <a:prstGeom prst="rect">
            <a:avLst/>
          </a:prstGeom>
        </p:spPr>
      </p:pic>
      <p:grpSp>
        <p:nvGrpSpPr>
          <p:cNvPr id="4" name="Group 3">
            <a:extLst>
              <a:ext uri="{FF2B5EF4-FFF2-40B4-BE49-F238E27FC236}">
                <a16:creationId xmlns:a16="http://schemas.microsoft.com/office/drawing/2014/main" id="{C536F897-1049-B212-9121-15C0183F3DF1}"/>
              </a:ext>
            </a:extLst>
          </p:cNvPr>
          <p:cNvGrpSpPr/>
          <p:nvPr userDrawn="1"/>
        </p:nvGrpSpPr>
        <p:grpSpPr>
          <a:xfrm>
            <a:off x="5974698" y="1769257"/>
            <a:ext cx="2861189" cy="2072968"/>
            <a:chOff x="6282811" y="1524772"/>
            <a:chExt cx="2861189" cy="2072968"/>
          </a:xfrm>
        </p:grpSpPr>
        <p:grpSp>
          <p:nvGrpSpPr>
            <p:cNvPr id="7" name="Group 6">
              <a:extLst>
                <a:ext uri="{FF2B5EF4-FFF2-40B4-BE49-F238E27FC236}">
                  <a16:creationId xmlns:a16="http://schemas.microsoft.com/office/drawing/2014/main" id="{CB1F401A-9369-8706-FDA4-507C36643563}"/>
                </a:ext>
              </a:extLst>
            </p:cNvPr>
            <p:cNvGrpSpPr/>
            <p:nvPr userDrawn="1"/>
          </p:nvGrpSpPr>
          <p:grpSpPr>
            <a:xfrm>
              <a:off x="6639658" y="2127886"/>
              <a:ext cx="2504342" cy="1469854"/>
              <a:chOff x="6639658" y="2127886"/>
              <a:chExt cx="2504342" cy="1469854"/>
            </a:xfrm>
          </p:grpSpPr>
          <p:sp>
            <p:nvSpPr>
              <p:cNvPr id="11" name="Google Shape;35;p30">
                <a:extLst>
                  <a:ext uri="{FF2B5EF4-FFF2-40B4-BE49-F238E27FC236}">
                    <a16:creationId xmlns:a16="http://schemas.microsoft.com/office/drawing/2014/main" id="{081B8427-7BBA-1691-C4BD-9BA00242E1B8}"/>
                  </a:ext>
                </a:extLst>
              </p:cNvPr>
              <p:cNvSpPr txBox="1"/>
              <p:nvPr userDrawn="1"/>
            </p:nvSpPr>
            <p:spPr>
              <a:xfrm>
                <a:off x="7128387" y="2140912"/>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a:t>
                </a:r>
                <a:r>
                  <a:rPr lang="en-US" sz="1600" b="0" i="0" u="none" strike="noStrike" cap="none" dirty="0" err="1">
                    <a:solidFill>
                      <a:schemeClr val="lt1"/>
                    </a:solidFill>
                    <a:latin typeface="Calibri"/>
                    <a:ea typeface="Calibri"/>
                    <a:cs typeface="Calibri"/>
                    <a:sym typeface="Calibri"/>
                  </a:rPr>
                  <a:t>usgcrp</a:t>
                </a:r>
                <a:endParaRPr sz="1600" b="0" i="0" u="none" strike="noStrike" cap="none" dirty="0">
                  <a:solidFill>
                    <a:schemeClr val="lt1"/>
                  </a:solidFill>
                  <a:latin typeface="Calibri"/>
                  <a:ea typeface="Calibri"/>
                  <a:cs typeface="Calibri"/>
                  <a:sym typeface="Calibri"/>
                </a:endParaRPr>
              </a:p>
            </p:txBody>
          </p:sp>
          <p:pic>
            <p:nvPicPr>
              <p:cNvPr id="12" name="Google Shape;38;p30">
                <a:extLst>
                  <a:ext uri="{FF2B5EF4-FFF2-40B4-BE49-F238E27FC236}">
                    <a16:creationId xmlns:a16="http://schemas.microsoft.com/office/drawing/2014/main" id="{2285A719-A539-AEA9-AFF3-CE6F06CDCE34}"/>
                  </a:ext>
                </a:extLst>
              </p:cNvPr>
              <p:cNvPicPr preferRelativeResize="0"/>
              <p:nvPr userDrawn="1"/>
            </p:nvPicPr>
            <p:blipFill rotWithShape="1">
              <a:blip r:embed="rId3">
                <a:alphaModFix/>
              </a:blip>
              <a:srcRect/>
              <a:stretch/>
            </p:blipFill>
            <p:spPr>
              <a:xfrm>
                <a:off x="6639658" y="2127886"/>
                <a:ext cx="361950" cy="361950"/>
              </a:xfrm>
              <a:prstGeom prst="rect">
                <a:avLst/>
              </a:prstGeom>
              <a:noFill/>
              <a:ln w="19050" cap="flat" cmpd="sng">
                <a:solidFill>
                  <a:schemeClr val="lt1"/>
                </a:solidFill>
                <a:prstDash val="solid"/>
                <a:round/>
                <a:headEnd type="none" w="sm" len="sm"/>
                <a:tailEnd type="none" w="sm" len="sm"/>
              </a:ln>
            </p:spPr>
          </p:pic>
          <p:grpSp>
            <p:nvGrpSpPr>
              <p:cNvPr id="16" name="Group 15">
                <a:extLst>
                  <a:ext uri="{FF2B5EF4-FFF2-40B4-BE49-F238E27FC236}">
                    <a16:creationId xmlns:a16="http://schemas.microsoft.com/office/drawing/2014/main" id="{A95B7D30-D23E-ECDC-32D8-238896B9B61E}"/>
                  </a:ext>
                </a:extLst>
              </p:cNvPr>
              <p:cNvGrpSpPr/>
              <p:nvPr userDrawn="1"/>
            </p:nvGrpSpPr>
            <p:grpSpPr>
              <a:xfrm>
                <a:off x="6639658" y="2681838"/>
                <a:ext cx="2504342" cy="915902"/>
                <a:chOff x="6639658" y="2681838"/>
                <a:chExt cx="2504342" cy="915902"/>
              </a:xfrm>
            </p:grpSpPr>
            <p:pic>
              <p:nvPicPr>
                <p:cNvPr id="18" name="Google Shape;36;p30">
                  <a:extLst>
                    <a:ext uri="{FF2B5EF4-FFF2-40B4-BE49-F238E27FC236}">
                      <a16:creationId xmlns:a16="http://schemas.microsoft.com/office/drawing/2014/main" id="{48C0B97E-B801-CBCF-D431-72AC1F4E66C8}"/>
                    </a:ext>
                  </a:extLst>
                </p:cNvPr>
                <p:cNvPicPr preferRelativeResize="0"/>
                <p:nvPr userDrawn="1"/>
              </p:nvPicPr>
              <p:blipFill rotWithShape="1">
                <a:blip r:embed="rId4">
                  <a:alphaModFix/>
                </a:blip>
                <a:srcRect/>
                <a:stretch/>
              </p:blipFill>
              <p:spPr>
                <a:xfrm>
                  <a:off x="6639658" y="2681838"/>
                  <a:ext cx="361950" cy="361950"/>
                </a:xfrm>
                <a:prstGeom prst="rect">
                  <a:avLst/>
                </a:prstGeom>
                <a:noFill/>
                <a:ln w="19050" cap="flat" cmpd="sng">
                  <a:solidFill>
                    <a:schemeClr val="lt1"/>
                  </a:solidFill>
                  <a:prstDash val="solid"/>
                  <a:round/>
                  <a:headEnd type="none" w="sm" len="sm"/>
                  <a:tailEnd type="none" w="sm" len="sm"/>
                </a:ln>
              </p:spPr>
            </p:pic>
            <p:pic>
              <p:nvPicPr>
                <p:cNvPr id="19" name="Google Shape;37;p30">
                  <a:extLst>
                    <a:ext uri="{FF2B5EF4-FFF2-40B4-BE49-F238E27FC236}">
                      <a16:creationId xmlns:a16="http://schemas.microsoft.com/office/drawing/2014/main" id="{BE6626BA-B849-4598-68FF-D8E234D742FD}"/>
                    </a:ext>
                  </a:extLst>
                </p:cNvPr>
                <p:cNvPicPr preferRelativeResize="0"/>
                <p:nvPr userDrawn="1"/>
              </p:nvPicPr>
              <p:blipFill rotWithShape="1">
                <a:blip r:embed="rId5">
                  <a:alphaModFix/>
                </a:blip>
                <a:srcRect/>
                <a:stretch/>
              </p:blipFill>
              <p:spPr>
                <a:xfrm>
                  <a:off x="6639658" y="3235790"/>
                  <a:ext cx="361950" cy="361950"/>
                </a:xfrm>
                <a:prstGeom prst="rect">
                  <a:avLst/>
                </a:prstGeom>
                <a:noFill/>
                <a:ln w="19050" cap="flat" cmpd="sng">
                  <a:solidFill>
                    <a:schemeClr val="lt1"/>
                  </a:solidFill>
                  <a:prstDash val="solid"/>
                  <a:round/>
                  <a:headEnd type="none" w="sm" len="sm"/>
                  <a:tailEnd type="none" w="sm" len="sm"/>
                </a:ln>
              </p:spPr>
            </p:pic>
            <p:sp>
              <p:nvSpPr>
                <p:cNvPr id="20" name="Google Shape;39;p30">
                  <a:extLst>
                    <a:ext uri="{FF2B5EF4-FFF2-40B4-BE49-F238E27FC236}">
                      <a16:creationId xmlns:a16="http://schemas.microsoft.com/office/drawing/2014/main" id="{6121FF27-7C37-AF4B-AF17-B21F2A65ADF6}"/>
                    </a:ext>
                  </a:extLst>
                </p:cNvPr>
                <p:cNvSpPr txBox="1"/>
                <p:nvPr userDrawn="1"/>
              </p:nvSpPr>
              <p:spPr>
                <a:xfrm>
                  <a:off x="7128387" y="2688351"/>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err="1">
                      <a:solidFill>
                        <a:schemeClr val="lt1"/>
                      </a:solidFill>
                      <a:latin typeface="Calibri"/>
                      <a:ea typeface="Calibri"/>
                      <a:cs typeface="Calibri"/>
                      <a:sym typeface="Calibri"/>
                    </a:rPr>
                    <a:t>usgcrp</a:t>
                  </a:r>
                  <a:endParaRPr sz="1200" b="0" i="0" u="none" strike="noStrike" cap="none" dirty="0">
                    <a:solidFill>
                      <a:schemeClr val="lt1"/>
                    </a:solidFill>
                    <a:latin typeface="Calibri"/>
                    <a:ea typeface="Calibri"/>
                    <a:cs typeface="Calibri"/>
                    <a:sym typeface="Calibri"/>
                  </a:endParaRPr>
                </a:p>
              </p:txBody>
            </p:sp>
            <p:sp>
              <p:nvSpPr>
                <p:cNvPr id="21" name="Google Shape;40;p30">
                  <a:extLst>
                    <a:ext uri="{FF2B5EF4-FFF2-40B4-BE49-F238E27FC236}">
                      <a16:creationId xmlns:a16="http://schemas.microsoft.com/office/drawing/2014/main" id="{07E26245-E765-4DAB-9FBE-B088797AB1E9}"/>
                    </a:ext>
                  </a:extLst>
                </p:cNvPr>
                <p:cNvSpPr txBox="1"/>
                <p:nvPr userDrawn="1"/>
              </p:nvSpPr>
              <p:spPr>
                <a:xfrm>
                  <a:off x="7128387" y="3235790"/>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err="1">
                      <a:solidFill>
                        <a:schemeClr val="lt1"/>
                      </a:solidFill>
                      <a:latin typeface="Calibri"/>
                      <a:ea typeface="Calibri"/>
                      <a:cs typeface="Calibri"/>
                      <a:sym typeface="Calibri"/>
                    </a:rPr>
                    <a:t>GlobalChange.gov</a:t>
                  </a:r>
                  <a:endParaRPr sz="1800" b="0" i="0" u="none" strike="noStrike" cap="none" dirty="0">
                    <a:solidFill>
                      <a:srgbClr val="000000"/>
                    </a:solidFill>
                    <a:latin typeface="Arial"/>
                    <a:ea typeface="Arial"/>
                    <a:cs typeface="Arial"/>
                    <a:sym typeface="Arial"/>
                  </a:endParaRPr>
                </a:p>
              </p:txBody>
            </p:sp>
          </p:grpSp>
        </p:grpSp>
        <p:sp>
          <p:nvSpPr>
            <p:cNvPr id="8" name="Google Shape;41;p30">
              <a:extLst>
                <a:ext uri="{FF2B5EF4-FFF2-40B4-BE49-F238E27FC236}">
                  <a16:creationId xmlns:a16="http://schemas.microsoft.com/office/drawing/2014/main" id="{25BE891C-2FDA-A1E6-D557-BFCA4DB28923}"/>
                </a:ext>
              </a:extLst>
            </p:cNvPr>
            <p:cNvSpPr txBox="1"/>
            <p:nvPr userDrawn="1"/>
          </p:nvSpPr>
          <p:spPr>
            <a:xfrm>
              <a:off x="6282811" y="1524772"/>
              <a:ext cx="2861189" cy="41655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Connect with USGCRP:</a:t>
              </a:r>
              <a:endParaRPr sz="18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409394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530860-5D58-5042-BB93-C7592BB8BF8A}"/>
              </a:ext>
            </a:extLst>
          </p:cNvPr>
          <p:cNvSpPr/>
          <p:nvPr userDrawn="1"/>
        </p:nvSpPr>
        <p:spPr>
          <a:xfrm>
            <a:off x="-1" y="296289"/>
            <a:ext cx="9144001" cy="1982454"/>
          </a:xfrm>
          <a:prstGeom prst="rect">
            <a:avLst/>
          </a:prstGeom>
          <a:solidFill>
            <a:srgbClr val="0263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endParaRP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4" y="404555"/>
            <a:ext cx="6397487" cy="461665"/>
          </a:xfrm>
          <a:prstGeom prst="rect">
            <a:avLst/>
          </a:prstGeom>
        </p:spPr>
        <p:txBody>
          <a:bodyPr wrap="square">
            <a:spAutoFit/>
          </a:bodyPr>
          <a:lstStyle/>
          <a:p>
            <a:r>
              <a:rPr lang="en-US" sz="2400" b="1" dirty="0">
                <a:solidFill>
                  <a:prstClr val="white"/>
                </a:solidFill>
                <a:cs typeface="Calibri" panose="020F0502020204030204" pitchFamily="34" charset="0"/>
              </a:rPr>
              <a:t>FIFTH NATIONAL CLIMATE ASSESSMENT</a:t>
            </a:r>
          </a:p>
        </p:txBody>
      </p:sp>
      <p:sp>
        <p:nvSpPr>
          <p:cNvPr id="11" name="Text Placeholder 10"/>
          <p:cNvSpPr>
            <a:spLocks noGrp="1"/>
          </p:cNvSpPr>
          <p:nvPr>
            <p:ph type="body" sz="quarter" idx="15" hasCustomPrompt="1"/>
          </p:nvPr>
        </p:nvSpPr>
        <p:spPr>
          <a:xfrm>
            <a:off x="307975" y="938205"/>
            <a:ext cx="6070600" cy="384175"/>
          </a:xfrm>
        </p:spPr>
        <p:txBody>
          <a:bodyPr anchor="ctr">
            <a:normAutofit/>
          </a:bodyPr>
          <a:lstStyle>
            <a:lvl1pPr marL="0" indent="0">
              <a:buNone/>
              <a:defRPr sz="1800" b="1" i="1" baseline="0">
                <a:solidFill>
                  <a:schemeClr val="bg1"/>
                </a:solidFill>
              </a:defRPr>
            </a:lvl1pPr>
          </a:lstStyle>
          <a:p>
            <a:pPr lvl="0"/>
            <a:r>
              <a:rPr lang="en-US" dirty="0"/>
              <a:t>Click to enter Chapter # | Chapter Title</a:t>
            </a:r>
          </a:p>
        </p:txBody>
      </p:sp>
      <p:sp>
        <p:nvSpPr>
          <p:cNvPr id="3" name="Subtitle 2"/>
          <p:cNvSpPr>
            <a:spLocks noGrp="1"/>
          </p:cNvSpPr>
          <p:nvPr>
            <p:ph type="subTitle" idx="1" hasCustomPrompt="1"/>
          </p:nvPr>
        </p:nvSpPr>
        <p:spPr>
          <a:xfrm>
            <a:off x="307975" y="1497134"/>
            <a:ext cx="6070600" cy="497082"/>
          </a:xfrm>
        </p:spPr>
        <p:txBody>
          <a:bodyPr>
            <a:norm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Presenter’s Name |  Affiliation |  Date</a:t>
            </a:r>
          </a:p>
        </p:txBody>
      </p:sp>
      <p:pic>
        <p:nvPicPr>
          <p:cNvPr id="4" name="Picture 3" descr="A person carrying a solar panel&#10;&#10;Description automatically generated">
            <a:extLst>
              <a:ext uri="{FF2B5EF4-FFF2-40B4-BE49-F238E27FC236}">
                <a16:creationId xmlns:a16="http://schemas.microsoft.com/office/drawing/2014/main" id="{3187A6B5-3669-BC92-7F1C-77899804C888}"/>
              </a:ext>
            </a:extLst>
          </p:cNvPr>
          <p:cNvPicPr>
            <a:picLocks noChangeAspect="1"/>
          </p:cNvPicPr>
          <p:nvPr userDrawn="1"/>
        </p:nvPicPr>
        <p:blipFill rotWithShape="1">
          <a:blip r:embed="rId2"/>
          <a:srcRect t="16464" b="6598"/>
          <a:stretch/>
        </p:blipFill>
        <p:spPr>
          <a:xfrm>
            <a:off x="2" y="2168972"/>
            <a:ext cx="9143999" cy="4689025"/>
          </a:xfrm>
          <a:prstGeom prst="rect">
            <a:avLst/>
          </a:prstGeom>
        </p:spPr>
      </p:pic>
      <p:pic>
        <p:nvPicPr>
          <p:cNvPr id="6" name="Picture 5">
            <a:extLst>
              <a:ext uri="{FF2B5EF4-FFF2-40B4-BE49-F238E27FC236}">
                <a16:creationId xmlns:a16="http://schemas.microsoft.com/office/drawing/2014/main" id="{1255BB0F-115A-A44B-010A-C9F2EAB9F186}"/>
              </a:ext>
            </a:extLst>
          </p:cNvPr>
          <p:cNvPicPr>
            <a:picLocks noChangeAspect="1"/>
          </p:cNvPicPr>
          <p:nvPr userDrawn="1"/>
        </p:nvPicPr>
        <p:blipFill rotWithShape="1">
          <a:blip r:embed="rId3"/>
          <a:srcRect t="12065"/>
          <a:stretch/>
        </p:blipFill>
        <p:spPr>
          <a:xfrm>
            <a:off x="-3" y="1"/>
            <a:ext cx="9143999" cy="317176"/>
          </a:xfrm>
          <a:prstGeom prst="rect">
            <a:avLst/>
          </a:prstGeom>
        </p:spPr>
      </p:pic>
    </p:spTree>
    <p:extLst>
      <p:ext uri="{BB962C8B-B14F-4D97-AF65-F5344CB8AC3E}">
        <p14:creationId xmlns:p14="http://schemas.microsoft.com/office/powerpoint/2010/main" val="2290240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p:cNvSpPr>
            <a:spLocks noGrp="1"/>
          </p:cNvSpPr>
          <p:nvPr>
            <p:ph type="body" sz="quarter" idx="10" hasCustomPrompt="1"/>
          </p:nvPr>
        </p:nvSpPr>
        <p:spPr>
          <a:xfrm>
            <a:off x="2938272" y="582895"/>
            <a:ext cx="5577078" cy="1302101"/>
          </a:xfrm>
        </p:spPr>
        <p:txBody>
          <a:bodyPr anchor="ctr">
            <a:normAutofit/>
          </a:bodyPr>
          <a:lstStyle>
            <a:lvl1pPr marL="0" indent="0">
              <a:buNone/>
              <a:defRPr sz="3600" baseline="0">
                <a:solidFill>
                  <a:srgbClr val="026393"/>
                </a:solidFill>
                <a:latin typeface="+mj-lt"/>
              </a:defRPr>
            </a:lvl1pPr>
          </a:lstStyle>
          <a:p>
            <a:pPr lvl="0"/>
            <a:r>
              <a:rPr lang="en-US" dirty="0"/>
              <a:t>Click to edit Key Message Title</a:t>
            </a:r>
          </a:p>
        </p:txBody>
      </p:sp>
      <p:sp>
        <p:nvSpPr>
          <p:cNvPr id="9" name="Content Placeholder 2"/>
          <p:cNvSpPr>
            <a:spLocks noGrp="1"/>
          </p:cNvSpPr>
          <p:nvPr>
            <p:ph idx="13" hasCustomPrompt="1"/>
          </p:nvPr>
        </p:nvSpPr>
        <p:spPr>
          <a:xfrm>
            <a:off x="628650" y="2441359"/>
            <a:ext cx="7886700" cy="3735603"/>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grpSp>
        <p:nvGrpSpPr>
          <p:cNvPr id="12" name="Group 11">
            <a:extLst>
              <a:ext uri="{FF2B5EF4-FFF2-40B4-BE49-F238E27FC236}">
                <a16:creationId xmlns:a16="http://schemas.microsoft.com/office/drawing/2014/main" id="{CB411764-5EC6-0641-F9FB-DE1C4B9A54B6}"/>
              </a:ext>
            </a:extLst>
          </p:cNvPr>
          <p:cNvGrpSpPr/>
          <p:nvPr userDrawn="1"/>
        </p:nvGrpSpPr>
        <p:grpSpPr>
          <a:xfrm>
            <a:off x="365760" y="413691"/>
            <a:ext cx="2182368" cy="1221956"/>
            <a:chOff x="365760" y="413691"/>
            <a:chExt cx="2182368" cy="1221956"/>
          </a:xfrm>
        </p:grpSpPr>
        <p:sp>
          <p:nvSpPr>
            <p:cNvPr id="3" name="Rectangle 2">
              <a:extLst>
                <a:ext uri="{FF2B5EF4-FFF2-40B4-BE49-F238E27FC236}">
                  <a16:creationId xmlns:a16="http://schemas.microsoft.com/office/drawing/2014/main" id="{49D71220-2A86-9D8E-68EC-22A0032909C9}"/>
                </a:ext>
              </a:extLst>
            </p:cNvPr>
            <p:cNvSpPr/>
            <p:nvPr userDrawn="1"/>
          </p:nvSpPr>
          <p:spPr>
            <a:xfrm>
              <a:off x="426720" y="1370471"/>
              <a:ext cx="2121408" cy="265176"/>
            </a:xfrm>
            <a:prstGeom prst="rect">
              <a:avLst/>
            </a:prstGeom>
            <a:solidFill>
              <a:srgbClr val="0263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603999E0-E9D3-1B41-49E7-12A96378E65F}"/>
                </a:ext>
              </a:extLst>
            </p:cNvPr>
            <p:cNvSpPr/>
            <p:nvPr userDrawn="1"/>
          </p:nvSpPr>
          <p:spPr>
            <a:xfrm>
              <a:off x="426720" y="1092494"/>
              <a:ext cx="1414272" cy="265176"/>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Box 5">
              <a:extLst>
                <a:ext uri="{FF2B5EF4-FFF2-40B4-BE49-F238E27FC236}">
                  <a16:creationId xmlns:a16="http://schemas.microsoft.com/office/drawing/2014/main" id="{D029613D-3C8A-8794-8D2A-5AF946E76795}"/>
                </a:ext>
              </a:extLst>
            </p:cNvPr>
            <p:cNvSpPr txBox="1"/>
            <p:nvPr userDrawn="1"/>
          </p:nvSpPr>
          <p:spPr>
            <a:xfrm>
              <a:off x="365760" y="413691"/>
              <a:ext cx="1487424" cy="707886"/>
            </a:xfrm>
            <a:prstGeom prst="rect">
              <a:avLst/>
            </a:prstGeom>
            <a:noFill/>
          </p:spPr>
          <p:txBody>
            <a:bodyPr wrap="square" rtlCol="0">
              <a:spAutoFit/>
            </a:bodyPr>
            <a:lstStyle/>
            <a:p>
              <a:pPr algn="l"/>
              <a:r>
                <a:rPr lang="en-US" sz="2000" b="0" dirty="0">
                  <a:solidFill>
                    <a:srgbClr val="026393"/>
                  </a:solidFill>
                </a:rPr>
                <a:t>KEY </a:t>
              </a:r>
            </a:p>
            <a:p>
              <a:pPr algn="l"/>
              <a:r>
                <a:rPr lang="en-US" sz="2000" b="0" dirty="0">
                  <a:solidFill>
                    <a:srgbClr val="026393"/>
                  </a:solidFill>
                </a:rPr>
                <a:t>MESSAGE</a:t>
              </a:r>
            </a:p>
          </p:txBody>
        </p:sp>
      </p:grpSp>
      <p:sp>
        <p:nvSpPr>
          <p:cNvPr id="14" name="Content Placeholder 13">
            <a:extLst>
              <a:ext uri="{FF2B5EF4-FFF2-40B4-BE49-F238E27FC236}">
                <a16:creationId xmlns:a16="http://schemas.microsoft.com/office/drawing/2014/main" id="{0EADC9E4-3C3D-8C39-9C39-DF210A13A2B5}"/>
              </a:ext>
            </a:extLst>
          </p:cNvPr>
          <p:cNvSpPr>
            <a:spLocks noGrp="1"/>
          </p:cNvSpPr>
          <p:nvPr>
            <p:ph sz="quarter" idx="14" hasCustomPrompt="1"/>
          </p:nvPr>
        </p:nvSpPr>
        <p:spPr>
          <a:xfrm>
            <a:off x="1920144" y="501478"/>
            <a:ext cx="573088" cy="774700"/>
          </a:xfrm>
        </p:spPr>
        <p:txBody>
          <a:bodyPr>
            <a:noAutofit/>
          </a:bodyPr>
          <a:lstStyle>
            <a:lvl1pPr marL="0" indent="0" algn="ctr">
              <a:buNone/>
              <a:defRPr sz="7200">
                <a:solidFill>
                  <a:srgbClr val="02639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6  |  Fifth National Climate Assessment  |  nca2023.globalchange.gov</a:t>
            </a:r>
          </a:p>
        </p:txBody>
      </p:sp>
    </p:spTree>
    <p:extLst>
      <p:ext uri="{BB962C8B-B14F-4D97-AF65-F5344CB8AC3E}">
        <p14:creationId xmlns:p14="http://schemas.microsoft.com/office/powerpoint/2010/main" val="1051106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Picture">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628650" y="432122"/>
            <a:ext cx="7886700" cy="4636918"/>
          </a:xfrm>
        </p:spPr>
        <p:txBody>
          <a:bodyPr anchor="t"/>
          <a:lstStyle>
            <a:lvl1pPr marL="0" indent="0" algn="l">
              <a:buNone/>
              <a:defRPr>
                <a:solidFill>
                  <a:schemeClr val="bg1"/>
                </a:solidFill>
              </a:defRPr>
            </a:lvl1pPr>
          </a:lstStyle>
          <a:p>
            <a:pPr lvl="0"/>
            <a:r>
              <a:rPr lang="en-US" dirty="0"/>
              <a:t>Edit Master text styles</a:t>
            </a:r>
          </a:p>
        </p:txBody>
      </p:sp>
      <p:sp>
        <p:nvSpPr>
          <p:cNvPr id="2" name="Title 1"/>
          <p:cNvSpPr>
            <a:spLocks noGrp="1"/>
          </p:cNvSpPr>
          <p:nvPr>
            <p:ph type="title" hasCustomPrompt="1"/>
          </p:nvPr>
        </p:nvSpPr>
        <p:spPr>
          <a:xfrm>
            <a:off x="628650" y="5221422"/>
            <a:ext cx="7886700" cy="918121"/>
          </a:xfrm>
          <a:noFill/>
          <a:ln w="19050">
            <a:noFill/>
          </a:ln>
        </p:spPr>
        <p:txBody>
          <a:bodyPr anchor="b">
            <a:normAutofit/>
          </a:bodyPr>
          <a:lstStyle>
            <a:lvl1pPr algn="ctr">
              <a:defRPr sz="2400" b="1" baseline="0">
                <a:solidFill>
                  <a:schemeClr val="tx1"/>
                </a:solidFill>
                <a:latin typeface="+mn-lt"/>
              </a:defRPr>
            </a:lvl1pPr>
          </a:lstStyle>
          <a:p>
            <a:r>
              <a:rPr lang="en-US" dirty="0"/>
              <a:t>Click to edit figure intent</a:t>
            </a:r>
          </a:p>
        </p:txBody>
      </p:sp>
      <p:sp>
        <p:nvSpPr>
          <p:cNvPr id="8" name="Rectangle 7">
            <a:extLst>
              <a:ext uri="{FF2B5EF4-FFF2-40B4-BE49-F238E27FC236}">
                <a16:creationId xmlns:a16="http://schemas.microsoft.com/office/drawing/2014/main" id="{8E431342-E439-F90A-192E-1C8A823E5A4C}"/>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9B0279-6CDB-1330-A56E-B3CDAB4AE4F9}"/>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6  |  Fifth National Climate Assessment  |  nca2023.globalchange.gov</a:t>
            </a:r>
          </a:p>
        </p:txBody>
      </p:sp>
    </p:spTree>
    <p:extLst>
      <p:ext uri="{BB962C8B-B14F-4D97-AF65-F5344CB8AC3E}">
        <p14:creationId xmlns:p14="http://schemas.microsoft.com/office/powerpoint/2010/main" val="412092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Picture">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3633848" y="457200"/>
            <a:ext cx="5225143" cy="5741719"/>
          </a:xfrm>
        </p:spPr>
        <p:txBody>
          <a:bodyPr anchor="t"/>
          <a:lstStyle>
            <a:lvl1pPr marL="0" indent="0" algn="l">
              <a:buNone/>
              <a:defRPr>
                <a:solidFill>
                  <a:schemeClr val="bg1"/>
                </a:solidFill>
              </a:defRPr>
            </a:lvl1pPr>
          </a:lstStyle>
          <a:p>
            <a:pPr lvl="0"/>
            <a:r>
              <a:rPr lang="en-US"/>
              <a:t>Edit Master text styles</a:t>
            </a:r>
          </a:p>
        </p:txBody>
      </p:sp>
      <p:sp>
        <p:nvSpPr>
          <p:cNvPr id="2" name="Title 1"/>
          <p:cNvSpPr>
            <a:spLocks noGrp="1"/>
          </p:cNvSpPr>
          <p:nvPr>
            <p:ph type="title" hasCustomPrompt="1"/>
          </p:nvPr>
        </p:nvSpPr>
        <p:spPr>
          <a:xfrm>
            <a:off x="446961" y="457200"/>
            <a:ext cx="2949178" cy="1600200"/>
          </a:xfrm>
          <a:noFill/>
          <a:ln w="19050">
            <a:noFill/>
          </a:ln>
        </p:spPr>
        <p:txBody>
          <a:bodyPr anchor="b">
            <a:normAutofit/>
          </a:bodyPr>
          <a:lstStyle>
            <a:lvl1pPr>
              <a:defRPr sz="2400" b="1" baseline="0">
                <a:solidFill>
                  <a:schemeClr val="tx1"/>
                </a:solidFill>
                <a:latin typeface="+mn-lt"/>
              </a:defRPr>
            </a:lvl1pPr>
          </a:lstStyle>
          <a:p>
            <a:r>
              <a:rPr lang="en-US" dirty="0"/>
              <a:t>Click to edit figure intent</a:t>
            </a:r>
          </a:p>
        </p:txBody>
      </p:sp>
      <p:sp>
        <p:nvSpPr>
          <p:cNvPr id="7" name="Rectangle 6">
            <a:extLst>
              <a:ext uri="{FF2B5EF4-FFF2-40B4-BE49-F238E27FC236}">
                <a16:creationId xmlns:a16="http://schemas.microsoft.com/office/drawing/2014/main" id="{3285F582-D022-5B56-437E-4C8EB2A796D2}"/>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2AFEDEC-877C-393A-6DD7-DA9E10454877}"/>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6  |  Fifth National Climate Assessment  |  nca2023.globalchange.gov</a:t>
            </a:r>
          </a:p>
        </p:txBody>
      </p:sp>
    </p:spTree>
    <p:extLst>
      <p:ext uri="{BB962C8B-B14F-4D97-AF65-F5344CB8AC3E}">
        <p14:creationId xmlns:p14="http://schemas.microsoft.com/office/powerpoint/2010/main" val="2522371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Team">
    <p:spTree>
      <p:nvGrpSpPr>
        <p:cNvPr id="1" name=""/>
        <p:cNvGrpSpPr/>
        <p:nvPr/>
      </p:nvGrpSpPr>
      <p:grpSpPr>
        <a:xfrm>
          <a:off x="0" y="0"/>
          <a:ext cx="0" cy="0"/>
          <a:chOff x="0" y="0"/>
          <a:chExt cx="0" cy="0"/>
        </a:xfrm>
      </p:grpSpPr>
      <p:sp>
        <p:nvSpPr>
          <p:cNvPr id="9" name="Content Placeholder 2"/>
          <p:cNvSpPr>
            <a:spLocks noGrp="1"/>
          </p:cNvSpPr>
          <p:nvPr>
            <p:ph idx="13" hasCustomPrompt="1"/>
          </p:nvPr>
        </p:nvSpPr>
        <p:spPr>
          <a:xfrm>
            <a:off x="628650" y="1353313"/>
            <a:ext cx="7886700" cy="4762690"/>
          </a:xfrm>
        </p:spPr>
        <p:txBody>
          <a:bodyPr numCol="2" spcCol="182880">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text</a:t>
            </a:r>
          </a:p>
        </p:txBody>
      </p:sp>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6  |  Fifth National Climate Assessment  |  nca2023.globalchange.gov</a:t>
            </a:r>
          </a:p>
        </p:txBody>
      </p:sp>
      <p:sp>
        <p:nvSpPr>
          <p:cNvPr id="15" name="TextBox 14">
            <a:extLst>
              <a:ext uri="{FF2B5EF4-FFF2-40B4-BE49-F238E27FC236}">
                <a16:creationId xmlns:a16="http://schemas.microsoft.com/office/drawing/2014/main" id="{616A732D-BBB5-511D-0133-CD4B8C1AB67C}"/>
              </a:ext>
            </a:extLst>
          </p:cNvPr>
          <p:cNvSpPr txBox="1"/>
          <p:nvPr userDrawn="1"/>
        </p:nvSpPr>
        <p:spPr>
          <a:xfrm>
            <a:off x="628650" y="377952"/>
            <a:ext cx="7886700" cy="707886"/>
          </a:xfrm>
          <a:prstGeom prst="rect">
            <a:avLst/>
          </a:prstGeom>
          <a:noFill/>
        </p:spPr>
        <p:txBody>
          <a:bodyPr wrap="square" rtlCol="0">
            <a:spAutoFit/>
          </a:bodyPr>
          <a:lstStyle/>
          <a:p>
            <a:r>
              <a:rPr lang="en-US" sz="4000" b="0" dirty="0">
                <a:solidFill>
                  <a:srgbClr val="026393"/>
                </a:solidFill>
                <a:latin typeface="+mj-lt"/>
              </a:rPr>
              <a:t>Chapter Team</a:t>
            </a:r>
          </a:p>
        </p:txBody>
      </p:sp>
    </p:spTree>
    <p:extLst>
      <p:ext uri="{BB962C8B-B14F-4D97-AF65-F5344CB8AC3E}">
        <p14:creationId xmlns:p14="http://schemas.microsoft.com/office/powerpoint/2010/main" val="2474721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6  |  Fifth National Climate Assessment  |  nca2023.globalchange.gov</a:t>
            </a:r>
          </a:p>
        </p:txBody>
      </p:sp>
      <p:sp>
        <p:nvSpPr>
          <p:cNvPr id="2" name="Text Placeholder 9">
            <a:extLst>
              <a:ext uri="{FF2B5EF4-FFF2-40B4-BE49-F238E27FC236}">
                <a16:creationId xmlns:a16="http://schemas.microsoft.com/office/drawing/2014/main" id="{BC10BA22-F939-CDBA-450C-BE7FBC46CC01}"/>
              </a:ext>
            </a:extLst>
          </p:cNvPr>
          <p:cNvSpPr>
            <a:spLocks noGrp="1"/>
          </p:cNvSpPr>
          <p:nvPr>
            <p:ph type="body" sz="quarter" idx="10" hasCustomPrompt="1"/>
          </p:nvPr>
        </p:nvSpPr>
        <p:spPr>
          <a:xfrm>
            <a:off x="409074" y="3843453"/>
            <a:ext cx="7793455" cy="1302101"/>
          </a:xfrm>
        </p:spPr>
        <p:txBody>
          <a:bodyPr anchor="ctr">
            <a:normAutofit/>
          </a:bodyPr>
          <a:lstStyle>
            <a:lvl1pPr marL="0" indent="0">
              <a:buNone/>
              <a:defRPr sz="4400" baseline="0">
                <a:solidFill>
                  <a:srgbClr val="026393"/>
                </a:solidFill>
                <a:latin typeface="+mj-lt"/>
              </a:defRPr>
            </a:lvl1pPr>
          </a:lstStyle>
          <a:p>
            <a:pPr lvl="0"/>
            <a:r>
              <a:rPr lang="en-US" dirty="0"/>
              <a:t>Click to edit Section Header</a:t>
            </a:r>
          </a:p>
        </p:txBody>
      </p:sp>
    </p:spTree>
    <p:extLst>
      <p:ext uri="{BB962C8B-B14F-4D97-AF65-F5344CB8AC3E}">
        <p14:creationId xmlns:p14="http://schemas.microsoft.com/office/powerpoint/2010/main" val="2964840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672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0" hasCustomPrompt="1"/>
          </p:nvPr>
        </p:nvSpPr>
        <p:spPr>
          <a:xfrm>
            <a:off x="426720" y="413691"/>
            <a:ext cx="8088630" cy="1221956"/>
          </a:xfrm>
        </p:spPr>
        <p:txBody>
          <a:bodyPr anchor="ctr">
            <a:normAutofit/>
          </a:bodyPr>
          <a:lstStyle>
            <a:lvl1pPr marL="0" indent="0">
              <a:buNone/>
              <a:defRPr sz="3600">
                <a:solidFill>
                  <a:srgbClr val="026393"/>
                </a:solidFill>
                <a:latin typeface="+mj-lt"/>
              </a:defRPr>
            </a:lvl1pPr>
          </a:lstStyle>
          <a:p>
            <a:pPr lvl="0"/>
            <a:r>
              <a:rPr lang="en-US" dirty="0"/>
              <a:t>Click to edit title</a:t>
            </a:r>
          </a:p>
        </p:txBody>
      </p:sp>
      <p:sp>
        <p:nvSpPr>
          <p:cNvPr id="15" name="Rectangle 14">
            <a:extLst>
              <a:ext uri="{FF2B5EF4-FFF2-40B4-BE49-F238E27FC236}">
                <a16:creationId xmlns:a16="http://schemas.microsoft.com/office/drawing/2014/main" id="{79D0DD83-D4ED-FB6B-AC6B-701A8FA57511}"/>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8A5234-F013-5CF0-FBAD-852AC47C504A}"/>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6  |  Fifth National Climate Assessment  |  nca2023.globalchange.gov</a:t>
            </a:r>
          </a:p>
        </p:txBody>
      </p:sp>
    </p:spTree>
    <p:extLst>
      <p:ext uri="{BB962C8B-B14F-4D97-AF65-F5344CB8AC3E}">
        <p14:creationId xmlns:p14="http://schemas.microsoft.com/office/powerpoint/2010/main" val="301666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p:cNvSpPr>
            <a:spLocks noGrp="1"/>
          </p:cNvSpPr>
          <p:nvPr>
            <p:ph type="body" sz="quarter" idx="10" hasCustomPrompt="1"/>
          </p:nvPr>
        </p:nvSpPr>
        <p:spPr>
          <a:xfrm>
            <a:off x="628650" y="582895"/>
            <a:ext cx="7886700" cy="1302101"/>
          </a:xfrm>
        </p:spPr>
        <p:txBody>
          <a:bodyPr anchor="ctr">
            <a:normAutofit/>
          </a:bodyPr>
          <a:lstStyle>
            <a:lvl1pPr marL="0" indent="0">
              <a:buNone/>
              <a:defRPr sz="3600" baseline="0">
                <a:solidFill>
                  <a:srgbClr val="026393"/>
                </a:solidFill>
                <a:latin typeface="+mj-lt"/>
              </a:defRPr>
            </a:lvl1pPr>
          </a:lstStyle>
          <a:p>
            <a:pPr lvl="0"/>
            <a:r>
              <a:rPr lang="en-US" dirty="0"/>
              <a:t>Click to edit title</a:t>
            </a:r>
          </a:p>
        </p:txBody>
      </p:sp>
      <p:sp>
        <p:nvSpPr>
          <p:cNvPr id="9" name="Content Placeholder 2"/>
          <p:cNvSpPr>
            <a:spLocks noGrp="1"/>
          </p:cNvSpPr>
          <p:nvPr>
            <p:ph idx="13" hasCustomPrompt="1"/>
          </p:nvPr>
        </p:nvSpPr>
        <p:spPr>
          <a:xfrm>
            <a:off x="628650" y="2105527"/>
            <a:ext cx="7886700" cy="4071436"/>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text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a:solidFill>
                  <a:schemeClr val="bg1"/>
                </a:solidFill>
              </a:rPr>
              <a:t>Chapter 6  </a:t>
            </a:r>
            <a:r>
              <a:rPr lang="en-US" sz="1200" dirty="0">
                <a:solidFill>
                  <a:schemeClr val="bg1"/>
                </a:solidFill>
              </a:rPr>
              <a:t>|  Fifth National Climate Assessment  |  nca2023.globalchange.gov</a:t>
            </a:r>
          </a:p>
        </p:txBody>
      </p:sp>
    </p:spTree>
    <p:extLst>
      <p:ext uri="{BB962C8B-B14F-4D97-AF65-F5344CB8AC3E}">
        <p14:creationId xmlns:p14="http://schemas.microsoft.com/office/powerpoint/2010/main" val="4126427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hape 14">
            <a:extLst>
              <a:ext uri="{FF2B5EF4-FFF2-40B4-BE49-F238E27FC236}">
                <a16:creationId xmlns:a16="http://schemas.microsoft.com/office/drawing/2014/main" id="{6DB39B50-A37F-8D49-8561-48BB1F8AA68E}"/>
              </a:ext>
            </a:extLst>
          </p:cNvPr>
          <p:cNvSpPr txBox="1"/>
          <p:nvPr userDrawn="1"/>
        </p:nvSpPr>
        <p:spPr>
          <a:xfrm>
            <a:off x="7337686" y="6543675"/>
            <a:ext cx="1745990" cy="244474"/>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bg1"/>
                </a:solidFill>
                <a:latin typeface="Calibri"/>
                <a:ea typeface="Calibri"/>
                <a:cs typeface="Calibri"/>
                <a:sym typeface="Calibri"/>
              </a:rPr>
              <a:pPr marL="0" marR="0" lvl="0" indent="0" algn="r" rtl="0">
                <a:spcBef>
                  <a:spcPts val="0"/>
                </a:spcBef>
                <a:spcAft>
                  <a:spcPts val="0"/>
                </a:spcAft>
                <a:buSzPct val="25000"/>
                <a:buNone/>
              </a:pPr>
              <a:t>‹#›</a:t>
            </a:fld>
            <a:endParaRPr lang="en-US" sz="1200" b="0" i="0" u="none" strike="noStrike" cap="none" baseline="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187566361"/>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7" r:id="rId3"/>
    <p:sldLayoutId id="2147483675" r:id="rId4"/>
    <p:sldLayoutId id="2147483669" r:id="rId5"/>
    <p:sldLayoutId id="2147483680" r:id="rId6"/>
    <p:sldLayoutId id="2147483684" r:id="rId7"/>
    <p:sldLayoutId id="2147483664" r:id="rId8"/>
    <p:sldLayoutId id="2147483686" r:id="rId9"/>
    <p:sldLayoutId id="2147483685"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nca2023.globalchange.gov/chapter/15" TargetMode="External"/><Relationship Id="rId2" Type="http://schemas.openxmlformats.org/officeDocument/2006/relationships/hyperlink" Target="https://nca2023.globalchange.gov/" TargetMode="Externa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atlas.globalchange.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7930/NCA5.2023.CH6"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EAC55B-356A-F75D-DF88-CB5D886650FE}"/>
              </a:ext>
            </a:extLst>
          </p:cNvPr>
          <p:cNvSpPr>
            <a:spLocks noGrp="1"/>
          </p:cNvSpPr>
          <p:nvPr>
            <p:ph idx="13"/>
          </p:nvPr>
        </p:nvSpPr>
        <p:spPr>
          <a:xfrm>
            <a:off x="628649" y="1698171"/>
            <a:ext cx="5298621" cy="4478792"/>
          </a:xfrm>
        </p:spPr>
        <p:txBody>
          <a:bodyPr/>
          <a:lstStyle/>
          <a:p>
            <a:pPr marL="285750" indent="-285750">
              <a:buFont typeface="Arial" panose="020B0604020202020204" pitchFamily="34" charset="0"/>
              <a:buChar char="•"/>
            </a:pPr>
            <a:r>
              <a:rPr lang="en-US" sz="2000" dirty="0"/>
              <a:t>NCA5 Website: </a:t>
            </a:r>
            <a:r>
              <a:rPr lang="en-US" sz="2000" dirty="0">
                <a:hlinkClick r:id="rId2"/>
              </a:rPr>
              <a:t>https://nca2023.globalchange.gov</a:t>
            </a:r>
            <a:endParaRPr lang="en-US" sz="2000" dirty="0"/>
          </a:p>
          <a:p>
            <a:pPr marL="285750" indent="-285750">
              <a:buFont typeface="Arial" panose="020B0604020202020204" pitchFamily="34" charset="0"/>
              <a:buChar char="•"/>
            </a:pPr>
            <a:r>
              <a:rPr lang="en-US" sz="2000" dirty="0"/>
              <a:t>Chapter Website: </a:t>
            </a:r>
            <a:r>
              <a:rPr lang="en-US" sz="2000" dirty="0">
                <a:hlinkClick r:id="rId3"/>
              </a:rPr>
              <a:t>https://nca2023.globalchange.gov/chapter/6</a:t>
            </a:r>
            <a:endParaRPr lang="en-US" sz="2000" dirty="0"/>
          </a:p>
          <a:p>
            <a:pPr marL="285750" indent="-285750">
              <a:buFont typeface="Arial" panose="020B0604020202020204" pitchFamily="34" charset="0"/>
              <a:buChar char="•"/>
            </a:pPr>
            <a:r>
              <a:rPr lang="en-US" sz="2000" dirty="0"/>
              <a:t>NCA5 Atlas: </a:t>
            </a:r>
            <a:r>
              <a:rPr lang="en-US" sz="2000" dirty="0">
                <a:hlinkClick r:id="rId4"/>
              </a:rPr>
              <a:t>https://atlas.globalchange.gov</a:t>
            </a:r>
            <a:endParaRPr lang="en-US" sz="2000" dirty="0"/>
          </a:p>
          <a:p>
            <a:pPr marL="285750" indent="-285750">
              <a:buFont typeface="Arial" panose="020B0604020202020204" pitchFamily="34" charset="0"/>
              <a:buChar char="•"/>
            </a:pPr>
            <a:r>
              <a:rPr lang="en-US" sz="2000" dirty="0"/>
              <a:t>Figure captions can be found in the slide notes of this deck</a:t>
            </a:r>
          </a:p>
          <a:p>
            <a:pPr marL="285750" indent="-285750">
              <a:buFont typeface="Arial" panose="020B0604020202020204" pitchFamily="34" charset="0"/>
              <a:buChar char="•"/>
            </a:pPr>
            <a:r>
              <a:rPr lang="en-US" sz="2000" dirty="0"/>
              <a:t>Social media: @</a:t>
            </a:r>
            <a:r>
              <a:rPr lang="en-US" sz="2000" dirty="0" err="1"/>
              <a:t>usgcrp</a:t>
            </a:r>
            <a:r>
              <a:rPr lang="en-US" sz="2000" dirty="0"/>
              <a:t>, #NCA5</a:t>
            </a:r>
          </a:p>
        </p:txBody>
      </p:sp>
      <p:pic>
        <p:nvPicPr>
          <p:cNvPr id="1026" name="Picture 2">
            <a:extLst>
              <a:ext uri="{FF2B5EF4-FFF2-40B4-BE49-F238E27FC236}">
                <a16:creationId xmlns:a16="http://schemas.microsoft.com/office/drawing/2014/main" id="{7543C152-EB8F-322B-18F1-991AC3AAB82B}"/>
              </a:ext>
            </a:extLst>
          </p:cNvPr>
          <p:cNvPicPr>
            <a:picLocks noGrp="1" noChangeAspect="1" noChangeArrowheads="1"/>
          </p:cNvPicPr>
          <p:nvPr>
            <p:ph sz="quarter" idx="14"/>
          </p:nvPr>
        </p:nvPicPr>
        <p:blipFill>
          <a:blip r:embed="rId5">
            <a:extLst>
              <a:ext uri="{28A0092B-C50C-407E-A947-70E740481C1C}">
                <a14:useLocalDpi xmlns:a14="http://schemas.microsoft.com/office/drawing/2010/main" val="0"/>
              </a:ext>
            </a:extLst>
          </a:blip>
          <a:srcRect/>
          <a:stretch>
            <a:fillRect/>
          </a:stretch>
        </p:blipFill>
        <p:spPr bwMode="auto">
          <a:xfrm>
            <a:off x="6400800" y="2305050"/>
            <a:ext cx="2054225" cy="205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341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293B0C-2FAC-C2E2-092C-4C52F9B7C504}"/>
              </a:ext>
            </a:extLst>
          </p:cNvPr>
          <p:cNvSpPr>
            <a:spLocks noGrp="1"/>
          </p:cNvSpPr>
          <p:nvPr>
            <p:ph type="title"/>
          </p:nvPr>
        </p:nvSpPr>
        <p:spPr/>
        <p:txBody>
          <a:bodyPr/>
          <a:lstStyle/>
          <a:p>
            <a:r>
              <a:rPr lang="en-US" dirty="0"/>
              <a:t>Figure 6.5. Postfire debris flows threaten public safety.</a:t>
            </a:r>
          </a:p>
        </p:txBody>
      </p:sp>
      <p:pic>
        <p:nvPicPr>
          <p:cNvPr id="4" name="Content Placeholder 3">
            <a:extLst>
              <a:ext uri="{FF2B5EF4-FFF2-40B4-BE49-F238E27FC236}">
                <a16:creationId xmlns:a16="http://schemas.microsoft.com/office/drawing/2014/main" id="{06862497-3653-83AB-C236-DAF43E5EBECA}"/>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57" r="-57"/>
          <a:stretch/>
        </p:blipFill>
        <p:spPr>
          <a:xfrm>
            <a:off x="356660" y="1012371"/>
            <a:ext cx="8430679" cy="3573123"/>
          </a:xfrm>
          <a:prstGeom prst="rect">
            <a:avLst/>
          </a:prstGeom>
        </p:spPr>
      </p:pic>
    </p:spTree>
    <p:extLst>
      <p:ext uri="{BB962C8B-B14F-4D97-AF65-F5344CB8AC3E}">
        <p14:creationId xmlns:p14="http://schemas.microsoft.com/office/powerpoint/2010/main" val="3219738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FB3E9B-ACA8-C79B-44DD-A9AA4F4AD68A}"/>
              </a:ext>
            </a:extLst>
          </p:cNvPr>
          <p:cNvSpPr>
            <a:spLocks noGrp="1"/>
          </p:cNvSpPr>
          <p:nvPr>
            <p:ph type="title"/>
          </p:nvPr>
        </p:nvSpPr>
        <p:spPr>
          <a:xfrm>
            <a:off x="628649" y="5335722"/>
            <a:ext cx="7886700" cy="918121"/>
          </a:xfrm>
        </p:spPr>
        <p:txBody>
          <a:bodyPr>
            <a:normAutofit fontScale="90000"/>
          </a:bodyPr>
          <a:lstStyle/>
          <a:p>
            <a:r>
              <a:rPr lang="en-US" dirty="0"/>
              <a:t>Figure 6.6. Changes in land cover and land use affect the fluxes of carbon taken up on land or released into the atmosphere, with impacts on these fluxes lasting for decades to centuries. </a:t>
            </a:r>
          </a:p>
        </p:txBody>
      </p:sp>
      <p:pic>
        <p:nvPicPr>
          <p:cNvPr id="4" name="Content Placeholder 3">
            <a:extLst>
              <a:ext uri="{FF2B5EF4-FFF2-40B4-BE49-F238E27FC236}">
                <a16:creationId xmlns:a16="http://schemas.microsoft.com/office/drawing/2014/main" id="{835F94E0-FD2C-7115-9D31-866996E8D34D}"/>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t="-1" b="-1"/>
          <a:stretch/>
        </p:blipFill>
        <p:spPr bwMode="auto">
          <a:xfrm>
            <a:off x="1485066" y="261256"/>
            <a:ext cx="6173865" cy="4914674"/>
          </a:xfrm>
          <a:prstGeom prst="rect">
            <a:avLst/>
          </a:prstGeom>
          <a:noFill/>
          <a:ln>
            <a:noFill/>
          </a:ln>
        </p:spPr>
      </p:pic>
    </p:spTree>
    <p:extLst>
      <p:ext uri="{BB962C8B-B14F-4D97-AF65-F5344CB8AC3E}">
        <p14:creationId xmlns:p14="http://schemas.microsoft.com/office/powerpoint/2010/main" val="2835392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F602C1-58AD-0663-8601-88430C085289}"/>
              </a:ext>
            </a:extLst>
          </p:cNvPr>
          <p:cNvSpPr>
            <a:spLocks noGrp="1"/>
          </p:cNvSpPr>
          <p:nvPr>
            <p:ph type="title"/>
          </p:nvPr>
        </p:nvSpPr>
        <p:spPr>
          <a:xfrm>
            <a:off x="628649" y="5221422"/>
            <a:ext cx="7886700" cy="918121"/>
          </a:xfrm>
        </p:spPr>
        <p:txBody>
          <a:bodyPr>
            <a:normAutofit fontScale="90000"/>
          </a:bodyPr>
          <a:lstStyle/>
          <a:p>
            <a:r>
              <a:rPr lang="en-US" dirty="0"/>
              <a:t>Figure 6.7. This figure shows the primary land-use and land-cover changes, their interactions with climate, and impact on ecosystems. </a:t>
            </a:r>
          </a:p>
        </p:txBody>
      </p:sp>
      <p:pic>
        <p:nvPicPr>
          <p:cNvPr id="4" name="Content Placeholder 3">
            <a:extLst>
              <a:ext uri="{FF2B5EF4-FFF2-40B4-BE49-F238E27FC236}">
                <a16:creationId xmlns:a16="http://schemas.microsoft.com/office/drawing/2014/main" id="{704C629D-0104-F47B-E679-C03B1EED731A}"/>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70" r="-70"/>
          <a:stretch/>
        </p:blipFill>
        <p:spPr bwMode="auto">
          <a:xfrm>
            <a:off x="758947" y="718457"/>
            <a:ext cx="7626103" cy="4230801"/>
          </a:xfrm>
          <a:prstGeom prst="rect">
            <a:avLst/>
          </a:prstGeom>
          <a:noFill/>
          <a:ln>
            <a:noFill/>
          </a:ln>
        </p:spPr>
      </p:pic>
    </p:spTree>
    <p:extLst>
      <p:ext uri="{BB962C8B-B14F-4D97-AF65-F5344CB8AC3E}">
        <p14:creationId xmlns:p14="http://schemas.microsoft.com/office/powerpoint/2010/main" val="3055202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AD5950-B773-7E14-4C83-E98BA8A34248}"/>
              </a:ext>
            </a:extLst>
          </p:cNvPr>
          <p:cNvSpPr>
            <a:spLocks noGrp="1"/>
          </p:cNvSpPr>
          <p:nvPr>
            <p:ph type="title"/>
          </p:nvPr>
        </p:nvSpPr>
        <p:spPr>
          <a:xfrm>
            <a:off x="430632" y="715963"/>
            <a:ext cx="2949178" cy="1600200"/>
          </a:xfrm>
        </p:spPr>
        <p:txBody>
          <a:bodyPr>
            <a:normAutofit fontScale="90000"/>
          </a:bodyPr>
          <a:lstStyle/>
          <a:p>
            <a:r>
              <a:rPr lang="en-US" dirty="0"/>
              <a:t>Figure 6.8. Future land-use choices have implications for climate mitigation and adaptation. </a:t>
            </a:r>
          </a:p>
        </p:txBody>
      </p:sp>
      <p:pic>
        <p:nvPicPr>
          <p:cNvPr id="4" name="Content Placeholder 3">
            <a:extLst>
              <a:ext uri="{FF2B5EF4-FFF2-40B4-BE49-F238E27FC236}">
                <a16:creationId xmlns:a16="http://schemas.microsoft.com/office/drawing/2014/main" id="{761CA4B1-839F-E6D6-5F54-04E7B85D1045}"/>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a:stretch/>
        </p:blipFill>
        <p:spPr bwMode="auto">
          <a:xfrm>
            <a:off x="3633788" y="715963"/>
            <a:ext cx="5224462" cy="5224462"/>
          </a:xfrm>
          <a:prstGeom prst="rect">
            <a:avLst/>
          </a:prstGeom>
          <a:noFill/>
          <a:ln>
            <a:noFill/>
          </a:ln>
        </p:spPr>
      </p:pic>
    </p:spTree>
    <p:extLst>
      <p:ext uri="{BB962C8B-B14F-4D97-AF65-F5344CB8AC3E}">
        <p14:creationId xmlns:p14="http://schemas.microsoft.com/office/powerpoint/2010/main" val="3099410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0716AC-E641-334A-E698-3A30B497BF21}"/>
              </a:ext>
            </a:extLst>
          </p:cNvPr>
          <p:cNvSpPr>
            <a:spLocks noGrp="1"/>
          </p:cNvSpPr>
          <p:nvPr>
            <p:ph type="title"/>
          </p:nvPr>
        </p:nvSpPr>
        <p:spPr/>
        <p:txBody>
          <a:bodyPr/>
          <a:lstStyle/>
          <a:p>
            <a:r>
              <a:rPr lang="en-US" dirty="0"/>
              <a:t>Figure 6.9. Future land-use scenarios describe a wide range of possible land-use changes in the United States.</a:t>
            </a:r>
          </a:p>
        </p:txBody>
      </p:sp>
      <p:pic>
        <p:nvPicPr>
          <p:cNvPr id="4" name="Content Placeholder 3">
            <a:extLst>
              <a:ext uri="{FF2B5EF4-FFF2-40B4-BE49-F238E27FC236}">
                <a16:creationId xmlns:a16="http://schemas.microsoft.com/office/drawing/2014/main" id="{5A84CB4F-FE4F-8555-D225-3432DDDD71A3}"/>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46" r="-46"/>
          <a:stretch/>
        </p:blipFill>
        <p:spPr>
          <a:xfrm>
            <a:off x="1088998" y="432594"/>
            <a:ext cx="6966003" cy="4635500"/>
          </a:xfrm>
          <a:prstGeom prst="rect">
            <a:avLst/>
          </a:prstGeom>
        </p:spPr>
      </p:pic>
    </p:spTree>
    <p:extLst>
      <p:ext uri="{BB962C8B-B14F-4D97-AF65-F5344CB8AC3E}">
        <p14:creationId xmlns:p14="http://schemas.microsoft.com/office/powerpoint/2010/main" val="2907022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1ED312-652E-71F8-9632-91F9472C92BF}"/>
              </a:ext>
            </a:extLst>
          </p:cNvPr>
          <p:cNvSpPr>
            <a:spLocks noGrp="1"/>
          </p:cNvSpPr>
          <p:nvPr>
            <p:ph type="title"/>
          </p:nvPr>
        </p:nvSpPr>
        <p:spPr/>
        <p:txBody>
          <a:bodyPr/>
          <a:lstStyle/>
          <a:p>
            <a:r>
              <a:rPr lang="en-US" dirty="0"/>
              <a:t>Figure 6.10. Reaching net-zero emissions will require many new wind and solar projects across the US.</a:t>
            </a:r>
          </a:p>
        </p:txBody>
      </p:sp>
      <p:pic>
        <p:nvPicPr>
          <p:cNvPr id="4" name="Content Placeholder 3">
            <a:extLst>
              <a:ext uri="{FF2B5EF4-FFF2-40B4-BE49-F238E27FC236}">
                <a16:creationId xmlns:a16="http://schemas.microsoft.com/office/drawing/2014/main" id="{EC6CF688-D324-2320-5D8C-931EDCDDCBFA}"/>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a:stretch/>
        </p:blipFill>
        <p:spPr>
          <a:xfrm>
            <a:off x="1019118" y="555171"/>
            <a:ext cx="7105763" cy="4263458"/>
          </a:xfrm>
          <a:prstGeom prst="rect">
            <a:avLst/>
          </a:prstGeom>
        </p:spPr>
      </p:pic>
    </p:spTree>
    <p:extLst>
      <p:ext uri="{BB962C8B-B14F-4D97-AF65-F5344CB8AC3E}">
        <p14:creationId xmlns:p14="http://schemas.microsoft.com/office/powerpoint/2010/main" val="2066735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B473BB-0F94-B816-F8B4-2F6074F869CD}"/>
              </a:ext>
            </a:extLst>
          </p:cNvPr>
          <p:cNvSpPr>
            <a:spLocks noGrp="1"/>
          </p:cNvSpPr>
          <p:nvPr>
            <p:ph type="title"/>
          </p:nvPr>
        </p:nvSpPr>
        <p:spPr>
          <a:xfrm>
            <a:off x="446961" y="669272"/>
            <a:ext cx="2949178" cy="1600200"/>
          </a:xfrm>
        </p:spPr>
        <p:txBody>
          <a:bodyPr>
            <a:normAutofit fontScale="90000"/>
          </a:bodyPr>
          <a:lstStyle/>
          <a:p>
            <a:r>
              <a:rPr lang="en-US" dirty="0"/>
              <a:t>Figure 6.11. Renewable energy generation can be sited in ways that minimize agricultural disruption. </a:t>
            </a:r>
          </a:p>
        </p:txBody>
      </p:sp>
      <p:pic>
        <p:nvPicPr>
          <p:cNvPr id="4" name="Content Placeholder 3">
            <a:extLst>
              <a:ext uri="{FF2B5EF4-FFF2-40B4-BE49-F238E27FC236}">
                <a16:creationId xmlns:a16="http://schemas.microsoft.com/office/drawing/2014/main" id="{942948CE-E57B-880D-BA53-CDE443F96F57}"/>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691991" y="669272"/>
            <a:ext cx="5005048" cy="5519456"/>
          </a:xfrm>
          <a:prstGeom prst="rect">
            <a:avLst/>
          </a:prstGeom>
        </p:spPr>
      </p:pic>
    </p:spTree>
    <p:extLst>
      <p:ext uri="{BB962C8B-B14F-4D97-AF65-F5344CB8AC3E}">
        <p14:creationId xmlns:p14="http://schemas.microsoft.com/office/powerpoint/2010/main" val="641045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0EA15DF-A33A-FD45-8496-D61E09E08F05}"/>
              </a:ext>
            </a:extLst>
          </p:cNvPr>
          <p:cNvSpPr>
            <a:spLocks noGrp="1"/>
          </p:cNvSpPr>
          <p:nvPr>
            <p:ph idx="13"/>
          </p:nvPr>
        </p:nvSpPr>
        <p:spPr>
          <a:xfrm>
            <a:off x="628650" y="1297459"/>
            <a:ext cx="7886700" cy="4900200"/>
          </a:xfrm>
        </p:spPr>
        <p:txBody>
          <a:bodyPr spcCol="457200">
            <a:normAutofit fontScale="85000" lnSpcReduction="20000"/>
          </a:bodyPr>
          <a:lstStyle/>
          <a:p>
            <a:pPr marL="12700">
              <a:lnSpc>
                <a:spcPct val="110000"/>
              </a:lnSpc>
              <a:spcAft>
                <a:spcPts val="300"/>
              </a:spcAft>
            </a:pPr>
            <a:r>
              <a:rPr lang="en-US" b="1" dirty="0">
                <a:solidFill>
                  <a:srgbClr val="209DBC"/>
                </a:solidFill>
              </a:rPr>
              <a:t>Federal Coordinating Lead Author</a:t>
            </a:r>
          </a:p>
          <a:p>
            <a:pPr marL="12700">
              <a:lnSpc>
                <a:spcPct val="110000"/>
              </a:lnSpc>
              <a:spcAft>
                <a:spcPts val="300"/>
              </a:spcAft>
            </a:pPr>
            <a:r>
              <a:rPr lang="en-US" b="1" dirty="0"/>
              <a:t>Bradley C. Reed</a:t>
            </a:r>
            <a:r>
              <a:rPr lang="en-US" dirty="0"/>
              <a:t>, US Geological Survey</a:t>
            </a:r>
          </a:p>
          <a:p>
            <a:pPr marL="12700">
              <a:lnSpc>
                <a:spcPct val="110000"/>
              </a:lnSpc>
              <a:spcAft>
                <a:spcPts val="300"/>
              </a:spcAft>
            </a:pPr>
            <a:r>
              <a:rPr lang="en-US" b="1" dirty="0"/>
              <a:t>George Z. Xian</a:t>
            </a:r>
            <a:r>
              <a:rPr lang="en-US" dirty="0"/>
              <a:t>, US Geological Survey</a:t>
            </a:r>
          </a:p>
          <a:p>
            <a:pPr marL="12700">
              <a:lnSpc>
                <a:spcPct val="110000"/>
              </a:lnSpc>
              <a:spcAft>
                <a:spcPts val="300"/>
              </a:spcAft>
            </a:pPr>
            <a:endParaRPr lang="en-US" dirty="0"/>
          </a:p>
          <a:p>
            <a:pPr marL="12700">
              <a:lnSpc>
                <a:spcPct val="110000"/>
              </a:lnSpc>
              <a:spcAft>
                <a:spcPts val="300"/>
              </a:spcAft>
            </a:pPr>
            <a:r>
              <a:rPr lang="en-US" b="1" dirty="0">
                <a:solidFill>
                  <a:srgbClr val="209DBC"/>
                </a:solidFill>
              </a:rPr>
              <a:t>Chapter Lead	</a:t>
            </a:r>
          </a:p>
          <a:p>
            <a:pPr marL="12700">
              <a:lnSpc>
                <a:spcPct val="110000"/>
              </a:lnSpc>
              <a:spcAft>
                <a:spcPts val="300"/>
              </a:spcAft>
            </a:pPr>
            <a:r>
              <a:rPr lang="en-US" b="1" dirty="0"/>
              <a:t>Peter E. Thornton</a:t>
            </a:r>
            <a:r>
              <a:rPr lang="en-US" dirty="0"/>
              <a:t>, Oak Ridge National Laboratory</a:t>
            </a:r>
          </a:p>
          <a:p>
            <a:pPr marL="12700">
              <a:lnSpc>
                <a:spcPct val="110000"/>
              </a:lnSpc>
              <a:spcAft>
                <a:spcPts val="300"/>
              </a:spcAft>
            </a:pPr>
            <a:endParaRPr lang="en-US" dirty="0"/>
          </a:p>
          <a:p>
            <a:pPr marL="12700">
              <a:lnSpc>
                <a:spcPct val="110000"/>
              </a:lnSpc>
              <a:spcAft>
                <a:spcPts val="300"/>
              </a:spcAft>
            </a:pPr>
            <a:r>
              <a:rPr lang="en-US" b="1" dirty="0">
                <a:solidFill>
                  <a:srgbClr val="209DBC"/>
                </a:solidFill>
              </a:rPr>
              <a:t>Chapter Authors	</a:t>
            </a:r>
          </a:p>
          <a:p>
            <a:pPr marL="12700">
              <a:lnSpc>
                <a:spcPct val="110000"/>
              </a:lnSpc>
              <a:spcAft>
                <a:spcPts val="300"/>
              </a:spcAft>
            </a:pPr>
            <a:r>
              <a:rPr lang="en-US" b="1" dirty="0"/>
              <a:t>Louise </a:t>
            </a:r>
            <a:r>
              <a:rPr lang="en-US" b="1" dirty="0" err="1"/>
              <a:t>Chini</a:t>
            </a:r>
            <a:r>
              <a:rPr lang="en-US" dirty="0"/>
              <a:t>, University of Maryland</a:t>
            </a:r>
          </a:p>
          <a:p>
            <a:pPr marL="12700">
              <a:lnSpc>
                <a:spcPct val="110000"/>
              </a:lnSpc>
              <a:spcAft>
                <a:spcPts val="300"/>
              </a:spcAft>
            </a:pPr>
            <a:r>
              <a:rPr lang="en-US" b="1" dirty="0"/>
              <a:t>Amy E. East</a:t>
            </a:r>
            <a:r>
              <a:rPr lang="en-US" dirty="0"/>
              <a:t>, US Geological Survey</a:t>
            </a:r>
          </a:p>
          <a:p>
            <a:pPr marL="12700">
              <a:lnSpc>
                <a:spcPct val="110000"/>
              </a:lnSpc>
              <a:spcAft>
                <a:spcPts val="300"/>
              </a:spcAft>
            </a:pPr>
            <a:r>
              <a:rPr lang="en-US" b="1" dirty="0"/>
              <a:t>John L. Field</a:t>
            </a:r>
            <a:r>
              <a:rPr lang="en-US" dirty="0"/>
              <a:t>, Oak Ridge National Laboratory</a:t>
            </a:r>
          </a:p>
          <a:p>
            <a:pPr marL="12700">
              <a:lnSpc>
                <a:spcPct val="110000"/>
              </a:lnSpc>
              <a:spcAft>
                <a:spcPts val="300"/>
              </a:spcAft>
            </a:pPr>
            <a:r>
              <a:rPr lang="en-US" b="1" dirty="0" err="1"/>
              <a:t>Coeli</a:t>
            </a:r>
            <a:r>
              <a:rPr lang="en-US" b="1" dirty="0"/>
              <a:t> M. Hoover</a:t>
            </a:r>
            <a:r>
              <a:rPr lang="en-US" dirty="0"/>
              <a:t>, USDA Forest Service, Northern Research Station</a:t>
            </a:r>
          </a:p>
          <a:p>
            <a:pPr marL="12700">
              <a:lnSpc>
                <a:spcPct val="110000"/>
              </a:lnSpc>
              <a:spcAft>
                <a:spcPts val="300"/>
              </a:spcAft>
            </a:pPr>
            <a:r>
              <a:rPr lang="en-US" b="1" dirty="0"/>
              <a:t>Benjamin Poulter</a:t>
            </a:r>
            <a:r>
              <a:rPr lang="en-US" dirty="0"/>
              <a:t>, National Aeronautics and Space Administration</a:t>
            </a:r>
          </a:p>
          <a:p>
            <a:pPr marL="12700">
              <a:lnSpc>
                <a:spcPct val="110000"/>
              </a:lnSpc>
              <a:spcAft>
                <a:spcPts val="300"/>
              </a:spcAft>
            </a:pPr>
            <a:r>
              <a:rPr lang="en-US" b="1" dirty="0"/>
              <a:t>Sasha C. Reed</a:t>
            </a:r>
            <a:r>
              <a:rPr lang="en-US" dirty="0"/>
              <a:t>, US Geological Survey</a:t>
            </a:r>
          </a:p>
          <a:p>
            <a:pPr marL="12700">
              <a:lnSpc>
                <a:spcPct val="110000"/>
              </a:lnSpc>
              <a:spcAft>
                <a:spcPts val="300"/>
              </a:spcAft>
            </a:pPr>
            <a:r>
              <a:rPr lang="en-US" b="1" dirty="0"/>
              <a:t>Guiling Wang</a:t>
            </a:r>
            <a:r>
              <a:rPr lang="en-US" dirty="0"/>
              <a:t>, University of Connecticut</a:t>
            </a:r>
          </a:p>
          <a:p>
            <a:pPr marL="12700">
              <a:lnSpc>
                <a:spcPct val="110000"/>
              </a:lnSpc>
              <a:spcAft>
                <a:spcPts val="300"/>
              </a:spcAft>
            </a:pPr>
            <a:r>
              <a:rPr lang="en-US" b="1" dirty="0" err="1"/>
              <a:t>Zhe</a:t>
            </a:r>
            <a:r>
              <a:rPr lang="en-US" b="1" dirty="0"/>
              <a:t> Zhu</a:t>
            </a:r>
            <a:r>
              <a:rPr lang="en-US" dirty="0"/>
              <a:t>, University of Connecticut</a:t>
            </a:r>
            <a:endParaRPr lang="en-US" dirty="0">
              <a:solidFill>
                <a:srgbClr val="209DBC"/>
              </a:solidFill>
            </a:endParaRPr>
          </a:p>
          <a:p>
            <a:pPr marL="12700">
              <a:lnSpc>
                <a:spcPct val="110000"/>
              </a:lnSpc>
              <a:spcAft>
                <a:spcPts val="300"/>
              </a:spcAft>
            </a:pPr>
            <a:endParaRPr lang="en-US" b="1" dirty="0">
              <a:solidFill>
                <a:srgbClr val="209DBC"/>
              </a:solidFill>
            </a:endParaRPr>
          </a:p>
          <a:p>
            <a:pPr marL="12700">
              <a:lnSpc>
                <a:spcPct val="110000"/>
              </a:lnSpc>
              <a:spcAft>
                <a:spcPts val="300"/>
              </a:spcAft>
            </a:pPr>
            <a:r>
              <a:rPr lang="en-US" b="1" dirty="0">
                <a:solidFill>
                  <a:srgbClr val="209DBC"/>
                </a:solidFill>
              </a:rPr>
              <a:t>Technical Contributors </a:t>
            </a:r>
          </a:p>
          <a:p>
            <a:pPr marL="12700">
              <a:lnSpc>
                <a:spcPct val="110000"/>
              </a:lnSpc>
              <a:spcAft>
                <a:spcPts val="300"/>
              </a:spcAft>
            </a:pPr>
            <a:r>
              <a:rPr lang="en-US" b="1" dirty="0"/>
              <a:t>Joel </a:t>
            </a:r>
            <a:r>
              <a:rPr lang="en-US" b="1" dirty="0" err="1"/>
              <a:t>Neimeyer</a:t>
            </a:r>
            <a:r>
              <a:rPr lang="en-US" dirty="0"/>
              <a:t>, </a:t>
            </a:r>
            <a:r>
              <a:rPr lang="en-US" dirty="0" err="1"/>
              <a:t>Neimeyer</a:t>
            </a:r>
            <a:r>
              <a:rPr lang="en-US" dirty="0"/>
              <a:t> Consulting</a:t>
            </a:r>
          </a:p>
          <a:p>
            <a:pPr marL="12700">
              <a:lnSpc>
                <a:spcPct val="110000"/>
              </a:lnSpc>
              <a:spcAft>
                <a:spcPts val="300"/>
              </a:spcAft>
            </a:pPr>
            <a:endParaRPr lang="en-US" b="1" dirty="0">
              <a:solidFill>
                <a:srgbClr val="209DBC"/>
              </a:solidFill>
            </a:endParaRPr>
          </a:p>
          <a:p>
            <a:pPr marL="12700">
              <a:lnSpc>
                <a:spcPct val="110000"/>
              </a:lnSpc>
              <a:spcAft>
                <a:spcPts val="300"/>
              </a:spcAft>
            </a:pPr>
            <a:r>
              <a:rPr lang="en-US" b="1" dirty="0">
                <a:solidFill>
                  <a:srgbClr val="209DBC"/>
                </a:solidFill>
              </a:rPr>
              <a:t>Review Editor</a:t>
            </a:r>
          </a:p>
          <a:p>
            <a:pPr marL="12700">
              <a:lnSpc>
                <a:spcPct val="110000"/>
              </a:lnSpc>
              <a:spcAft>
                <a:spcPts val="300"/>
              </a:spcAft>
            </a:pPr>
            <a:r>
              <a:rPr lang="en-US" b="1" dirty="0"/>
              <a:t>Sara </a:t>
            </a:r>
            <a:r>
              <a:rPr lang="en-US" b="1" dirty="0" err="1"/>
              <a:t>Bushey</a:t>
            </a:r>
            <a:r>
              <a:rPr lang="en-US" b="1" dirty="0"/>
              <a:t> </a:t>
            </a:r>
            <a:r>
              <a:rPr lang="en-US" b="1" dirty="0" err="1"/>
              <a:t>Ohrel</a:t>
            </a:r>
            <a:r>
              <a:rPr lang="en-US" dirty="0"/>
              <a:t>, US Environmental Protection Agency</a:t>
            </a:r>
          </a:p>
          <a:p>
            <a:pPr marL="12700">
              <a:lnSpc>
                <a:spcPct val="110000"/>
              </a:lnSpc>
              <a:spcAft>
                <a:spcPts val="300"/>
              </a:spcAft>
            </a:pPr>
            <a:endParaRPr lang="en-US" b="1" dirty="0">
              <a:solidFill>
                <a:srgbClr val="209DBC"/>
              </a:solidFill>
            </a:endParaRPr>
          </a:p>
          <a:p>
            <a:pPr marL="12700">
              <a:lnSpc>
                <a:spcPct val="110000"/>
              </a:lnSpc>
              <a:spcAft>
                <a:spcPts val="300"/>
              </a:spcAft>
            </a:pPr>
            <a:r>
              <a:rPr lang="en-US" b="1" dirty="0">
                <a:solidFill>
                  <a:srgbClr val="209DBC"/>
                </a:solidFill>
              </a:rPr>
              <a:t>USGCRP Coordinators</a:t>
            </a:r>
          </a:p>
          <a:p>
            <a:pPr marL="12700">
              <a:lnSpc>
                <a:spcPct val="110000"/>
              </a:lnSpc>
              <a:spcAft>
                <a:spcPts val="300"/>
              </a:spcAft>
            </a:pPr>
            <a:r>
              <a:rPr lang="en-US" b="1" dirty="0"/>
              <a:t>Aaron M. Grade</a:t>
            </a:r>
            <a:r>
              <a:rPr lang="en-US" dirty="0"/>
              <a:t>, US Global Change Research Program / ICF</a:t>
            </a:r>
            <a:endParaRPr lang="en-US" i="1" dirty="0"/>
          </a:p>
          <a:p>
            <a:pPr marL="12700">
              <a:lnSpc>
                <a:spcPct val="110000"/>
              </a:lnSpc>
              <a:spcAft>
                <a:spcPts val="300"/>
              </a:spcAft>
            </a:pPr>
            <a:r>
              <a:rPr lang="en-US" b="1" dirty="0"/>
              <a:t>Samantha Basile</a:t>
            </a:r>
            <a:r>
              <a:rPr lang="en-US" dirty="0"/>
              <a:t>, US Global Change Research Program / ICF</a:t>
            </a:r>
          </a:p>
          <a:p>
            <a:pPr marL="12700">
              <a:lnSpc>
                <a:spcPct val="110000"/>
              </a:lnSpc>
              <a:spcAft>
                <a:spcPts val="300"/>
              </a:spcAft>
            </a:pPr>
            <a:r>
              <a:rPr lang="en-US" b="1" dirty="0"/>
              <a:t>Reid Sherman</a:t>
            </a:r>
            <a:r>
              <a:rPr lang="en-US" b="1"/>
              <a:t>, </a:t>
            </a:r>
            <a:r>
              <a:rPr lang="en-US"/>
              <a:t>US Global Change Research Program / ICF</a:t>
            </a:r>
          </a:p>
          <a:p>
            <a:pPr marL="12700">
              <a:lnSpc>
                <a:spcPct val="110000"/>
              </a:lnSpc>
              <a:spcAft>
                <a:spcPts val="300"/>
              </a:spcAft>
            </a:pPr>
            <a:endParaRPr lang="en-US" b="1" dirty="0"/>
          </a:p>
        </p:txBody>
      </p:sp>
    </p:spTree>
    <p:extLst>
      <p:ext uri="{BB962C8B-B14F-4D97-AF65-F5344CB8AC3E}">
        <p14:creationId xmlns:p14="http://schemas.microsoft.com/office/powerpoint/2010/main" val="3305269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FC568E5-EAB0-D049-9489-673801E1B7D4}"/>
              </a:ext>
            </a:extLst>
          </p:cNvPr>
          <p:cNvSpPr>
            <a:spLocks noGrp="1"/>
          </p:cNvSpPr>
          <p:nvPr>
            <p:ph type="subTitle" idx="1"/>
          </p:nvPr>
        </p:nvSpPr>
        <p:spPr>
          <a:xfrm>
            <a:off x="291637" y="1758738"/>
            <a:ext cx="5372053" cy="1552873"/>
          </a:xfrm>
        </p:spPr>
        <p:txBody>
          <a:bodyPr>
            <a:normAutofit fontScale="92500" lnSpcReduction="20000"/>
          </a:bodyPr>
          <a:lstStyle/>
          <a:p>
            <a:pPr marL="11113" marR="0" indent="-11113">
              <a:spcBef>
                <a:spcPts val="0"/>
              </a:spcBef>
              <a:spcAft>
                <a:spcPts val="0"/>
              </a:spcAft>
            </a:pPr>
            <a:r>
              <a:rPr lang="en-US" sz="1800" dirty="0">
                <a:effectLst/>
                <a:latin typeface="Calibri" panose="020F0502020204030204" pitchFamily="34" charset="0"/>
                <a:ea typeface="Calibri" panose="020F0502020204030204" pitchFamily="34" charset="0"/>
              </a:rPr>
              <a:t>Thornton, P.E., B.C. Reed, G.Z. Xian, L. </a:t>
            </a:r>
            <a:r>
              <a:rPr lang="en-US" sz="1800" dirty="0" err="1">
                <a:effectLst/>
                <a:latin typeface="Calibri" panose="020F0502020204030204" pitchFamily="34" charset="0"/>
                <a:ea typeface="Calibri" panose="020F0502020204030204" pitchFamily="34" charset="0"/>
              </a:rPr>
              <a:t>Chini</a:t>
            </a:r>
            <a:r>
              <a:rPr lang="en-US" sz="1800" dirty="0">
                <a:effectLst/>
                <a:latin typeface="Calibri" panose="020F0502020204030204" pitchFamily="34" charset="0"/>
                <a:ea typeface="Calibri" panose="020F0502020204030204" pitchFamily="34" charset="0"/>
              </a:rPr>
              <a:t>, A.E. East, J.L. Field, C.M. Hoover, B. Poulter, S.C. Reed, G. Wang, and Z. Zhu, 2023: Ch. 6. Land cover and land-use change. In: </a:t>
            </a:r>
            <a:r>
              <a:rPr lang="en-US" sz="1800" i="1" dirty="0">
                <a:effectLst/>
                <a:latin typeface="Calibri" panose="020F0502020204030204" pitchFamily="34" charset="0"/>
                <a:ea typeface="Calibri" panose="020F0502020204030204" pitchFamily="34" charset="0"/>
              </a:rPr>
              <a:t>Fifth National Climate Assessment</a:t>
            </a:r>
            <a:r>
              <a:rPr lang="en-US" sz="1800" dirty="0">
                <a:effectLst/>
                <a:latin typeface="Calibri" panose="020F0502020204030204" pitchFamily="34" charset="0"/>
                <a:ea typeface="Calibri" panose="020F0502020204030204" pitchFamily="34" charset="0"/>
              </a:rPr>
              <a:t>. Crimmins, A.R., C.W. Avery, D.R. Easterling, K.E. Kunkel, B.C. Stewart, and T.K. </a:t>
            </a:r>
            <a:r>
              <a:rPr lang="en-US" sz="1800" dirty="0" err="1">
                <a:effectLst/>
                <a:latin typeface="Calibri" panose="020F0502020204030204" pitchFamily="34" charset="0"/>
                <a:ea typeface="Calibri" panose="020F0502020204030204" pitchFamily="34" charset="0"/>
              </a:rPr>
              <a:t>Maycock</a:t>
            </a:r>
            <a:r>
              <a:rPr lang="en-US" sz="1800" dirty="0">
                <a:effectLst/>
                <a:latin typeface="Calibri" panose="020F0502020204030204" pitchFamily="34" charset="0"/>
                <a:ea typeface="Calibri" panose="020F0502020204030204" pitchFamily="34" charset="0"/>
              </a:rPr>
              <a:t>, Eds. U.S. Global Change Research Program, Washington, DC, USA. </a:t>
            </a:r>
            <a:r>
              <a:rPr lang="en-US" sz="1800" u="sng" dirty="0">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https://doi.org/10.7930/NCA5.2023.CH6</a:t>
            </a:r>
            <a:endParaRPr lang="en-US" sz="1800" dirty="0">
              <a:effectLst/>
              <a:latin typeface="Calibri" panose="020F0502020204030204" pitchFamily="34" charset="0"/>
              <a:ea typeface="Calibri" panose="020F0502020204030204" pitchFamily="34" charset="0"/>
            </a:endParaRPr>
          </a:p>
        </p:txBody>
      </p:sp>
      <p:sp>
        <p:nvSpPr>
          <p:cNvPr id="3" name="Text Placeholder 2">
            <a:extLst>
              <a:ext uri="{FF2B5EF4-FFF2-40B4-BE49-F238E27FC236}">
                <a16:creationId xmlns:a16="http://schemas.microsoft.com/office/drawing/2014/main" id="{D50AE8C6-B8C5-3B42-A963-402578C31B64}"/>
              </a:ext>
            </a:extLst>
          </p:cNvPr>
          <p:cNvSpPr>
            <a:spLocks noGrp="1"/>
          </p:cNvSpPr>
          <p:nvPr>
            <p:ph type="body" sz="quarter" idx="10"/>
          </p:nvPr>
        </p:nvSpPr>
        <p:spPr/>
        <p:txBody>
          <a:bodyPr/>
          <a:lstStyle/>
          <a:p>
            <a:r>
              <a:rPr lang="en-US" dirty="0"/>
              <a:t>https://nca2023.globalchange.gov/chapter/6</a:t>
            </a:r>
          </a:p>
        </p:txBody>
      </p:sp>
    </p:spTree>
    <p:extLst>
      <p:ext uri="{BB962C8B-B14F-4D97-AF65-F5344CB8AC3E}">
        <p14:creationId xmlns:p14="http://schemas.microsoft.com/office/powerpoint/2010/main" val="4013851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ext Placeholder 2"/>
          <p:cNvSpPr>
            <a:spLocks noGrp="1"/>
          </p:cNvSpPr>
          <p:nvPr>
            <p:ph type="body" sz="quarter" idx="15"/>
          </p:nvPr>
        </p:nvSpPr>
        <p:spPr/>
        <p:txBody>
          <a:bodyPr/>
          <a:lstStyle/>
          <a:p>
            <a:r>
              <a:rPr lang="en-US" dirty="0"/>
              <a:t>Chapter 6 | Land Cover and Land-Use Change</a:t>
            </a:r>
          </a:p>
        </p:txBody>
      </p:sp>
    </p:spTree>
    <p:extLst>
      <p:ext uri="{BB962C8B-B14F-4D97-AF65-F5344CB8AC3E}">
        <p14:creationId xmlns:p14="http://schemas.microsoft.com/office/powerpoint/2010/main" val="325204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8D2249-4A9B-0D42-B282-88BA05D795A7}"/>
              </a:ext>
            </a:extLst>
          </p:cNvPr>
          <p:cNvSpPr>
            <a:spLocks noGrp="1"/>
          </p:cNvSpPr>
          <p:nvPr>
            <p:ph type="body" sz="quarter" idx="10"/>
          </p:nvPr>
        </p:nvSpPr>
        <p:spPr/>
        <p:txBody>
          <a:bodyPr>
            <a:normAutofit fontScale="77500" lnSpcReduction="20000"/>
          </a:bodyPr>
          <a:lstStyle/>
          <a:p>
            <a:pPr>
              <a:lnSpc>
                <a:spcPct val="110000"/>
              </a:lnSpc>
            </a:pPr>
            <a:r>
              <a:rPr lang="en-US" dirty="0"/>
              <a:t>The Goods and Services Provided by Land Systems Are Threatened by Climate Change</a:t>
            </a:r>
          </a:p>
        </p:txBody>
      </p:sp>
      <p:sp>
        <p:nvSpPr>
          <p:cNvPr id="5" name="Content Placeholder 4">
            <a:extLst>
              <a:ext uri="{FF2B5EF4-FFF2-40B4-BE49-F238E27FC236}">
                <a16:creationId xmlns:a16="http://schemas.microsoft.com/office/drawing/2014/main" id="{A8549770-0508-D34D-8368-46B8FA348F13}"/>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Climate change has increased regional intensity and frequency of extreme rain, droughts, temperature highs, fires, and urban floods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posing increased risks for roads and other infrastructure, agricultural production, forests, biodiversity, carbon sinks, and human health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Climate-driven increases in wildfire extent and intensity are threatening the ability of some western forests to provide valued goods and services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Climate change has disrupted the ways that people interact with the landscape for spiritual practices, recreation, and subsistence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p>
          <a:p>
            <a:pPr marL="11113" marR="0">
              <a:lnSpc>
                <a:spcPct val="115000"/>
              </a:lnSpc>
              <a:spcBef>
                <a:spcPts val="0"/>
              </a:spcBef>
              <a:spcAft>
                <a:spcPts val="600"/>
              </a:spcAft>
            </a:pPr>
            <a:endPar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13" name="Content Placeholder 12">
            <a:extLst>
              <a:ext uri="{FF2B5EF4-FFF2-40B4-BE49-F238E27FC236}">
                <a16:creationId xmlns:a16="http://schemas.microsoft.com/office/drawing/2014/main" id="{67DDF8A3-2A95-184F-F481-292D540D6DCF}"/>
              </a:ext>
            </a:extLst>
          </p:cNvPr>
          <p:cNvSpPr>
            <a:spLocks noGrp="1"/>
          </p:cNvSpPr>
          <p:nvPr>
            <p:ph sz="quarter" idx="14"/>
          </p:nvPr>
        </p:nvSpPr>
        <p:spPr>
          <a:xfrm>
            <a:off x="1920144" y="480973"/>
            <a:ext cx="573088" cy="774700"/>
          </a:xfrm>
        </p:spPr>
        <p:txBody>
          <a:bodyPr/>
          <a:lstStyle/>
          <a:p>
            <a:r>
              <a:rPr lang="en-US" dirty="0"/>
              <a:t>1</a:t>
            </a:r>
          </a:p>
        </p:txBody>
      </p:sp>
    </p:spTree>
    <p:extLst>
      <p:ext uri="{BB962C8B-B14F-4D97-AF65-F5344CB8AC3E}">
        <p14:creationId xmlns:p14="http://schemas.microsoft.com/office/powerpoint/2010/main" val="394394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89C0CC-17BD-504B-A122-66639327E9BA}"/>
              </a:ext>
            </a:extLst>
          </p:cNvPr>
          <p:cNvSpPr>
            <a:spLocks noGrp="1"/>
          </p:cNvSpPr>
          <p:nvPr>
            <p:ph type="body" sz="quarter" idx="10"/>
          </p:nvPr>
        </p:nvSpPr>
        <p:spPr/>
        <p:txBody>
          <a:bodyPr>
            <a:normAutofit fontScale="85000" lnSpcReduction="10000"/>
          </a:bodyPr>
          <a:lstStyle/>
          <a:p>
            <a:pPr>
              <a:lnSpc>
                <a:spcPct val="110000"/>
              </a:lnSpc>
            </a:pPr>
            <a:r>
              <a:rPr lang="en-US" dirty="0"/>
              <a:t>Changes in Climate and Land Use Affect Land-System Resilience</a:t>
            </a:r>
          </a:p>
        </p:txBody>
      </p:sp>
      <p:sp>
        <p:nvSpPr>
          <p:cNvPr id="5" name="Content Placeholder 4">
            <a:extLst>
              <a:ext uri="{FF2B5EF4-FFF2-40B4-BE49-F238E27FC236}">
                <a16:creationId xmlns:a16="http://schemas.microsoft.com/office/drawing/2014/main" id="{5EB8CC15-8FB1-2545-851E-0CE24D6C077D}"/>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Changes in climate and land use affect the resilience of land ecosystems and thus the fate of the services they provide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for example, increasing drought reduces the ability of forests to store carbon. Climate and land-use change interact, and these interactions present challenges as well as opportunities for maintaining ecosystem resilience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a:p>
            <a:pPr marL="11113" marR="0">
              <a:lnSpc>
                <a:spcPct val="115000"/>
              </a:lnSpc>
              <a:spcBef>
                <a:spcPts val="0"/>
              </a:spcBef>
              <a:spcAft>
                <a:spcPts val="600"/>
              </a:spcAft>
            </a:pPr>
            <a:endParaRPr lang="en-US" sz="24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DFCCDE7A-AFB1-35B5-ED58-60431C95AF41}"/>
              </a:ext>
            </a:extLst>
          </p:cNvPr>
          <p:cNvSpPr>
            <a:spLocks noGrp="1"/>
          </p:cNvSpPr>
          <p:nvPr>
            <p:ph sz="quarter" idx="14"/>
          </p:nvPr>
        </p:nvSpPr>
        <p:spPr>
          <a:xfrm>
            <a:off x="1944592" y="471324"/>
            <a:ext cx="573088" cy="774700"/>
          </a:xfrm>
        </p:spPr>
        <p:txBody>
          <a:bodyPr/>
          <a:lstStyle/>
          <a:p>
            <a:r>
              <a:rPr lang="en-US" dirty="0"/>
              <a:t>2</a:t>
            </a:r>
          </a:p>
        </p:txBody>
      </p:sp>
    </p:spTree>
    <p:extLst>
      <p:ext uri="{BB962C8B-B14F-4D97-AF65-F5344CB8AC3E}">
        <p14:creationId xmlns:p14="http://schemas.microsoft.com/office/powerpoint/2010/main" val="1186620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DA7C3-4374-B746-8B91-CAFFF8F5D468}"/>
              </a:ext>
            </a:extLst>
          </p:cNvPr>
          <p:cNvSpPr>
            <a:spLocks noGrp="1"/>
          </p:cNvSpPr>
          <p:nvPr>
            <p:ph type="body" sz="quarter" idx="10"/>
          </p:nvPr>
        </p:nvSpPr>
        <p:spPr/>
        <p:txBody>
          <a:bodyPr>
            <a:normAutofit fontScale="77500" lnSpcReduction="20000"/>
          </a:bodyPr>
          <a:lstStyle/>
          <a:p>
            <a:pPr>
              <a:lnSpc>
                <a:spcPct val="110000"/>
              </a:lnSpc>
            </a:pPr>
            <a:r>
              <a:rPr lang="en-US" dirty="0"/>
              <a:t>Mitigation and Adaptation Priorities Will Increasingly Constrain Future Land-Use Options</a:t>
            </a:r>
          </a:p>
        </p:txBody>
      </p:sp>
      <p:sp>
        <p:nvSpPr>
          <p:cNvPr id="5" name="Content Placeholder 4">
            <a:extLst>
              <a:ext uri="{FF2B5EF4-FFF2-40B4-BE49-F238E27FC236}">
                <a16:creationId xmlns:a16="http://schemas.microsoft.com/office/drawing/2014/main" id="{FD5336AF-9E53-3848-973C-FA7F6551BC16}"/>
              </a:ext>
            </a:extLst>
          </p:cNvPr>
          <p:cNvSpPr>
            <a:spLocks noGrp="1"/>
          </p:cNvSpPr>
          <p:nvPr>
            <p:ph idx="13"/>
          </p:nvPr>
        </p:nvSpPr>
        <p:spPr>
          <a:xfrm>
            <a:off x="628650" y="2121817"/>
            <a:ext cx="7886700" cy="4055146"/>
          </a:xfrm>
        </p:spPr>
        <p:txBody>
          <a:bodyPr>
            <a:normAutofit lnSpcReduction="10000"/>
          </a:bodyPr>
          <a:lstStyle/>
          <a:p>
            <a:pPr marL="11113">
              <a:lnSpc>
                <a:spcPct val="115000"/>
              </a:lnSpc>
              <a:spcAft>
                <a:spcPts val="600"/>
              </a:spcAft>
            </a:pP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The future of land use in the United States will depend on how energy and agricultural technology evolves, how the climate changes, and the degree to which we prioritize climate mitigation and adaptation in land-use decisions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US cropland area had been declining but has rebounded somewhat over the last 1–2 decades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Future cropland needs will depend on uncertain factors such as agricultural technology improvements, dietary shifts, and climate change impacts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medium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Decarbonization will require a continued expansion of solar and wind energy generation and transmission infrastructure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likely</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and may involve large land-use changes toward land-based mitigation measures, including reforestation, other natural climate solutions, and bioenergy crops (</a:t>
            </a:r>
            <a:r>
              <a:rPr lang="en-US"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low confidence</a:t>
            </a:r>
            <a:r>
              <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a:p>
            <a:pPr marL="11113" marR="0">
              <a:lnSpc>
                <a:spcPct val="115000"/>
              </a:lnSpc>
              <a:spcBef>
                <a:spcPts val="0"/>
              </a:spcBef>
              <a:spcAft>
                <a:spcPts val="600"/>
              </a:spcAft>
            </a:pPr>
            <a:endParaRPr lang="en-US" sz="24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2540A740-F0CC-0D73-F328-370DCE86A3BB}"/>
              </a:ext>
            </a:extLst>
          </p:cNvPr>
          <p:cNvSpPr>
            <a:spLocks noGrp="1"/>
          </p:cNvSpPr>
          <p:nvPr>
            <p:ph sz="quarter" idx="14"/>
          </p:nvPr>
        </p:nvSpPr>
        <p:spPr>
          <a:xfrm>
            <a:off x="1944592" y="471324"/>
            <a:ext cx="573088" cy="774700"/>
          </a:xfrm>
        </p:spPr>
        <p:txBody>
          <a:bodyPr/>
          <a:lstStyle/>
          <a:p>
            <a:r>
              <a:rPr lang="en-US" dirty="0"/>
              <a:t>3</a:t>
            </a:r>
          </a:p>
        </p:txBody>
      </p:sp>
    </p:spTree>
    <p:extLst>
      <p:ext uri="{BB962C8B-B14F-4D97-AF65-F5344CB8AC3E}">
        <p14:creationId xmlns:p14="http://schemas.microsoft.com/office/powerpoint/2010/main" val="1048250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25B7BE-DB0A-1A2E-AE99-8DD24D491A06}"/>
              </a:ext>
            </a:extLst>
          </p:cNvPr>
          <p:cNvSpPr>
            <a:spLocks noGrp="1"/>
          </p:cNvSpPr>
          <p:nvPr>
            <p:ph type="title"/>
          </p:nvPr>
        </p:nvSpPr>
        <p:spPr>
          <a:xfrm>
            <a:off x="446961" y="457199"/>
            <a:ext cx="2949178" cy="2188029"/>
          </a:xfrm>
        </p:spPr>
        <p:txBody>
          <a:bodyPr>
            <a:normAutofit fontScale="90000"/>
          </a:bodyPr>
          <a:lstStyle/>
          <a:p>
            <a:r>
              <a:rPr lang="en-US" dirty="0"/>
              <a:t>Figure 6.1. The United States is characterized by complex spatial distributions of developed, managed, and natural land-cover types. </a:t>
            </a:r>
          </a:p>
        </p:txBody>
      </p:sp>
      <p:pic>
        <p:nvPicPr>
          <p:cNvPr id="4" name="Content Placeholder 3">
            <a:extLst>
              <a:ext uri="{FF2B5EF4-FFF2-40B4-BE49-F238E27FC236}">
                <a16:creationId xmlns:a16="http://schemas.microsoft.com/office/drawing/2014/main" id="{D843F63D-9C51-8A97-8687-9A39AA6D97BD}"/>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bwMode="auto">
          <a:xfrm>
            <a:off x="3633788" y="542560"/>
            <a:ext cx="5224462" cy="5571267"/>
          </a:xfrm>
          <a:prstGeom prst="rect">
            <a:avLst/>
          </a:prstGeom>
          <a:noFill/>
          <a:ln>
            <a:noFill/>
          </a:ln>
        </p:spPr>
      </p:pic>
    </p:spTree>
    <p:extLst>
      <p:ext uri="{BB962C8B-B14F-4D97-AF65-F5344CB8AC3E}">
        <p14:creationId xmlns:p14="http://schemas.microsoft.com/office/powerpoint/2010/main" val="1926902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22A5E1-1B08-AC82-84EF-41271D6106AA}"/>
              </a:ext>
            </a:extLst>
          </p:cNvPr>
          <p:cNvSpPr>
            <a:spLocks noGrp="1"/>
          </p:cNvSpPr>
          <p:nvPr>
            <p:ph type="title"/>
          </p:nvPr>
        </p:nvSpPr>
        <p:spPr>
          <a:xfrm>
            <a:off x="628650" y="5335722"/>
            <a:ext cx="7886700" cy="918121"/>
          </a:xfrm>
        </p:spPr>
        <p:txBody>
          <a:bodyPr/>
          <a:lstStyle/>
          <a:p>
            <a:r>
              <a:rPr lang="en-US" dirty="0"/>
              <a:t>Figure 6.2. Land-cover change can result from development, forest management, wildfire, and other causes. </a:t>
            </a:r>
          </a:p>
        </p:txBody>
      </p:sp>
      <p:pic>
        <p:nvPicPr>
          <p:cNvPr id="4" name="Content Placeholder 3">
            <a:extLst>
              <a:ext uri="{FF2B5EF4-FFF2-40B4-BE49-F238E27FC236}">
                <a16:creationId xmlns:a16="http://schemas.microsoft.com/office/drawing/2014/main" id="{9174C63E-1961-72DE-E904-4AAC381FB4AA}"/>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bwMode="auto">
          <a:xfrm>
            <a:off x="1114504" y="216133"/>
            <a:ext cx="6914991" cy="4976351"/>
          </a:xfrm>
          <a:prstGeom prst="rect">
            <a:avLst/>
          </a:prstGeom>
          <a:noFill/>
          <a:ln>
            <a:noFill/>
          </a:ln>
        </p:spPr>
      </p:pic>
    </p:spTree>
    <p:extLst>
      <p:ext uri="{BB962C8B-B14F-4D97-AF65-F5344CB8AC3E}">
        <p14:creationId xmlns:p14="http://schemas.microsoft.com/office/powerpoint/2010/main" val="2213127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5B87D3-1802-F19B-0FA4-0957BA67D873}"/>
              </a:ext>
            </a:extLst>
          </p:cNvPr>
          <p:cNvSpPr>
            <a:spLocks noGrp="1"/>
          </p:cNvSpPr>
          <p:nvPr>
            <p:ph type="title"/>
          </p:nvPr>
        </p:nvSpPr>
        <p:spPr>
          <a:xfrm>
            <a:off x="628649" y="5319393"/>
            <a:ext cx="7886700" cy="918121"/>
          </a:xfrm>
        </p:spPr>
        <p:txBody>
          <a:bodyPr/>
          <a:lstStyle/>
          <a:p>
            <a:r>
              <a:rPr lang="en-US" dirty="0"/>
              <a:t>Figure 6.3. Increased development decreases natural and managed land cover. </a:t>
            </a:r>
          </a:p>
        </p:txBody>
      </p:sp>
      <p:pic>
        <p:nvPicPr>
          <p:cNvPr id="4" name="Content Placeholder 3">
            <a:extLst>
              <a:ext uri="{FF2B5EF4-FFF2-40B4-BE49-F238E27FC236}">
                <a16:creationId xmlns:a16="http://schemas.microsoft.com/office/drawing/2014/main" id="{ABC87479-E5FF-E699-3766-2BAFDC8CFB82}"/>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1274" r="-1274"/>
          <a:stretch/>
        </p:blipFill>
        <p:spPr bwMode="auto">
          <a:xfrm>
            <a:off x="1844399" y="356844"/>
            <a:ext cx="5455200" cy="49625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9060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28D568-1946-052A-69B5-BF18779F3989}"/>
              </a:ext>
            </a:extLst>
          </p:cNvPr>
          <p:cNvSpPr>
            <a:spLocks noGrp="1"/>
          </p:cNvSpPr>
          <p:nvPr>
            <p:ph type="title"/>
          </p:nvPr>
        </p:nvSpPr>
        <p:spPr/>
        <p:txBody>
          <a:bodyPr/>
          <a:lstStyle/>
          <a:p>
            <a:r>
              <a:rPr lang="en-US" dirty="0"/>
              <a:t>Figure 6.4. Developed land is increasing, while land with tree cover is on the decline. </a:t>
            </a:r>
          </a:p>
        </p:txBody>
      </p:sp>
      <p:pic>
        <p:nvPicPr>
          <p:cNvPr id="4" name="Content Placeholder 3">
            <a:extLst>
              <a:ext uri="{FF2B5EF4-FFF2-40B4-BE49-F238E27FC236}">
                <a16:creationId xmlns:a16="http://schemas.microsoft.com/office/drawing/2014/main" id="{5976B8EC-60BC-FA20-33B3-D3DFAD0D9938}"/>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122" r="-122"/>
          <a:stretch/>
        </p:blipFill>
        <p:spPr bwMode="auto">
          <a:xfrm>
            <a:off x="476652" y="1045029"/>
            <a:ext cx="8190695" cy="3473337"/>
          </a:xfrm>
          <a:prstGeom prst="rect">
            <a:avLst/>
          </a:prstGeom>
          <a:noFill/>
          <a:ln>
            <a:noFill/>
          </a:ln>
        </p:spPr>
      </p:pic>
    </p:spTree>
    <p:extLst>
      <p:ext uri="{BB962C8B-B14F-4D97-AF65-F5344CB8AC3E}">
        <p14:creationId xmlns:p14="http://schemas.microsoft.com/office/powerpoint/2010/main" val="27796960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B9C8E70C-1032-8747-A046-548402C5172B}" vid="{6A8C401A-7EE4-7A48-906C-36A885B8D2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8218</TotalTime>
  <Words>2357</Words>
  <Application>Microsoft Macintosh PowerPoint</Application>
  <PresentationFormat>On-screen Show (4:3)</PresentationFormat>
  <Paragraphs>79</Paragraphs>
  <Slides>18</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Figure 6.1. The United States is characterized by complex spatial distributions of developed, managed, and natural land-cover types. </vt:lpstr>
      <vt:lpstr>Figure 6.2. Land-cover change can result from development, forest management, wildfire, and other causes. </vt:lpstr>
      <vt:lpstr>Figure 6.3. Increased development decreases natural and managed land cover. </vt:lpstr>
      <vt:lpstr>Figure 6.4. Developed land is increasing, while land with tree cover is on the decline. </vt:lpstr>
      <vt:lpstr>Figure 6.5. Postfire debris flows threaten public safety.</vt:lpstr>
      <vt:lpstr>Figure 6.6. Changes in land cover and land use affect the fluxes of carbon taken up on land or released into the atmosphere, with impacts on these fluxes lasting for decades to centuries. </vt:lpstr>
      <vt:lpstr>Figure 6.7. This figure shows the primary land-use and land-cover changes, their interactions with climate, and impact on ecosystems. </vt:lpstr>
      <vt:lpstr>Figure 6.8. Future land-use choices have implications for climate mitigation and adaptation. </vt:lpstr>
      <vt:lpstr>Figure 6.9. Future land-use scenarios describe a wide range of possible land-use changes in the United States.</vt:lpstr>
      <vt:lpstr>Figure 6.10. Reaching net-zero emissions will require many new wind and solar projects across the US.</vt:lpstr>
      <vt:lpstr>Figure 6.11. Renewable energy generation can be sited in ways that minimize agricultural disruption.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Bennett, Natalie</dc:creator>
  <cp:lastModifiedBy>Ciara Lemery</cp:lastModifiedBy>
  <cp:revision>109</cp:revision>
  <dcterms:created xsi:type="dcterms:W3CDTF">2018-11-06T19:06:29Z</dcterms:created>
  <dcterms:modified xsi:type="dcterms:W3CDTF">2023-11-01T16:25:34Z</dcterms:modified>
</cp:coreProperties>
</file>