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sldIdLst>
    <p:sldId id="282" r:id="rId2"/>
    <p:sldId id="256" r:id="rId3"/>
    <p:sldId id="257" r:id="rId4"/>
    <p:sldId id="258" r:id="rId5"/>
    <p:sldId id="259" r:id="rId6"/>
    <p:sldId id="283" r:id="rId7"/>
    <p:sldId id="284" r:id="rId8"/>
    <p:sldId id="286" r:id="rId9"/>
    <p:sldId id="287" r:id="rId10"/>
    <p:sldId id="288" r:id="rId11"/>
    <p:sldId id="289" r:id="rId12"/>
    <p:sldId id="290" r:id="rId13"/>
    <p:sldId id="291" r:id="rId14"/>
    <p:sldId id="292" r:id="rId15"/>
    <p:sldId id="293" r:id="rId16"/>
    <p:sldId id="263" r:id="rId17"/>
    <p:sldId id="29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8" autoAdjust="0"/>
    <p:restoredTop sz="89814" autoAdjust="0"/>
  </p:normalViewPr>
  <p:slideViewPr>
    <p:cSldViewPr snapToGrid="0" snapToObjects="1" showGuides="1">
      <p:cViewPr varScale="1">
        <p:scale>
          <a:sx n="112" d="100"/>
          <a:sy n="112" d="100"/>
        </p:scale>
        <p:origin x="2568"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11/3/23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Body CS)"/>
              </a:rPr>
              <a:t>CAPTION: Panel (a) shows the percent of surface water originating on forest lands across the contiguous US, illustrating that forests are a critical source of water. Panel (b) shows decadal average variations in average annual streamflow (measured in cubic feet per second [ft</a:t>
            </a:r>
            <a:r>
              <a:rPr lang="en-US" sz="1800" baseline="30000" dirty="0">
                <a:effectLst/>
                <a:latin typeface="Times New Roman" panose="02020603050405020304" pitchFamily="18" charset="0"/>
                <a:ea typeface="Calibri" panose="020F0502020204030204" pitchFamily="34" charset="0"/>
                <a:cs typeface="Times New Roman (Body CS)"/>
              </a:rPr>
              <a:t>3</a:t>
            </a:r>
            <a:r>
              <a:rPr lang="en-US" sz="1800" dirty="0">
                <a:effectLst/>
                <a:latin typeface="Times New Roman" panose="02020603050405020304" pitchFamily="18" charset="0"/>
                <a:ea typeface="Calibri" panose="020F0502020204030204" pitchFamily="34" charset="0"/>
                <a:cs typeface="Times New Roman (Body CS)"/>
              </a:rPr>
              <a:t>/s]) from Hydrologic Unit Code 8 (HUC8) watersheds with greater than 50% forest cover, no impoundments above the streamflow gauges, at least four gauges per basin, and complete records back to 1950 in the Great Basin (number of HUC8 gauges = 6), Upper Colorado (16), Lower Colorado (5), and Rio Grande (4). Data generally show annual streamflow has been comparatively lower in more recent years compared to earlier decades. Panel (c) shows projected changes in suitable </a:t>
            </a:r>
            <a:r>
              <a:rPr lang="en-US" sz="1800" dirty="0" err="1">
                <a:effectLst/>
                <a:latin typeface="Times New Roman" panose="02020603050405020304" pitchFamily="18" charset="0"/>
                <a:ea typeface="Calibri" panose="020F0502020204030204" pitchFamily="34" charset="0"/>
                <a:cs typeface="Times New Roman (Body CS)"/>
              </a:rPr>
              <a:t>coldwater</a:t>
            </a:r>
            <a:r>
              <a:rPr lang="en-US" sz="1800" dirty="0">
                <a:effectLst/>
                <a:latin typeface="Times New Roman" panose="02020603050405020304" pitchFamily="18" charset="0"/>
                <a:ea typeface="Calibri" panose="020F0502020204030204" pitchFamily="34" charset="0"/>
                <a:cs typeface="Times New Roman (Body CS)"/>
              </a:rPr>
              <a:t> fish habitat in the Southeast under 3.6°F and 7.2°F warming air temperature over contemporary (2012) air temperature. Projections suggest suitable </a:t>
            </a:r>
            <a:r>
              <a:rPr lang="en-US" sz="1800" dirty="0" err="1">
                <a:effectLst/>
                <a:latin typeface="Times New Roman" panose="02020603050405020304" pitchFamily="18" charset="0"/>
                <a:ea typeface="Calibri" panose="020F0502020204030204" pitchFamily="34" charset="0"/>
                <a:cs typeface="Times New Roman (Body CS)"/>
              </a:rPr>
              <a:t>coldwater</a:t>
            </a:r>
            <a:r>
              <a:rPr lang="en-US" sz="1800" dirty="0">
                <a:effectLst/>
                <a:latin typeface="Times New Roman" panose="02020603050405020304" pitchFamily="18" charset="0"/>
                <a:ea typeface="Calibri" panose="020F0502020204030204" pitchFamily="34" charset="0"/>
                <a:cs typeface="Times New Roman (Body CS)"/>
              </a:rPr>
              <a:t> fish habitat will decline in the future as air temperatures increase. Figure credits: (a) adapted from Liu et al. 2022;(Liu et al. </a:t>
            </a:r>
            <a:r>
              <a:rPr lang="en-US" sz="1800">
                <a:effectLst/>
                <a:latin typeface="Times New Roman" panose="02020603050405020304" pitchFamily="18" charset="0"/>
                <a:ea typeface="Calibri" panose="020F0502020204030204" pitchFamily="34" charset="0"/>
                <a:cs typeface="Times New Roman (Body CS)"/>
              </a:rPr>
              <a:t>2022) (b, c) USDA Forest Service.</a:t>
            </a:r>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a:p>
        </p:txBody>
      </p:sp>
    </p:spTree>
    <p:extLst>
      <p:ext uri="{BB962C8B-B14F-4D97-AF65-F5344CB8AC3E}">
        <p14:creationId xmlns:p14="http://schemas.microsoft.com/office/powerpoint/2010/main" val="3742371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Forests in the eastern US are mostly privately owned, whereas the majority of forests in the western US are federally managed. Climate change adaptation actions have been implemented in diverse forest ownership settings. The numbers on the map correspond to locations of adaptation examples listed in Table 7.1 (example 6 is not depicted as it focuses on Puerto Rico, which is not shown on the map). TIMO = timber investment management organization; REIT = real estate investment trust. These data are not available for Alaska,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Hawai‘i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US Caribbean, or the US-Affiliated Pacific Islands. Adapted from Sass et al. 2020.(Sass et al. 2020)</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242847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This figure shows the number of years each 30 m by 30 m pixel was classified as forest cover during 1985–2020. Insets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 that patterns of forest cover vary considerably across regions, often due to differences in the factors causing forest change. Patterns in tree cover change in the US are driven, in large part, by climate-related disturbances, land use, and land-use change. Data were unavailable for Alaska,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 Affiliated US Pacific Islands, and the US Caribbean. Figure credit: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6</a:t>
            </a:fld>
            <a:endParaRPr lang="en-US"/>
          </a:p>
        </p:txBody>
      </p:sp>
    </p:spTree>
    <p:extLst>
      <p:ext uri="{BB962C8B-B14F-4D97-AF65-F5344CB8AC3E}">
        <p14:creationId xmlns:p14="http://schemas.microsoft.com/office/powerpoint/2010/main" val="192661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Estimated forest area burned and greenhouse gas emissions (carbon dioxide, methane, and nitrous oxide) from wildfires and prescribed fires in the contiguous US and Alaska have increased since the late 1990s. Climate change is affecting the likelihood and scale of wildfires in US forests. In some cases, wildfires (particularly in the western US) have slowed or stopped recovery of forests from previous disturbances, reducing their capacity to sequester and store carbon. Adapted from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Domke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2023.(</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Domke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2023)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7</a:t>
            </a:fld>
            <a:endParaRPr lang="en-US"/>
          </a:p>
        </p:txBody>
      </p:sp>
    </p:spTree>
    <p:extLst>
      <p:ext uri="{BB962C8B-B14F-4D97-AF65-F5344CB8AC3E}">
        <p14:creationId xmlns:p14="http://schemas.microsoft.com/office/powerpoint/2010/main" val="3598938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photo shows a coastal ghost forest (foreground) near Blackwater National Wildlife Refuge, Maryland. As sea levels rise in response to climate change, the replacement of coastal forests with tidal wetlands will affect many ecosystem services, including s</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torm surge buffering capacity.</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Photo credit: ©Matthew L. Kirwan, Virginia Institute of Marine Science.</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96253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left panel shows historical (1971–2000) values for the annual number of days in May through October with extreme weather conditions conducive to very large fires (VLFs; more than 12,000 acres). The right panel shows the percent change in the number of days for a projected future (2040–2069) climate under a very high scenario (RCP8.5). Changes are summarized by Bailey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ecosections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are areas of similar vegetation and climate defined by Bailey (2016).</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25</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number of days with conditions associated with VLFs more than doubles in many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ecosections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more than a fourfold increase for parts of the Northwest, fivefold for the northern Rockies, and over sevenfold for the Upper Midwest. Projected conditions are an average of a 17-GCM (global climate model) ensemble selected for data availability. Areas with no color indicate lack of data (sufficient data are unavailable or where wildfires were historically rare). Data were unavailable for Alaska,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Hawaiʻi</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Affiliated US Pacific Islands, and the US Caribbean. </a:t>
            </a:r>
            <a:r>
              <a:rPr lang="en-US" sz="1800">
                <a:effectLst/>
                <a:latin typeface="Calibri" panose="020F0502020204030204" pitchFamily="34" charset="0"/>
                <a:ea typeface="Calibri" panose="020F0502020204030204" pitchFamily="34" charset="0"/>
                <a:cs typeface="Times New Roman" panose="02020603050405020304" pitchFamily="18" charset="0"/>
              </a:rPr>
              <a:t>Figure credit: USGS.</a:t>
            </a:r>
            <a:r>
              <a:rPr lang="en-US" sz="2800">
                <a:effectLst/>
              </a:rPr>
              <a:t> </a:t>
            </a:r>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2160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recently documented effects, specific to individual forest types, that have been attributed to climate change and climate-related disturbances. Effects include increased tree mortality across all types with high confidence, changes in forest structure with variable confidence, less carbon storage across three of the four forest types, and variable shifts in plant species composition. Confidence levels reflect the uncertainty in attributions based on available literature. Arrows indicate the direction of change where suitable data exist. In the case of temperate forests, structure is changing but not in a unidirectional way. Boreal forest reflects changes only in Alaska. Assessments in the figure are based on recent relevant literature, and citations can be found in the metadata. Adapted with permission from Figure SPM.2 in IPCC 2022.(IPCC 2022)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368633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These photos show a spruce beetle outbreak on the Bridger–Teton National Forest in Wyoming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a western pine beetle outbreak on the Sierra National Forest in California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Discolored trees were colonized and killed by bark beetles. Warming and drought have increased the impacts of some bark beetles in US forests, affecting many ecosystem services. Photo credits: Christopher J. Fettig, USDA Forest Service.</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2718896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Increases in fine particulate matter air pollutants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caused by wildfires degrade air quality and increase human health risks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(data for Alaska, Hawai‘i, Puerto Rico, US Virgin Islands, and US-Affiliated Pacific Islands are not available)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Reduction in moose hunting opportunities stems from climate-related increases in parasites; declines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 hunting opportunities have also been noted in the western US.(Nadeau et al. 2017)</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Increased tree mortality is shrinking carbon sequestration in public forests (Mt is millions of metric tons).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Northward migration of mangroves is displacing saltwater marshes, altering coastal storm protection and affecting recreation (data for 1992 are not available).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Increased tree mortality by western bark beetles lowers home values through reduced environmental amenities.(Cohen et al. 2016)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f</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Housing losses due to wildfires increased by fivefold in the 2010s compared to the average from 1990 to 2010, with substantial interannual variability;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data exclude losses from US-Affiliated Pacific Islands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Notes: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Map excludes depictions of forest area for the US Virgin Islands and US-Affiliated Pacific Islands due to the large scale of the map.</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US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Virgin Islands forest area is 46,967 acres.(</a:t>
            </a:r>
            <a:r>
              <a:rPr lang="en-US"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Marcano</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-Vega 2020) Forest areas for US-Affiliated Pacific Islands are as follows: Federated States of Micronesia (143,466 acres), Marshall Islands (23,252 acres), Northern Mariana Islands (75,407 acres), Palau (90,685 acres), American </a:t>
            </a:r>
            <a:r>
              <a:rPr lang="en-US"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Sāmoa</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(43,631 acres), and Guam (63,833 acres); US Affiliated Pacific Island summary data are from sources cited in Lugo et al. 2022.(Lugo et al. 2022)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Figure credits: (top) USDA Forest Service; (a) adapted with permission from Burke et al. 2021;(Burke et al. 2021) (b) USDA Forest Service; (c) adapted from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Domke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2023;(</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Domke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2023) (d) USDA Forest Service; (e) adapted from Fettig et al. 2022a;(Fettig et al. 2022) (f) USDA Forest Service.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168666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a:t>
            </a:r>
            <a:r>
              <a:rPr lang="en-US" sz="12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2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interannual variability in forest carbon sources and sinks during the period 1990–2021; (</a:t>
            </a:r>
            <a:r>
              <a:rPr lang="en-US" sz="12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2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interannual variability in the forest carbon sink in the US by National Climate Assessment region during 1990–2021; and (</a:t>
            </a:r>
            <a:r>
              <a:rPr lang="en-US" sz="12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2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total forest carbon stocks by ecosystem pool (boxes) and mean annual transfers among the atmosphere and forest ecosystem pools, harvested wood products, and land conversions (arrows) in 2021. Negative estimates indicate net carbon uptake (i.e., a net removal of carbon from the atmosphere or transfer between ecosystem pools or land categories). Forest ecosystems are the largest carbon sink in the US. There is substantial interannual variability in greenhouse gas emissions and removals from forest land that is driven, in large part, by climate-related disturbances, land use, and land-use change. Figure credit: USDA Forest Service and USGS.</a:t>
            </a:r>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377091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Tree>
    <p:extLst>
      <p:ext uri="{BB962C8B-B14F-4D97-AF65-F5344CB8AC3E}">
        <p14:creationId xmlns:p14="http://schemas.microsoft.com/office/powerpoint/2010/main" val="427436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848981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99152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Tree>
    <p:extLst>
      <p:ext uri="{BB962C8B-B14F-4D97-AF65-F5344CB8AC3E}">
        <p14:creationId xmlns:p14="http://schemas.microsoft.com/office/powerpoint/2010/main" val="1006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7  |  Fifth National Climate Assessment  |  nca2023.globalchange.gov</a:t>
            </a:r>
          </a:p>
        </p:txBody>
      </p:sp>
    </p:spTree>
    <p:extLst>
      <p:ext uri="{BB962C8B-B14F-4D97-AF65-F5344CB8AC3E}">
        <p14:creationId xmlns:p14="http://schemas.microsoft.com/office/powerpoint/2010/main" val="30166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5" r:id="rId7"/>
    <p:sldLayoutId id="2147483686" r:id="rId8"/>
    <p:sldLayoutId id="2147483664" r:id="rId9"/>
    <p:sldLayoutId id="2147483687"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15"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7930/NCA5.2023.CH7"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https://nca2023.globalchange.gov/chapter/7</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028" name="Picture 4">
            <a:extLst>
              <a:ext uri="{FF2B5EF4-FFF2-40B4-BE49-F238E27FC236}">
                <a16:creationId xmlns:a16="http://schemas.microsoft.com/office/drawing/2014/main" id="{B88DE04F-BEC9-3DAE-4B35-E3FDC044DD09}"/>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different types of climate change&#10;&#10;Description automatically generated">
            <a:extLst>
              <a:ext uri="{FF2B5EF4-FFF2-40B4-BE49-F238E27FC236}">
                <a16:creationId xmlns:a16="http://schemas.microsoft.com/office/drawing/2014/main" id="{543F1F62-956D-9ADE-9967-18C9A7F74315}"/>
              </a:ext>
            </a:extLst>
          </p:cNvPr>
          <p:cNvPicPr>
            <a:picLocks noGrp="1" noChangeAspect="1"/>
          </p:cNvPicPr>
          <p:nvPr>
            <p:ph sz="quarter" idx="10"/>
          </p:nvPr>
        </p:nvPicPr>
        <p:blipFill>
          <a:blip r:embed="rId3"/>
          <a:stretch>
            <a:fillRect/>
          </a:stretch>
        </p:blipFill>
        <p:spPr>
          <a:xfrm>
            <a:off x="1463026" y="359652"/>
            <a:ext cx="6217947" cy="4861770"/>
          </a:xfrm>
        </p:spPr>
      </p:pic>
      <p:sp>
        <p:nvSpPr>
          <p:cNvPr id="3" name="Title 2">
            <a:extLst>
              <a:ext uri="{FF2B5EF4-FFF2-40B4-BE49-F238E27FC236}">
                <a16:creationId xmlns:a16="http://schemas.microsoft.com/office/drawing/2014/main" id="{8BDA240D-291E-F116-4E7C-FD9090648DF9}"/>
              </a:ext>
            </a:extLst>
          </p:cNvPr>
          <p:cNvSpPr>
            <a:spLocks noGrp="1"/>
          </p:cNvSpPr>
          <p:nvPr>
            <p:ph type="title"/>
          </p:nvPr>
        </p:nvSpPr>
        <p:spPr/>
        <p:txBody>
          <a:bodyPr/>
          <a:lstStyle/>
          <a:p>
            <a:r>
              <a:rPr lang="en-US" dirty="0"/>
              <a:t>Figure 7.5. Climate change and climate-related disturbances are affecting forests in the United States.</a:t>
            </a:r>
          </a:p>
        </p:txBody>
      </p:sp>
    </p:spTree>
    <p:extLst>
      <p:ext uri="{BB962C8B-B14F-4D97-AF65-F5344CB8AC3E}">
        <p14:creationId xmlns:p14="http://schemas.microsoft.com/office/powerpoint/2010/main" val="300540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a mountain and a forest&#10;&#10;Description automatically generated">
            <a:extLst>
              <a:ext uri="{FF2B5EF4-FFF2-40B4-BE49-F238E27FC236}">
                <a16:creationId xmlns:a16="http://schemas.microsoft.com/office/drawing/2014/main" id="{C4EA0068-3EAC-C496-3A21-A47DDB8FCC51}"/>
              </a:ext>
            </a:extLst>
          </p:cNvPr>
          <p:cNvPicPr>
            <a:picLocks noGrp="1" noChangeAspect="1"/>
          </p:cNvPicPr>
          <p:nvPr>
            <p:ph sz="quarter" idx="10"/>
          </p:nvPr>
        </p:nvPicPr>
        <p:blipFill>
          <a:blip r:embed="rId3"/>
          <a:stretch>
            <a:fillRect/>
          </a:stretch>
        </p:blipFill>
        <p:spPr>
          <a:xfrm>
            <a:off x="407895" y="1188720"/>
            <a:ext cx="8328210" cy="3254171"/>
          </a:xfrm>
        </p:spPr>
      </p:pic>
      <p:sp>
        <p:nvSpPr>
          <p:cNvPr id="3" name="Title 2">
            <a:extLst>
              <a:ext uri="{FF2B5EF4-FFF2-40B4-BE49-F238E27FC236}">
                <a16:creationId xmlns:a16="http://schemas.microsoft.com/office/drawing/2014/main" id="{10D1DA7E-1645-60DA-7A5F-E3A005305374}"/>
              </a:ext>
            </a:extLst>
          </p:cNvPr>
          <p:cNvSpPr>
            <a:spLocks noGrp="1"/>
          </p:cNvSpPr>
          <p:nvPr>
            <p:ph type="title"/>
          </p:nvPr>
        </p:nvSpPr>
        <p:spPr/>
        <p:txBody>
          <a:bodyPr/>
          <a:lstStyle/>
          <a:p>
            <a:r>
              <a:rPr lang="en-US" dirty="0"/>
              <a:t>Figure 7.6. Outbreaks of spruce and pine beetles, partly attributable to climate change, are killing trees in the West. </a:t>
            </a:r>
          </a:p>
        </p:txBody>
      </p:sp>
    </p:spTree>
    <p:extLst>
      <p:ext uri="{BB962C8B-B14F-4D97-AF65-F5344CB8AC3E}">
        <p14:creationId xmlns:p14="http://schemas.microsoft.com/office/powerpoint/2010/main" val="2784498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00A0DB3-6E4E-17D7-3BBE-7E00F145A9C5}"/>
              </a:ext>
            </a:extLst>
          </p:cNvPr>
          <p:cNvPicPr>
            <a:picLocks noGrp="1" noChangeAspect="1"/>
          </p:cNvPicPr>
          <p:nvPr>
            <p:ph sz="quarter" idx="10"/>
          </p:nvPr>
        </p:nvPicPr>
        <p:blipFill>
          <a:blip r:embed="rId3"/>
          <a:srcRect/>
          <a:stretch/>
        </p:blipFill>
        <p:spPr>
          <a:xfrm>
            <a:off x="3278777" y="305085"/>
            <a:ext cx="5605599" cy="5979305"/>
          </a:xfrm>
        </p:spPr>
      </p:pic>
      <p:sp>
        <p:nvSpPr>
          <p:cNvPr id="3" name="Title 2">
            <a:extLst>
              <a:ext uri="{FF2B5EF4-FFF2-40B4-BE49-F238E27FC236}">
                <a16:creationId xmlns:a16="http://schemas.microsoft.com/office/drawing/2014/main" id="{33422E7A-B108-C889-7BBF-0C39663B03C2}"/>
              </a:ext>
            </a:extLst>
          </p:cNvPr>
          <p:cNvSpPr>
            <a:spLocks noGrp="1"/>
          </p:cNvSpPr>
          <p:nvPr>
            <p:ph type="title"/>
          </p:nvPr>
        </p:nvSpPr>
        <p:spPr>
          <a:xfrm>
            <a:off x="446961" y="679268"/>
            <a:ext cx="2949178" cy="1600200"/>
          </a:xfrm>
        </p:spPr>
        <p:txBody>
          <a:bodyPr>
            <a:normAutofit fontScale="90000"/>
          </a:bodyPr>
          <a:lstStyle/>
          <a:p>
            <a:r>
              <a:rPr lang="en-US" dirty="0"/>
              <a:t>Figure 7.7. Climate change has affected the provisioning of forest ecosystem goods and services in the United States. </a:t>
            </a:r>
          </a:p>
        </p:txBody>
      </p:sp>
    </p:spTree>
    <p:extLst>
      <p:ext uri="{BB962C8B-B14F-4D97-AF65-F5344CB8AC3E}">
        <p14:creationId xmlns:p14="http://schemas.microsoft.com/office/powerpoint/2010/main" val="864702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carbon dioxide&#10;&#10;Description automatically generated">
            <a:extLst>
              <a:ext uri="{FF2B5EF4-FFF2-40B4-BE49-F238E27FC236}">
                <a16:creationId xmlns:a16="http://schemas.microsoft.com/office/drawing/2014/main" id="{1CAC8F00-0FAC-F3F3-0BF2-887972E9EA40}"/>
              </a:ext>
            </a:extLst>
          </p:cNvPr>
          <p:cNvPicPr>
            <a:picLocks noGrp="1" noChangeAspect="1"/>
          </p:cNvPicPr>
          <p:nvPr>
            <p:ph sz="quarter" idx="10"/>
          </p:nvPr>
        </p:nvPicPr>
        <p:blipFill>
          <a:blip r:embed="rId3"/>
          <a:stretch>
            <a:fillRect/>
          </a:stretch>
        </p:blipFill>
        <p:spPr>
          <a:xfrm>
            <a:off x="1513834" y="167968"/>
            <a:ext cx="6116332" cy="5210208"/>
          </a:xfrm>
        </p:spPr>
      </p:pic>
      <p:sp>
        <p:nvSpPr>
          <p:cNvPr id="3" name="Title 2">
            <a:extLst>
              <a:ext uri="{FF2B5EF4-FFF2-40B4-BE49-F238E27FC236}">
                <a16:creationId xmlns:a16="http://schemas.microsoft.com/office/drawing/2014/main" id="{31D06403-A611-BD21-2C28-D2F1E51F1116}"/>
              </a:ext>
            </a:extLst>
          </p:cNvPr>
          <p:cNvSpPr>
            <a:spLocks noGrp="1"/>
          </p:cNvSpPr>
          <p:nvPr>
            <p:ph type="title"/>
          </p:nvPr>
        </p:nvSpPr>
        <p:spPr>
          <a:xfrm>
            <a:off x="628650" y="5378176"/>
            <a:ext cx="7886700" cy="918121"/>
          </a:xfrm>
        </p:spPr>
        <p:txBody>
          <a:bodyPr>
            <a:normAutofit fontScale="90000"/>
          </a:bodyPr>
          <a:lstStyle/>
          <a:p>
            <a:r>
              <a:rPr lang="en-US" dirty="0"/>
              <a:t>Figure 7.8. The forest carbon sink has declined in recent decades in the United States, with substantial interannual variability.</a:t>
            </a:r>
          </a:p>
        </p:txBody>
      </p:sp>
    </p:spTree>
    <p:extLst>
      <p:ext uri="{BB962C8B-B14F-4D97-AF65-F5344CB8AC3E}">
        <p14:creationId xmlns:p14="http://schemas.microsoft.com/office/powerpoint/2010/main" val="1296099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F102F3-D418-6372-34B6-1253B121C003}"/>
              </a:ext>
            </a:extLst>
          </p:cNvPr>
          <p:cNvPicPr>
            <a:picLocks noGrp="1" noChangeAspect="1"/>
          </p:cNvPicPr>
          <p:nvPr>
            <p:ph sz="quarter" idx="10"/>
          </p:nvPr>
        </p:nvPicPr>
        <p:blipFill>
          <a:blip r:embed="rId3"/>
          <a:srcRect/>
          <a:stretch/>
        </p:blipFill>
        <p:spPr>
          <a:xfrm>
            <a:off x="2560526" y="309601"/>
            <a:ext cx="6374674" cy="5986861"/>
          </a:xfrm>
        </p:spPr>
      </p:pic>
      <p:sp>
        <p:nvSpPr>
          <p:cNvPr id="3" name="Title 2">
            <a:extLst>
              <a:ext uri="{FF2B5EF4-FFF2-40B4-BE49-F238E27FC236}">
                <a16:creationId xmlns:a16="http://schemas.microsoft.com/office/drawing/2014/main" id="{79467857-06EA-2CC0-F599-A3ED21FE5BAD}"/>
              </a:ext>
            </a:extLst>
          </p:cNvPr>
          <p:cNvSpPr>
            <a:spLocks noGrp="1"/>
          </p:cNvSpPr>
          <p:nvPr>
            <p:ph type="title"/>
          </p:nvPr>
        </p:nvSpPr>
        <p:spPr>
          <a:xfrm>
            <a:off x="446961" y="679269"/>
            <a:ext cx="2766502" cy="2259874"/>
          </a:xfrm>
        </p:spPr>
        <p:txBody>
          <a:bodyPr>
            <a:normAutofit fontScale="90000"/>
          </a:bodyPr>
          <a:lstStyle/>
          <a:p>
            <a:r>
              <a:rPr lang="en-US" dirty="0"/>
              <a:t>Figure 7.9. Climate change and climate-related disturbances are affecting the availability and quality of water from forests in the United States.</a:t>
            </a:r>
          </a:p>
        </p:txBody>
      </p:sp>
    </p:spTree>
    <p:extLst>
      <p:ext uri="{BB962C8B-B14F-4D97-AF65-F5344CB8AC3E}">
        <p14:creationId xmlns:p14="http://schemas.microsoft.com/office/powerpoint/2010/main" val="4015481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D22AF13B-FD79-4879-6F80-8EFB5202F3BE}"/>
              </a:ext>
            </a:extLst>
          </p:cNvPr>
          <p:cNvPicPr>
            <a:picLocks noGrp="1" noChangeAspect="1"/>
          </p:cNvPicPr>
          <p:nvPr>
            <p:ph sz="quarter" idx="10"/>
          </p:nvPr>
        </p:nvPicPr>
        <p:blipFill>
          <a:blip r:embed="rId3"/>
          <a:stretch>
            <a:fillRect/>
          </a:stretch>
        </p:blipFill>
        <p:spPr>
          <a:xfrm>
            <a:off x="1009629" y="222793"/>
            <a:ext cx="7124742" cy="5185229"/>
          </a:xfrm>
        </p:spPr>
      </p:pic>
      <p:sp>
        <p:nvSpPr>
          <p:cNvPr id="3" name="Title 2">
            <a:extLst>
              <a:ext uri="{FF2B5EF4-FFF2-40B4-BE49-F238E27FC236}">
                <a16:creationId xmlns:a16="http://schemas.microsoft.com/office/drawing/2014/main" id="{ADCAFE85-25C1-592C-CA2D-B875C3B5919D}"/>
              </a:ext>
            </a:extLst>
          </p:cNvPr>
          <p:cNvSpPr>
            <a:spLocks noGrp="1"/>
          </p:cNvSpPr>
          <p:nvPr>
            <p:ph type="title"/>
          </p:nvPr>
        </p:nvSpPr>
        <p:spPr>
          <a:xfrm>
            <a:off x="628650" y="5408022"/>
            <a:ext cx="7886700" cy="918121"/>
          </a:xfrm>
        </p:spPr>
        <p:txBody>
          <a:bodyPr/>
          <a:lstStyle/>
          <a:p>
            <a:r>
              <a:rPr lang="en-US" dirty="0"/>
              <a:t>Figure 7.10. Adaptation actions occur across many types of forest ownership and management in the United States.</a:t>
            </a:r>
          </a:p>
        </p:txBody>
      </p:sp>
    </p:spTree>
    <p:extLst>
      <p:ext uri="{BB962C8B-B14F-4D97-AF65-F5344CB8AC3E}">
        <p14:creationId xmlns:p14="http://schemas.microsoft.com/office/powerpoint/2010/main" val="314627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228436"/>
            <a:ext cx="7886700" cy="4969223"/>
          </a:xfrm>
        </p:spPr>
        <p:txBody>
          <a:bodyPr spcCol="457200">
            <a:normAutofit fontScale="55000" lnSpcReduction="20000"/>
          </a:bodyPr>
          <a:lstStyle/>
          <a:p>
            <a:pPr marL="12700">
              <a:lnSpc>
                <a:spcPct val="110000"/>
              </a:lnSpc>
              <a:spcAft>
                <a:spcPts val="300"/>
              </a:spcAft>
            </a:pPr>
            <a:r>
              <a:rPr lang="en-US" b="1" dirty="0">
                <a:solidFill>
                  <a:srgbClr val="209DBC"/>
                </a:solidFill>
              </a:rPr>
              <a:t>Federal Coordinating Lead Author</a:t>
            </a:r>
          </a:p>
          <a:p>
            <a:pPr marL="12700">
              <a:lnSpc>
                <a:spcPct val="110000"/>
              </a:lnSpc>
              <a:spcAft>
                <a:spcPts val="300"/>
              </a:spcAft>
            </a:pPr>
            <a:r>
              <a:rPr lang="en-US" b="1" dirty="0"/>
              <a:t>Christopher J. Fettig</a:t>
            </a:r>
            <a:r>
              <a:rPr lang="en-US" dirty="0"/>
              <a:t>, USDA Forest Service, Pacific Southwest Research Station</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Lead	</a:t>
            </a:r>
          </a:p>
          <a:p>
            <a:pPr marL="12700">
              <a:lnSpc>
                <a:spcPct val="110000"/>
              </a:lnSpc>
              <a:spcAft>
                <a:spcPts val="300"/>
              </a:spcAft>
            </a:pPr>
            <a:r>
              <a:rPr lang="en-US" b="1" dirty="0"/>
              <a:t>Grant M. </a:t>
            </a:r>
            <a:r>
              <a:rPr lang="en-US" b="1" dirty="0" err="1"/>
              <a:t>Domke</a:t>
            </a:r>
            <a:r>
              <a:rPr lang="en-US" dirty="0"/>
              <a:t>, USDA Forest Service, Northern Research Station</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Agency Chapter Lead Author</a:t>
            </a:r>
          </a:p>
          <a:p>
            <a:pPr marL="12700">
              <a:lnSpc>
                <a:spcPct val="110000"/>
              </a:lnSpc>
              <a:spcAft>
                <a:spcPts val="300"/>
              </a:spcAft>
            </a:pPr>
            <a:r>
              <a:rPr lang="en-US" b="1" dirty="0"/>
              <a:t>Anne S. Marsh, </a:t>
            </a:r>
            <a:r>
              <a:rPr lang="en-US" dirty="0"/>
              <a:t>USDA Forest Service, Washington Office</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Authors	</a:t>
            </a:r>
          </a:p>
          <a:p>
            <a:pPr marL="12700">
              <a:lnSpc>
                <a:spcPct val="110000"/>
              </a:lnSpc>
              <a:spcAft>
                <a:spcPts val="300"/>
              </a:spcAft>
            </a:pPr>
            <a:r>
              <a:rPr lang="en-US" b="1" dirty="0"/>
              <a:t>Michelle </a:t>
            </a:r>
            <a:r>
              <a:rPr lang="en-US" b="1" dirty="0" err="1"/>
              <a:t>Baumflek</a:t>
            </a:r>
            <a:r>
              <a:rPr lang="en-US" dirty="0"/>
              <a:t>, USDA Forest Service, Southern Research Station</a:t>
            </a:r>
          </a:p>
          <a:p>
            <a:pPr marL="12700">
              <a:lnSpc>
                <a:spcPct val="110000"/>
              </a:lnSpc>
              <a:spcAft>
                <a:spcPts val="300"/>
              </a:spcAft>
            </a:pPr>
            <a:r>
              <a:rPr lang="en-US" b="1" dirty="0"/>
              <a:t>William A. Gould</a:t>
            </a:r>
            <a:r>
              <a:rPr lang="en-US" dirty="0"/>
              <a:t>, USDA Forest Service, International Institute of Tropical Forestry</a:t>
            </a:r>
          </a:p>
          <a:p>
            <a:pPr marL="12700">
              <a:lnSpc>
                <a:spcPct val="110000"/>
              </a:lnSpc>
              <a:spcAft>
                <a:spcPts val="300"/>
              </a:spcAft>
            </a:pPr>
            <a:r>
              <a:rPr lang="en-US" b="1" dirty="0"/>
              <a:t>Jessica E. </a:t>
            </a:r>
            <a:r>
              <a:rPr lang="en-US" b="1" dirty="0" err="1"/>
              <a:t>Halofsky</a:t>
            </a:r>
            <a:r>
              <a:rPr lang="en-US" dirty="0"/>
              <a:t>, USDA Forest Service, Pacific Northwest Research Station</a:t>
            </a:r>
          </a:p>
          <a:p>
            <a:pPr marL="12700">
              <a:lnSpc>
                <a:spcPct val="110000"/>
              </a:lnSpc>
              <a:spcAft>
                <a:spcPts val="300"/>
              </a:spcAft>
            </a:pPr>
            <a:r>
              <a:rPr lang="en-US" b="1" dirty="0"/>
              <a:t>Linda A. Joyce</a:t>
            </a:r>
            <a:r>
              <a:rPr lang="en-US" dirty="0"/>
              <a:t>, USDA Forest Service, Rocky Mountain Research Station</a:t>
            </a:r>
          </a:p>
          <a:p>
            <a:pPr marL="12700">
              <a:lnSpc>
                <a:spcPct val="110000"/>
              </a:lnSpc>
              <a:spcAft>
                <a:spcPts val="300"/>
              </a:spcAft>
            </a:pPr>
            <a:r>
              <a:rPr lang="en-US" b="1" dirty="0"/>
              <a:t>Stephen D. </a:t>
            </a:r>
            <a:r>
              <a:rPr lang="en-US" b="1" dirty="0" err="1"/>
              <a:t>LeDuc</a:t>
            </a:r>
            <a:r>
              <a:rPr lang="en-US" dirty="0"/>
              <a:t>, US Environmental Protection Agency, Office of Research and Development</a:t>
            </a:r>
          </a:p>
          <a:p>
            <a:pPr marL="12700">
              <a:lnSpc>
                <a:spcPct val="110000"/>
              </a:lnSpc>
              <a:spcAft>
                <a:spcPts val="300"/>
              </a:spcAft>
            </a:pPr>
            <a:r>
              <a:rPr lang="en-US" b="1" dirty="0"/>
              <a:t>David H. Levinson, USDA Forest Service</a:t>
            </a:r>
            <a:r>
              <a:rPr lang="en-US" dirty="0"/>
              <a:t>, National Stream and Aquatic Ecology Center</a:t>
            </a:r>
          </a:p>
          <a:p>
            <a:pPr marL="12700">
              <a:lnSpc>
                <a:spcPct val="110000"/>
              </a:lnSpc>
              <a:spcAft>
                <a:spcPts val="300"/>
              </a:spcAft>
            </a:pPr>
            <a:r>
              <a:rPr lang="en-US" b="1" dirty="0"/>
              <a:t>Jeremy S. </a:t>
            </a:r>
            <a:r>
              <a:rPr lang="en-US" b="1" dirty="0" err="1"/>
              <a:t>Littell</a:t>
            </a:r>
            <a:r>
              <a:rPr lang="en-US" b="1" dirty="0"/>
              <a:t>, US Geological Survey</a:t>
            </a:r>
            <a:r>
              <a:rPr lang="en-US" dirty="0"/>
              <a:t>, Alaska Climate Adaptation Science Center</a:t>
            </a:r>
          </a:p>
          <a:p>
            <a:pPr marL="12700">
              <a:lnSpc>
                <a:spcPct val="110000"/>
              </a:lnSpc>
              <a:spcAft>
                <a:spcPts val="300"/>
              </a:spcAft>
            </a:pPr>
            <a:r>
              <a:rPr lang="en-US" b="1" dirty="0" err="1"/>
              <a:t>Chelcy</a:t>
            </a:r>
            <a:r>
              <a:rPr lang="en-US" b="1" dirty="0"/>
              <a:t> F. </a:t>
            </a:r>
            <a:r>
              <a:rPr lang="en-US" b="1" dirty="0" err="1"/>
              <a:t>Miniat</a:t>
            </a:r>
            <a:r>
              <a:rPr lang="en-US" dirty="0"/>
              <a:t>, USDA Forest Service, Rocky Mountain Research Station</a:t>
            </a:r>
          </a:p>
          <a:p>
            <a:pPr marL="12700">
              <a:lnSpc>
                <a:spcPct val="110000"/>
              </a:lnSpc>
              <a:spcAft>
                <a:spcPts val="300"/>
              </a:spcAft>
            </a:pPr>
            <a:r>
              <a:rPr lang="en-US" b="1" dirty="0"/>
              <a:t>Miranda H. </a:t>
            </a:r>
            <a:r>
              <a:rPr lang="en-US" b="1" dirty="0" err="1"/>
              <a:t>Mockrin</a:t>
            </a:r>
            <a:r>
              <a:rPr lang="en-US" dirty="0"/>
              <a:t>, USDA Forest Service, Northern Research Station</a:t>
            </a:r>
          </a:p>
          <a:p>
            <a:pPr marL="12700">
              <a:lnSpc>
                <a:spcPct val="110000"/>
              </a:lnSpc>
              <a:spcAft>
                <a:spcPts val="300"/>
              </a:spcAft>
            </a:pPr>
            <a:r>
              <a:rPr lang="en-US" b="1" dirty="0"/>
              <a:t>David L. Peterson</a:t>
            </a:r>
            <a:r>
              <a:rPr lang="en-US" dirty="0"/>
              <a:t>, USDA Forest Service, Pacific Northwest Research Station</a:t>
            </a:r>
          </a:p>
          <a:p>
            <a:pPr marL="12700">
              <a:lnSpc>
                <a:spcPct val="110000"/>
              </a:lnSpc>
              <a:spcAft>
                <a:spcPts val="300"/>
              </a:spcAft>
            </a:pPr>
            <a:r>
              <a:rPr lang="en-US" b="1" dirty="0"/>
              <a:t>Jeffrey </a:t>
            </a:r>
            <a:r>
              <a:rPr lang="en-US" b="1" dirty="0" err="1"/>
              <a:t>Prestemon</a:t>
            </a:r>
            <a:r>
              <a:rPr lang="en-US" dirty="0"/>
              <a:t>, USDA Forest Service, Southern Research Station</a:t>
            </a:r>
          </a:p>
          <a:p>
            <a:pPr marL="12700">
              <a:lnSpc>
                <a:spcPct val="110000"/>
              </a:lnSpc>
              <a:spcAft>
                <a:spcPts val="300"/>
              </a:spcAft>
            </a:pPr>
            <a:r>
              <a:rPr lang="en-US" b="1" dirty="0"/>
              <a:t>Benjamin M. </a:t>
            </a:r>
            <a:r>
              <a:rPr lang="en-US" b="1" dirty="0" err="1"/>
              <a:t>Sleeter</a:t>
            </a:r>
            <a:r>
              <a:rPr lang="en-US" dirty="0"/>
              <a:t>, US Geological Survey, Western Geographic Science Center</a:t>
            </a:r>
          </a:p>
          <a:p>
            <a:pPr marL="12700">
              <a:lnSpc>
                <a:spcPct val="110000"/>
              </a:lnSpc>
              <a:spcAft>
                <a:spcPts val="300"/>
              </a:spcAft>
            </a:pPr>
            <a:r>
              <a:rPr lang="en-US" b="1" dirty="0"/>
              <a:t>Chris Swanston</a:t>
            </a:r>
            <a:r>
              <a:rPr lang="en-US" dirty="0"/>
              <a:t>, USDA Forest Service, Washington Office</a:t>
            </a:r>
            <a:endParaRPr lang="en-US" dirty="0">
              <a:solidFill>
                <a:srgbClr val="209DBC"/>
              </a:solidFill>
            </a:endParaRP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Technical Contributors </a:t>
            </a:r>
          </a:p>
          <a:p>
            <a:pPr marL="12700">
              <a:lnSpc>
                <a:spcPct val="110000"/>
              </a:lnSpc>
              <a:spcAft>
                <a:spcPts val="300"/>
              </a:spcAft>
            </a:pPr>
            <a:r>
              <a:rPr lang="en-US" b="1" dirty="0"/>
              <a:t>Ning Liu</a:t>
            </a:r>
            <a:r>
              <a:rPr lang="en-US" dirty="0"/>
              <a:t>, USDA Forest Service, Southern Research Station</a:t>
            </a:r>
          </a:p>
          <a:p>
            <a:pPr marL="12700">
              <a:lnSpc>
                <a:spcPct val="110000"/>
              </a:lnSpc>
              <a:spcAft>
                <a:spcPts val="300"/>
              </a:spcAft>
            </a:pPr>
            <a:r>
              <a:rPr lang="en-US" b="1" dirty="0"/>
              <a:t>D. Max Smith</a:t>
            </a:r>
            <a:r>
              <a:rPr lang="en-US" dirty="0"/>
              <a:t>, USDA Forest Service, Rocky Mountain Research Station</a:t>
            </a:r>
          </a:p>
          <a:p>
            <a:pPr marL="12700">
              <a:lnSpc>
                <a:spcPct val="110000"/>
              </a:lnSpc>
              <a:spcAft>
                <a:spcPts val="300"/>
              </a:spcAft>
            </a:pPr>
            <a:r>
              <a:rPr lang="en-US" b="1" dirty="0"/>
              <a:t>Brian F. Walters</a:t>
            </a:r>
            <a:r>
              <a:rPr lang="en-US" dirty="0"/>
              <a:t>, USDA Forest Service, Northern Research Station</a:t>
            </a:r>
            <a:endParaRPr lang="en-US" dirty="0">
              <a:solidFill>
                <a:srgbClr val="209DBC"/>
              </a:solidFill>
            </a:endParaRP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Review Editor</a:t>
            </a:r>
          </a:p>
          <a:p>
            <a:pPr marL="12700">
              <a:lnSpc>
                <a:spcPct val="110000"/>
              </a:lnSpc>
              <a:spcAft>
                <a:spcPts val="300"/>
              </a:spcAft>
            </a:pPr>
            <a:r>
              <a:rPr lang="en-US" b="1" dirty="0"/>
              <a:t>Brooke Eastman</a:t>
            </a:r>
            <a:r>
              <a:rPr lang="en-US" dirty="0"/>
              <a:t>, West Virginia University, Department of Biology</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USGCRP Coordinators</a:t>
            </a:r>
          </a:p>
          <a:p>
            <a:pPr marL="12700">
              <a:lnSpc>
                <a:spcPct val="110000"/>
              </a:lnSpc>
              <a:spcAft>
                <a:spcPts val="300"/>
              </a:spcAft>
            </a:pPr>
            <a:r>
              <a:rPr lang="en-US" b="1" dirty="0"/>
              <a:t>Aaron M. Grade</a:t>
            </a:r>
            <a:r>
              <a:rPr lang="en-US" dirty="0"/>
              <a:t>, US Global Change Research Program / ICF</a:t>
            </a:r>
          </a:p>
          <a:p>
            <a:pPr marL="12700">
              <a:lnSpc>
                <a:spcPct val="110000"/>
              </a:lnSpc>
              <a:spcAft>
                <a:spcPts val="300"/>
              </a:spcAft>
            </a:pPr>
            <a:r>
              <a:rPr lang="en-US" b="1" dirty="0"/>
              <a:t>Joshua Hernandez</a:t>
            </a:r>
            <a:r>
              <a:rPr lang="en-US" dirty="0"/>
              <a:t>, US Global Change Research Program / ICF</a:t>
            </a:r>
          </a:p>
          <a:p>
            <a:pPr marL="12700">
              <a:lnSpc>
                <a:spcPct val="110000"/>
              </a:lnSpc>
              <a:spcAft>
                <a:spcPts val="300"/>
              </a:spcAft>
            </a:pPr>
            <a:r>
              <a:rPr lang="en-US" b="1"/>
              <a:t>Samantha Basile</a:t>
            </a:r>
            <a:r>
              <a:rPr lang="en-US"/>
              <a:t>, US Global Change Research Program / ICF</a:t>
            </a:r>
            <a:endParaRPr lang="en-US" i="1"/>
          </a:p>
          <a:p>
            <a:pPr marL="12700">
              <a:lnSpc>
                <a:spcPct val="110000"/>
              </a:lnSpc>
              <a:spcAft>
                <a:spcPts val="300"/>
              </a:spcAft>
            </a:pPr>
            <a:endParaRPr lang="en-US" dirty="0"/>
          </a:p>
        </p:txBody>
      </p:sp>
    </p:spTree>
    <p:extLst>
      <p:ext uri="{BB962C8B-B14F-4D97-AF65-F5344CB8AC3E}">
        <p14:creationId xmlns:p14="http://schemas.microsoft.com/office/powerpoint/2010/main" val="330526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700E3C6-0382-3AC7-95BC-27E4E4A3FDAA}"/>
              </a:ext>
            </a:extLst>
          </p:cNvPr>
          <p:cNvSpPr>
            <a:spLocks noGrp="1"/>
          </p:cNvSpPr>
          <p:nvPr>
            <p:ph type="subTitle" idx="1"/>
          </p:nvPr>
        </p:nvSpPr>
        <p:spPr/>
        <p:txBody>
          <a:bodyPr/>
          <a:lstStyle/>
          <a:p>
            <a:r>
              <a:rPr lang="en-US" sz="1400" dirty="0" err="1">
                <a:effectLst/>
                <a:latin typeface="Calibri" panose="020F0502020204030204" pitchFamily="34" charset="0"/>
                <a:ea typeface="MS Mincho" panose="02020609040205080304" pitchFamily="49" charset="-128"/>
              </a:rPr>
              <a:t>Domke</a:t>
            </a:r>
            <a:r>
              <a:rPr lang="en-US" sz="1400" dirty="0">
                <a:effectLst/>
                <a:latin typeface="Calibri" panose="020F0502020204030204" pitchFamily="34" charset="0"/>
                <a:ea typeface="MS Mincho" panose="02020609040205080304" pitchFamily="49" charset="-128"/>
              </a:rPr>
              <a:t>, G.M., C.J. Fettig, A.S. Marsh, M. </a:t>
            </a:r>
            <a:r>
              <a:rPr lang="en-US" sz="1400" dirty="0" err="1">
                <a:effectLst/>
                <a:latin typeface="Calibri" panose="020F0502020204030204" pitchFamily="34" charset="0"/>
                <a:ea typeface="MS Mincho" panose="02020609040205080304" pitchFamily="49" charset="-128"/>
              </a:rPr>
              <a:t>Baumflek</a:t>
            </a:r>
            <a:r>
              <a:rPr lang="en-US" sz="1400" dirty="0">
                <a:effectLst/>
                <a:latin typeface="Calibri" panose="020F0502020204030204" pitchFamily="34" charset="0"/>
                <a:ea typeface="MS Mincho" panose="02020609040205080304" pitchFamily="49" charset="-128"/>
              </a:rPr>
              <a:t>, W.A. Gould, J.E. </a:t>
            </a:r>
            <a:r>
              <a:rPr lang="en-US" sz="1400" dirty="0" err="1">
                <a:effectLst/>
                <a:latin typeface="Calibri" panose="020F0502020204030204" pitchFamily="34" charset="0"/>
                <a:ea typeface="MS Mincho" panose="02020609040205080304" pitchFamily="49" charset="-128"/>
              </a:rPr>
              <a:t>Halofsky</a:t>
            </a:r>
            <a:r>
              <a:rPr lang="en-US" sz="1400" dirty="0">
                <a:effectLst/>
                <a:latin typeface="Calibri" panose="020F0502020204030204" pitchFamily="34" charset="0"/>
                <a:ea typeface="MS Mincho" panose="02020609040205080304" pitchFamily="49" charset="-128"/>
              </a:rPr>
              <a:t>, L.A. Joyce, S.D. </a:t>
            </a:r>
            <a:r>
              <a:rPr lang="en-US" sz="1400" dirty="0" err="1">
                <a:effectLst/>
                <a:latin typeface="Calibri" panose="020F0502020204030204" pitchFamily="34" charset="0"/>
                <a:ea typeface="MS Mincho" panose="02020609040205080304" pitchFamily="49" charset="-128"/>
              </a:rPr>
              <a:t>LeDuc</a:t>
            </a:r>
            <a:r>
              <a:rPr lang="en-US" sz="1400" dirty="0">
                <a:effectLst/>
                <a:latin typeface="Calibri" panose="020F0502020204030204" pitchFamily="34" charset="0"/>
                <a:ea typeface="MS Mincho" panose="02020609040205080304" pitchFamily="49" charset="-128"/>
              </a:rPr>
              <a:t>, D.H. Levinson, J.S. </a:t>
            </a:r>
            <a:r>
              <a:rPr lang="en-US" sz="1400" dirty="0" err="1">
                <a:effectLst/>
                <a:latin typeface="Calibri" panose="020F0502020204030204" pitchFamily="34" charset="0"/>
                <a:ea typeface="MS Mincho" panose="02020609040205080304" pitchFamily="49" charset="-128"/>
              </a:rPr>
              <a:t>Littell</a:t>
            </a:r>
            <a:r>
              <a:rPr lang="en-US" sz="1400" dirty="0">
                <a:effectLst/>
                <a:latin typeface="Calibri" panose="020F0502020204030204" pitchFamily="34" charset="0"/>
                <a:ea typeface="MS Mincho" panose="02020609040205080304" pitchFamily="49" charset="-128"/>
              </a:rPr>
              <a:t>, C.F. </a:t>
            </a:r>
            <a:r>
              <a:rPr lang="en-US" sz="1400" dirty="0" err="1">
                <a:effectLst/>
                <a:latin typeface="Calibri" panose="020F0502020204030204" pitchFamily="34" charset="0"/>
                <a:ea typeface="MS Mincho" panose="02020609040205080304" pitchFamily="49" charset="-128"/>
              </a:rPr>
              <a:t>Miniat</a:t>
            </a:r>
            <a:r>
              <a:rPr lang="en-US" sz="1400" dirty="0">
                <a:effectLst/>
                <a:latin typeface="Calibri" panose="020F0502020204030204" pitchFamily="34" charset="0"/>
                <a:ea typeface="MS Mincho" panose="02020609040205080304" pitchFamily="49" charset="-128"/>
              </a:rPr>
              <a:t>, M.H. </a:t>
            </a:r>
            <a:r>
              <a:rPr lang="en-US" sz="1400" dirty="0" err="1">
                <a:effectLst/>
                <a:latin typeface="Calibri" panose="020F0502020204030204" pitchFamily="34" charset="0"/>
                <a:ea typeface="MS Mincho" panose="02020609040205080304" pitchFamily="49" charset="-128"/>
              </a:rPr>
              <a:t>Mockrin</a:t>
            </a:r>
            <a:r>
              <a:rPr lang="en-US" sz="1400" dirty="0">
                <a:effectLst/>
                <a:latin typeface="Calibri" panose="020F0502020204030204" pitchFamily="34" charset="0"/>
                <a:ea typeface="MS Mincho" panose="02020609040205080304" pitchFamily="49" charset="-128"/>
              </a:rPr>
              <a:t>, D.L. Peterson, J. </a:t>
            </a:r>
            <a:r>
              <a:rPr lang="en-US" sz="1400" dirty="0" err="1">
                <a:effectLst/>
                <a:latin typeface="Calibri" panose="020F0502020204030204" pitchFamily="34" charset="0"/>
                <a:ea typeface="MS Mincho" panose="02020609040205080304" pitchFamily="49" charset="-128"/>
              </a:rPr>
              <a:t>Prestemon</a:t>
            </a:r>
            <a:r>
              <a:rPr lang="en-US" sz="1400" dirty="0">
                <a:effectLst/>
                <a:latin typeface="Calibri" panose="020F0502020204030204" pitchFamily="34" charset="0"/>
                <a:ea typeface="MS Mincho" panose="02020609040205080304" pitchFamily="49" charset="-128"/>
              </a:rPr>
              <a:t>, B.M. </a:t>
            </a:r>
            <a:r>
              <a:rPr lang="en-US" sz="1400" dirty="0" err="1">
                <a:effectLst/>
                <a:latin typeface="Calibri" panose="020F0502020204030204" pitchFamily="34" charset="0"/>
                <a:ea typeface="MS Mincho" panose="02020609040205080304" pitchFamily="49" charset="-128"/>
              </a:rPr>
              <a:t>Sleeter</a:t>
            </a:r>
            <a:r>
              <a:rPr lang="en-US" sz="1400" dirty="0">
                <a:effectLst/>
                <a:latin typeface="Calibri" panose="020F0502020204030204" pitchFamily="34" charset="0"/>
                <a:ea typeface="MS Mincho" panose="02020609040205080304" pitchFamily="49" charset="-128"/>
              </a:rPr>
              <a:t>, and C. Swanston, 2023: Ch. 7. Forests. In: </a:t>
            </a:r>
            <a:r>
              <a:rPr lang="en-US" sz="1400" i="1" dirty="0">
                <a:effectLst/>
                <a:latin typeface="Calibri" panose="020F0502020204030204" pitchFamily="34" charset="0"/>
                <a:ea typeface="MS Mincho" panose="02020609040205080304" pitchFamily="49" charset="-128"/>
              </a:rPr>
              <a:t>Fifth National Climate Assessment</a:t>
            </a:r>
            <a:r>
              <a:rPr lang="en-US" sz="1400" dirty="0">
                <a:effectLst/>
                <a:latin typeface="Calibri" panose="020F0502020204030204" pitchFamily="34" charset="0"/>
                <a:ea typeface="MS Mincho" panose="02020609040205080304" pitchFamily="49" charset="-128"/>
              </a:rPr>
              <a:t>. Crimmins, A.R., C.W. Avery, D.R. Easterling, K.E. Kunkel, B.C. Stewart, and T.K. </a:t>
            </a:r>
            <a:r>
              <a:rPr lang="en-US" sz="1400" dirty="0" err="1">
                <a:effectLst/>
                <a:latin typeface="Calibri" panose="020F0502020204030204" pitchFamily="34" charset="0"/>
                <a:ea typeface="MS Mincho" panose="02020609040205080304" pitchFamily="49" charset="-128"/>
              </a:rPr>
              <a:t>Maycock</a:t>
            </a:r>
            <a:r>
              <a:rPr lang="en-US" sz="1400" dirty="0">
                <a:effectLst/>
                <a:latin typeface="Calibri" panose="020F0502020204030204" pitchFamily="34" charset="0"/>
                <a:ea typeface="MS Mincho" panose="02020609040205080304" pitchFamily="49" charset="-128"/>
              </a:rPr>
              <a:t>, Eds. U.S. Global Change Research Program, Washington, DC, USA. </a:t>
            </a:r>
            <a:r>
              <a:rPr lang="en-US" sz="1400" u="sng" dirty="0">
                <a:effectLst/>
                <a:latin typeface="Calibri" panose="020F0502020204030204" pitchFamily="34" charset="0"/>
                <a:ea typeface="MS Mincho" panose="02020609040205080304" pitchFamily="49" charset="-128"/>
                <a:hlinkClick r:id="rId2">
                  <a:extLst>
                    <a:ext uri="{A12FA001-AC4F-418D-AE19-62706E023703}">
                      <ahyp:hlinkClr xmlns:ahyp="http://schemas.microsoft.com/office/drawing/2018/hyperlinkcolor" val="tx"/>
                    </a:ext>
                  </a:extLst>
                </a:hlinkClick>
              </a:rPr>
              <a:t>https://doi.org/10.7930/NCA5.2023.CH7</a:t>
            </a:r>
            <a:endParaRPr lang="en-US" sz="1400" dirty="0">
              <a:effectLst/>
              <a:latin typeface="Calibri" panose="020F0502020204030204" pitchFamily="34" charset="0"/>
              <a:ea typeface="MS Mincho" panose="02020609040205080304" pitchFamily="49" charset="-128"/>
            </a:endParaRPr>
          </a:p>
        </p:txBody>
      </p:sp>
      <p:sp>
        <p:nvSpPr>
          <p:cNvPr id="3" name="Text Placeholder 2">
            <a:extLst>
              <a:ext uri="{FF2B5EF4-FFF2-40B4-BE49-F238E27FC236}">
                <a16:creationId xmlns:a16="http://schemas.microsoft.com/office/drawing/2014/main" id="{108216E4-4074-8751-7706-583789B15170}"/>
              </a:ext>
            </a:extLst>
          </p:cNvPr>
          <p:cNvSpPr>
            <a:spLocks noGrp="1"/>
          </p:cNvSpPr>
          <p:nvPr>
            <p:ph type="body" sz="quarter" idx="10"/>
          </p:nvPr>
        </p:nvSpPr>
        <p:spPr/>
        <p:txBody>
          <a:bodyPr/>
          <a:lstStyle/>
          <a:p>
            <a:r>
              <a:rPr lang="en-US" dirty="0"/>
              <a:t>https://nca2023.globalchange.gov/chapter/7</a:t>
            </a:r>
          </a:p>
          <a:p>
            <a:endParaRPr lang="en-US" dirty="0"/>
          </a:p>
        </p:txBody>
      </p:sp>
    </p:spTree>
    <p:extLst>
      <p:ext uri="{BB962C8B-B14F-4D97-AF65-F5344CB8AC3E}">
        <p14:creationId xmlns:p14="http://schemas.microsoft.com/office/powerpoint/2010/main" val="4022537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7 | Forests</a:t>
            </a:r>
          </a:p>
        </p:txBody>
      </p:sp>
    </p:spTree>
    <p:extLst>
      <p:ext uri="{BB962C8B-B14F-4D97-AF65-F5344CB8AC3E}">
        <p14:creationId xmlns:p14="http://schemas.microsoft.com/office/powerpoint/2010/main" val="32520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77500" lnSpcReduction="20000"/>
          </a:bodyPr>
          <a:lstStyle/>
          <a:p>
            <a:pPr>
              <a:lnSpc>
                <a:spcPct val="110000"/>
              </a:lnSpc>
            </a:pPr>
            <a:r>
              <a:rPr lang="en-US" dirty="0"/>
              <a:t>Forests Are Increasingly Affected by Climate Change and Disturbances</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is increasing the frequency, scale, and severity of some disturbances that drive forest change and affect ecosystem services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Continued warming and regional changes in precipitation are expected to amplify interactions among disturbance agents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further alter forest ecosystem structure and function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85000" lnSpcReduction="10000"/>
          </a:bodyPr>
          <a:lstStyle/>
          <a:p>
            <a:pPr>
              <a:lnSpc>
                <a:spcPct val="110000"/>
              </a:lnSpc>
            </a:pPr>
            <a:r>
              <a:rPr lang="en-US" dirty="0"/>
              <a:t>Climate Change Affects Ecosystem Services Provided by Forests</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threatens the ecosystem services forests provide that enrich human lives and sustain life more broadly. Increasing temperatures, changing precipitation patterns, and altered disturbances are affecting the capacity of forest ecosystems to sequester and store carbon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provide clean water and clean air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produce timber and non-timber products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provide recreation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among other benefits. Future climate effects will interact with societal changes to determine the capacity of forests to provide ecosystem services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77500" lnSpcReduction="20000"/>
          </a:bodyPr>
          <a:lstStyle/>
          <a:p>
            <a:pPr>
              <a:lnSpc>
                <a:spcPct val="110000"/>
              </a:lnSpc>
            </a:pPr>
            <a:r>
              <a:rPr lang="en-US" dirty="0"/>
              <a:t>Adaptation Actions Are Necessary for Maintaining Resilient Forest Ecosystems</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creates challenges for natural resource managers charged with preserving the function, health, and productivity of forest ecosystems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Forest landowners, managers, and policymakers working at </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local, state, Tribal, and federal levels</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are preparing for climate change through the development and implementation of vulnerability assessments and adaptation plans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Proactive adaptation of management strategies that create, maintain, and restore resilient forest ecosystems are critical to maintaining equitable provisioning of ecosystem services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24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5D532-70DD-BA37-8518-4A920FBF6C8C}"/>
              </a:ext>
            </a:extLst>
          </p:cNvPr>
          <p:cNvSpPr>
            <a:spLocks noGrp="1"/>
          </p:cNvSpPr>
          <p:nvPr>
            <p:ph type="title"/>
          </p:nvPr>
        </p:nvSpPr>
        <p:spPr>
          <a:xfrm>
            <a:off x="342459" y="378823"/>
            <a:ext cx="3289016" cy="1600200"/>
          </a:xfrm>
        </p:spPr>
        <p:txBody>
          <a:bodyPr>
            <a:normAutofit fontScale="90000"/>
          </a:bodyPr>
          <a:lstStyle/>
          <a:p>
            <a:r>
              <a:rPr lang="en-US" dirty="0"/>
              <a:t>Figure 7.1. The persistence of tree cover in the United States varies due to many driving forces.</a:t>
            </a:r>
          </a:p>
        </p:txBody>
      </p:sp>
      <p:pic>
        <p:nvPicPr>
          <p:cNvPr id="2050" name="Picture 2">
            <a:extLst>
              <a:ext uri="{FF2B5EF4-FFF2-40B4-BE49-F238E27FC236}">
                <a16:creationId xmlns:a16="http://schemas.microsoft.com/office/drawing/2014/main" id="{250B3420-7280-4137-0868-1E98879CC9F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4186507" y="233381"/>
            <a:ext cx="4510532" cy="599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96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 of a graph showing the amount of gas in the greenhouse&#10;&#10;Description automatically generated with medium confidence">
            <a:extLst>
              <a:ext uri="{FF2B5EF4-FFF2-40B4-BE49-F238E27FC236}">
                <a16:creationId xmlns:a16="http://schemas.microsoft.com/office/drawing/2014/main" id="{541EF66C-6994-6877-C58A-9162EAB874DA}"/>
              </a:ext>
            </a:extLst>
          </p:cNvPr>
          <p:cNvPicPr>
            <a:picLocks noGrp="1" noChangeAspect="1"/>
          </p:cNvPicPr>
          <p:nvPr>
            <p:ph sz="quarter" idx="10"/>
          </p:nvPr>
        </p:nvPicPr>
        <p:blipFill>
          <a:blip r:embed="rId3"/>
          <a:stretch>
            <a:fillRect/>
          </a:stretch>
        </p:blipFill>
        <p:spPr>
          <a:xfrm>
            <a:off x="603545" y="718457"/>
            <a:ext cx="7936910" cy="3968455"/>
          </a:xfrm>
        </p:spPr>
      </p:pic>
      <p:sp>
        <p:nvSpPr>
          <p:cNvPr id="3" name="Title 2">
            <a:extLst>
              <a:ext uri="{FF2B5EF4-FFF2-40B4-BE49-F238E27FC236}">
                <a16:creationId xmlns:a16="http://schemas.microsoft.com/office/drawing/2014/main" id="{263FBB99-A2A8-3352-D5B0-495C3D75DA53}"/>
              </a:ext>
            </a:extLst>
          </p:cNvPr>
          <p:cNvSpPr>
            <a:spLocks noGrp="1"/>
          </p:cNvSpPr>
          <p:nvPr>
            <p:ph type="title"/>
          </p:nvPr>
        </p:nvSpPr>
        <p:spPr/>
        <p:txBody>
          <a:bodyPr>
            <a:normAutofit fontScale="90000"/>
          </a:bodyPr>
          <a:lstStyle/>
          <a:p>
            <a:r>
              <a:rPr lang="en-US" dirty="0"/>
              <a:t>Figure 7.2. The amount of forest area burned and associated greenhouse gas emissions have increased in recent decades in the United States. </a:t>
            </a:r>
          </a:p>
        </p:txBody>
      </p:sp>
    </p:spTree>
    <p:extLst>
      <p:ext uri="{BB962C8B-B14F-4D97-AF65-F5344CB8AC3E}">
        <p14:creationId xmlns:p14="http://schemas.microsoft.com/office/powerpoint/2010/main" val="2149239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wamp with trees&#10;&#10;Description automatically generated">
            <a:extLst>
              <a:ext uri="{FF2B5EF4-FFF2-40B4-BE49-F238E27FC236}">
                <a16:creationId xmlns:a16="http://schemas.microsoft.com/office/drawing/2014/main" id="{7CCEF65F-D972-DA10-6D70-091F6E57EB92}"/>
              </a:ext>
            </a:extLst>
          </p:cNvPr>
          <p:cNvPicPr>
            <a:picLocks noGrp="1" noChangeAspect="1"/>
          </p:cNvPicPr>
          <p:nvPr>
            <p:ph sz="quarter" idx="10"/>
          </p:nvPr>
        </p:nvPicPr>
        <p:blipFill>
          <a:blip r:embed="rId3"/>
          <a:stretch>
            <a:fillRect/>
          </a:stretch>
        </p:blipFill>
        <p:spPr>
          <a:xfrm>
            <a:off x="1711234" y="322467"/>
            <a:ext cx="5721531" cy="4609011"/>
          </a:xfrm>
        </p:spPr>
      </p:pic>
      <p:sp>
        <p:nvSpPr>
          <p:cNvPr id="3" name="Title 2">
            <a:extLst>
              <a:ext uri="{FF2B5EF4-FFF2-40B4-BE49-F238E27FC236}">
                <a16:creationId xmlns:a16="http://schemas.microsoft.com/office/drawing/2014/main" id="{02C58608-40EB-3B98-E5FB-DED689A6AA0C}"/>
              </a:ext>
            </a:extLst>
          </p:cNvPr>
          <p:cNvSpPr>
            <a:spLocks noGrp="1"/>
          </p:cNvSpPr>
          <p:nvPr>
            <p:ph type="title"/>
          </p:nvPr>
        </p:nvSpPr>
        <p:spPr/>
        <p:txBody>
          <a:bodyPr/>
          <a:lstStyle/>
          <a:p>
            <a:r>
              <a:rPr lang="en-US" dirty="0"/>
              <a:t>Figure 7.3. Coastal ghost forests result when trees are killed by sea level rise and saltwater intrusion. </a:t>
            </a:r>
          </a:p>
        </p:txBody>
      </p:sp>
    </p:spTree>
    <p:extLst>
      <p:ext uri="{BB962C8B-B14F-4D97-AF65-F5344CB8AC3E}">
        <p14:creationId xmlns:p14="http://schemas.microsoft.com/office/powerpoint/2010/main" val="292032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9B42B138-4F2B-59E3-7E2A-9C48AB750407}"/>
              </a:ext>
            </a:extLst>
          </p:cNvPr>
          <p:cNvPicPr>
            <a:picLocks noGrp="1" noChangeAspect="1"/>
          </p:cNvPicPr>
          <p:nvPr>
            <p:ph sz="quarter" idx="10"/>
          </p:nvPr>
        </p:nvPicPr>
        <p:blipFill>
          <a:blip r:embed="rId3"/>
          <a:stretch>
            <a:fillRect/>
          </a:stretch>
        </p:blipFill>
        <p:spPr>
          <a:xfrm>
            <a:off x="715010" y="214305"/>
            <a:ext cx="7713980" cy="4903682"/>
          </a:xfrm>
        </p:spPr>
      </p:pic>
      <p:sp>
        <p:nvSpPr>
          <p:cNvPr id="3" name="Title 2">
            <a:extLst>
              <a:ext uri="{FF2B5EF4-FFF2-40B4-BE49-F238E27FC236}">
                <a16:creationId xmlns:a16="http://schemas.microsoft.com/office/drawing/2014/main" id="{977240DA-2036-2740-1C16-D9627420C317}"/>
              </a:ext>
            </a:extLst>
          </p:cNvPr>
          <p:cNvSpPr>
            <a:spLocks noGrp="1"/>
          </p:cNvSpPr>
          <p:nvPr>
            <p:ph type="title"/>
          </p:nvPr>
        </p:nvSpPr>
        <p:spPr/>
        <p:txBody>
          <a:bodyPr/>
          <a:lstStyle/>
          <a:p>
            <a:r>
              <a:rPr lang="en-US" dirty="0"/>
              <a:t>Figure 7.4. Conditions conducive to very large fires are projected to increase. </a:t>
            </a:r>
          </a:p>
        </p:txBody>
      </p:sp>
    </p:spTree>
    <p:extLst>
      <p:ext uri="{BB962C8B-B14F-4D97-AF65-F5344CB8AC3E}">
        <p14:creationId xmlns:p14="http://schemas.microsoft.com/office/powerpoint/2010/main" val="21587216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5214</TotalTime>
  <Words>2602</Words>
  <Application>Microsoft Macintosh PowerPoint</Application>
  <PresentationFormat>On-screen Show (4:3)</PresentationFormat>
  <Paragraphs>84</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Figure 7.1. The persistence of tree cover in the United States varies due to many driving forces.</vt:lpstr>
      <vt:lpstr>Figure 7.2. The amount of forest area burned and associated greenhouse gas emissions have increased in recent decades in the United States. </vt:lpstr>
      <vt:lpstr>Figure 7.3. Coastal ghost forests result when trees are killed by sea level rise and saltwater intrusion. </vt:lpstr>
      <vt:lpstr>Figure 7.4. Conditions conducive to very large fires are projected to increase. </vt:lpstr>
      <vt:lpstr>Figure 7.5. Climate change and climate-related disturbances are affecting forests in the United States.</vt:lpstr>
      <vt:lpstr>Figure 7.6. Outbreaks of spruce and pine beetles, partly attributable to climate change, are killing trees in the West. </vt:lpstr>
      <vt:lpstr>Figure 7.7. Climate change has affected the provisioning of forest ecosystem goods and services in the United States. </vt:lpstr>
      <vt:lpstr>Figure 7.8. The forest carbon sink has declined in recent decades in the United States, with substantial interannual variability.</vt:lpstr>
      <vt:lpstr>Figure 7.9. Climate change and climate-related disturbances are affecting the availability and quality of water from forests in the United States.</vt:lpstr>
      <vt:lpstr>Figure 7.10. Adaptation actions occur across many types of forest ownership and management in the United States.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Tom Maycock (TSU)</cp:lastModifiedBy>
  <cp:revision>112</cp:revision>
  <dcterms:created xsi:type="dcterms:W3CDTF">2018-11-06T19:06:29Z</dcterms:created>
  <dcterms:modified xsi:type="dcterms:W3CDTF">2023-11-03T19:23:39Z</dcterms:modified>
</cp:coreProperties>
</file>