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8"/>
  </p:notesMasterIdLst>
  <p:sldIdLst>
    <p:sldId id="282" r:id="rId2"/>
    <p:sldId id="256" r:id="rId3"/>
    <p:sldId id="257" r:id="rId4"/>
    <p:sldId id="258" r:id="rId5"/>
    <p:sldId id="259" r:id="rId6"/>
    <p:sldId id="283" r:id="rId7"/>
    <p:sldId id="284" r:id="rId8"/>
    <p:sldId id="285" r:id="rId9"/>
    <p:sldId id="286" r:id="rId10"/>
    <p:sldId id="287" r:id="rId11"/>
    <p:sldId id="288" r:id="rId12"/>
    <p:sldId id="289" r:id="rId13"/>
    <p:sldId id="290" r:id="rId14"/>
    <p:sldId id="291" r:id="rId15"/>
    <p:sldId id="293" r:id="rId16"/>
    <p:sldId id="294" r:id="rId17"/>
    <p:sldId id="295" r:id="rId18"/>
    <p:sldId id="296" r:id="rId19"/>
    <p:sldId id="297" r:id="rId20"/>
    <p:sldId id="298" r:id="rId21"/>
    <p:sldId id="299" r:id="rId22"/>
    <p:sldId id="300" r:id="rId23"/>
    <p:sldId id="301" r:id="rId24"/>
    <p:sldId id="302" r:id="rId25"/>
    <p:sldId id="263" r:id="rId26"/>
    <p:sldId id="26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eves, Katie" initials="RK" lastIdx="2" clrIdx="0">
    <p:extLst>
      <p:ext uri="{19B8F6BF-5375-455C-9EA6-DF929625EA0E}">
        <p15:presenceInfo xmlns:p15="http://schemas.microsoft.com/office/powerpoint/2012/main" userId="S-1-5-21-2338163137-2684688362-157462135-721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9DBC"/>
    <a:srgbClr val="026393"/>
    <a:srgbClr val="372655"/>
    <a:srgbClr val="DDE9ED"/>
    <a:srgbClr val="3D88A8"/>
    <a:srgbClr val="6D5B97"/>
    <a:srgbClr val="102268"/>
    <a:srgbClr val="096BA3"/>
    <a:srgbClr val="0F9EFB"/>
    <a:srgbClr val="385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58" autoAdjust="0"/>
    <p:restoredTop sz="87207" autoAdjust="0"/>
  </p:normalViewPr>
  <p:slideViewPr>
    <p:cSldViewPr snapToGrid="0" snapToObjects="1" showGuides="1">
      <p:cViewPr varScale="1">
        <p:scale>
          <a:sx n="96" d="100"/>
          <a:sy n="96" d="100"/>
        </p:scale>
        <p:origin x="2568" y="1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1000-D3B8-D440-8861-CD99BA79407E}" type="datetimeFigureOut">
              <a:rPr lang="en-US" smtClean="0"/>
              <a:t>2/21/24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E6CB7-542C-0A40-A1D9-CA6EADA0C63B}" type="slidenum">
              <a:rPr lang="en-US" smtClean="0"/>
              <a:t>‹#›</a:t>
            </a:fld>
            <a:endParaRPr lang="en-US"/>
          </a:p>
        </p:txBody>
      </p:sp>
    </p:spTree>
    <p:extLst>
      <p:ext uri="{BB962C8B-B14F-4D97-AF65-F5344CB8AC3E}">
        <p14:creationId xmlns:p14="http://schemas.microsoft.com/office/powerpoint/2010/main" val="138875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tivecommons.org/publicdomain/zero/1.0/legalco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tivecommons.org/licenses/by-nc/2.0/legalcod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E6CB7-542C-0A40-A1D9-CA6EADA0C63B}" type="slidenum">
              <a:rPr lang="en-US" smtClean="0"/>
              <a:t>2</a:t>
            </a:fld>
            <a:endParaRPr lang="en-US"/>
          </a:p>
        </p:txBody>
      </p:sp>
    </p:spTree>
    <p:extLst>
      <p:ext uri="{BB962C8B-B14F-4D97-AF65-F5344CB8AC3E}">
        <p14:creationId xmlns:p14="http://schemas.microsoft.com/office/powerpoint/2010/main" val="285339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Two examples of adaptive decision frameworks are the Corals and Climate Adaptation Planning cycle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the Resist–Accept–Direct (RAD) framework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 (a), users are guided through assessment and design considerations to adjust climate-smart management interventions. In (b), the current ecosystem (gray) is affected by either moderate or strong transformational forcing that drives decisions (black dots) to resist (red time periods), accept (yellow time periods), and direct (green time periods) the trajectory of change. (a) Adapted from West et al. 2017, 2018(West et al. 2018; West et al. 2017)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(b) adapted from Lynch et al. 2022.(Lynch et al. 2022)</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14</a:t>
            </a:fld>
            <a:endParaRPr lang="en-US"/>
          </a:p>
        </p:txBody>
      </p:sp>
    </p:spTree>
    <p:extLst>
      <p:ext uri="{BB962C8B-B14F-4D97-AF65-F5344CB8AC3E}">
        <p14:creationId xmlns:p14="http://schemas.microsoft.com/office/powerpoint/2010/main" val="118963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CAPTION: Two examples of such impacts are as follows.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High water temperatures off Southeast Florida exceeded the maximum average monthly temperature (horizonal line in time series) in 2014–2015, resulting in severe bleaching of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pillar coral (</a:t>
            </a:r>
            <a:r>
              <a:rPr lang="en-US" sz="1800" i="1"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Dendrogyra</a:t>
            </a:r>
            <a:r>
              <a:rPr lang="en-US" sz="1800" i="1"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i="1"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cylindrus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colonies and subsequent disease and death of all individuals.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Wildfires impacted more than 75% of breeding pairs (blue polygons) of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d</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Mexican spotted owl (MSO; </a:t>
            </a:r>
            <a:r>
              <a:rPr lang="en-US" sz="1800" i="1"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Strix</a:t>
            </a:r>
            <a:r>
              <a:rPr lang="en-US" sz="1800" i="1" dirty="0">
                <a:solidFill>
                  <a:srgbClr val="000000"/>
                </a:solidFill>
                <a:effectLst/>
                <a:latin typeface="Calibri" panose="020F0502020204030204" pitchFamily="34" charset="0"/>
                <a:ea typeface="Arial" panose="020B0604020202020204" pitchFamily="34" charset="0"/>
                <a:cs typeface="Arial" panose="020B0604020202020204" pitchFamily="34" charset="0"/>
              </a:rPr>
              <a:t> occidentalis lucida</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Smokey Bear Ranger District, New Mexico, in 2012. Figure credits: (a) adapted from Jones et al. 2021(Jones et al. 2021)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CC BY 4.0</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 USDA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Forest Service, NOAA Fisheries, and NOAA NCEI.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Photo credits: (b) ©David Gilliam, Nova Southeastern University; (d) ©Serra J. Hoagland, USDA Forest Service. </a:t>
            </a:r>
            <a:endPar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15</a:t>
            </a:fld>
            <a:endParaRPr lang="en-US"/>
          </a:p>
        </p:txBody>
      </p:sp>
    </p:spTree>
    <p:extLst>
      <p:ext uri="{BB962C8B-B14F-4D97-AF65-F5344CB8AC3E}">
        <p14:creationId xmlns:p14="http://schemas.microsoft.com/office/powerpoint/2010/main" val="2011996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Many plant and animal species are shifting to higher elevations, to more northern latitudes, or in multiple directions (here labeled “regional advancement”). The timing of seasonal activity is similarly shifting in response to warmer temperatures and changing precipitation regimes, in many cases occurring earlier in the year, although the direction and magnitude of changes are species-specific. Figure credit: University of Arizona and USFWS.</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16</a:t>
            </a:fld>
            <a:endParaRPr lang="en-US"/>
          </a:p>
        </p:txBody>
      </p:sp>
    </p:spTree>
    <p:extLst>
      <p:ext uri="{BB962C8B-B14F-4D97-AF65-F5344CB8AC3E}">
        <p14:creationId xmlns:p14="http://schemas.microsoft.com/office/powerpoint/2010/main" val="2952331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Refugia help populations survive extreme events, and when connected via dispersal currents and corridors can serve as rescue sites.(</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Salois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2022) Understanding variations in environmental exposures and organism sensitivities to extreme conditions helps forecast climate impacts(Ebersole et al. 2020;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Salois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2022) and inform management strategies.(</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Storlazzi</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2020; Tang et al. 2018) Adapted from Morelli et al. 2016(Morelli et al. 2016)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CC0 1.0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17</a:t>
            </a:fld>
            <a:endParaRPr lang="en-US"/>
          </a:p>
        </p:txBody>
      </p:sp>
    </p:spTree>
    <p:extLst>
      <p:ext uri="{BB962C8B-B14F-4D97-AF65-F5344CB8AC3E}">
        <p14:creationId xmlns:p14="http://schemas.microsoft.com/office/powerpoint/2010/main" val="4069976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a:t>
            </a:r>
            <a:r>
              <a:rPr lang="en-US" sz="1800" dirty="0">
                <a:solidFill>
                  <a:srgbClr val="000000"/>
                </a:solidFill>
                <a:effectLst/>
                <a:latin typeface="Times New Roman" panose="02020603050405020304" pitchFamily="18" charset="0"/>
                <a:ea typeface="Calibri" panose="020F0502020204030204" pitchFamily="34" charset="0"/>
                <a:cs typeface="Times New Roman (Body CS)"/>
              </a:rPr>
              <a:t>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Pollinator responses to changing climate conditions within a short time frame (the past 10–30 years) are leading to complex patterns of species movements across the landscape. Several species of bumble bees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panel 1</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have had different responses over the past 10 years, from shifting in habitat within their ranges to range contractions and extinction risks. In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panel 2</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butterfly species are responding with declines and shifts within existing ranges or with range expansions nationwide. Figure credit: Colorado State University.</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18</a:t>
            </a:fld>
            <a:endParaRPr lang="en-US"/>
          </a:p>
        </p:txBody>
      </p:sp>
    </p:spTree>
    <p:extLst>
      <p:ext uri="{BB962C8B-B14F-4D97-AF65-F5344CB8AC3E}">
        <p14:creationId xmlns:p14="http://schemas.microsoft.com/office/powerpoint/2010/main" val="4199479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whale known as Snow Cone is shown with her newborn calf near Cumberland Island, Georgia, in 2021. She was entangled in fishing rope for at least two years and is currently presumed deceased. Such threats are exacerbated as whales travel into new feeding areas because of changing oceanographic conditions. Photo credit: ©Georgia Department of Natural Resources/NOAA Permit #20556.</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19</a:t>
            </a:fld>
            <a:endParaRPr lang="en-US"/>
          </a:p>
        </p:txBody>
      </p:sp>
    </p:spTree>
    <p:extLst>
      <p:ext uri="{BB962C8B-B14F-4D97-AF65-F5344CB8AC3E}">
        <p14:creationId xmlns:p14="http://schemas.microsoft.com/office/powerpoint/2010/main" val="2819139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Examples of invasive species include the following: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Hemlock woolly adelgid, an insect pest, is expected to spread northward with warmer winters and cause die-offs of eastern hemlock trees.(Ellison et al. 2018)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Invasive carp are expected to benefit from warmer waters and expand into the Great Lakes, where they will compete with native fishes and present boating hazards through their habit of jumping out of the water.(Alsip et al. 2020)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Eurasian watermilfoil chokes freshwater systems and outcompetes natives in warmer conditions.(Patrick et al. 2012)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European green crabs, which benefit from warmer waters, harm economically important native shellfish fisheries.(Yamada et al. 2021) Photo credits: (a) Kerry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Wixted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via Flickr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BY-NC 2.0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(b) Steve Hillebrand, USFWS; (c) ©Stephen K. Hamilton, Cary Institute of Ecosystem Studies; (d) ©P. Sean McDonald, University of Washington.</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20</a:t>
            </a:fld>
            <a:endParaRPr lang="en-US"/>
          </a:p>
        </p:txBody>
      </p:sp>
    </p:spTree>
    <p:extLst>
      <p:ext uri="{BB962C8B-B14F-4D97-AF65-F5344CB8AC3E}">
        <p14:creationId xmlns:p14="http://schemas.microsoft.com/office/powerpoint/2010/main" val="4141783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One example is the translocation of wolves to Isle Royale National Park, Michigan. The loss of ice bridges in winter prevented new arrivals that would have maintained genetic viability of the population.(</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Orning</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2020) Photo credit: Jacob W. Frank, NPS.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21</a:t>
            </a:fld>
            <a:endParaRPr lang="en-US"/>
          </a:p>
        </p:txBody>
      </p:sp>
    </p:spTree>
    <p:extLst>
      <p:ext uri="{BB962C8B-B14F-4D97-AF65-F5344CB8AC3E}">
        <p14:creationId xmlns:p14="http://schemas.microsoft.com/office/powerpoint/2010/main" val="1914481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Ecosystem services, also called “nature’s contributions to people,” are the benefits that humans receive or derive from ecosystems. These are both material (e.g., energy sources) and non-material (e.g., sense of place), and contribute to the regulation of ecosystem processes. The broad categories of benefits pictured are fluid and overlapping. People value nature in multiple ways, such as “living as” nature (e.g., Indigenous viewpoints that humans are part of the environment; Figure 16.3) or “living from” nature (e.g., people’s dependency on key services). Adapted from </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O’Connor and </a:t>
            </a:r>
            <a:r>
              <a:rPr lang="en-US" sz="1800"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Kenter</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2019(O’Connor and </a:t>
            </a:r>
            <a:r>
              <a:rPr lang="en-US" sz="1800" dirty="0" err="1">
                <a:solidFill>
                  <a:srgbClr val="000000"/>
                </a:solidFill>
                <a:effectLst/>
                <a:latin typeface="Calibri" panose="020F0502020204030204" pitchFamily="34" charset="0"/>
                <a:ea typeface="Arial" panose="020B0604020202020204" pitchFamily="34" charset="0"/>
                <a:cs typeface="Calibri" panose="020F0502020204030204" pitchFamily="34" charset="0"/>
              </a:rPr>
              <a:t>Kenter</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2019)</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u="sng" dirty="0">
                <a:solidFill>
                  <a:srgbClr val="0563C1"/>
                </a:solidFill>
                <a:effectLst/>
                <a:latin typeface="Calibri" panose="020F0502020204030204" pitchFamily="34" charset="0"/>
                <a:ea typeface="Arial" panose="020B0604020202020204" pitchFamily="34" charset="0"/>
                <a:cs typeface="Arial" panose="020B0604020202020204" pitchFamily="34" charset="0"/>
              </a:rPr>
              <a: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22</a:t>
            </a:fld>
            <a:endParaRPr lang="en-US"/>
          </a:p>
        </p:txBody>
      </p:sp>
    </p:spTree>
    <p:extLst>
      <p:ext uri="{BB962C8B-B14F-4D97-AF65-F5344CB8AC3E}">
        <p14:creationId xmlns:p14="http://schemas.microsoft.com/office/powerpoint/2010/main" val="217779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Nature-based solutions (NBS) are actions to protect, manage, and restore ecosystems to address societal challenges such as climate change. Examples in the US include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oyster restoration;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cover cropping;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stormwater management;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urban agriculture. These not only help buffer the impacts of climate change, such as through physical barriers or improved local microclimates, but also provide additional benefits like food and habitat provisioning.(</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Croeser</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2021; Howie and Bishop 2021; Kaye and Quemada 2017) Figure credit: Rutgers University and NPS. See figure metadata for additional contributors. Photo credits: (a) Linda Walters, NPS; (b) David Bosch, USDA; (c) Alisha Goldstein, EPA; (d) Bob Nichols, USDA.</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23</a:t>
            </a:fld>
            <a:endParaRPr lang="en-US"/>
          </a:p>
        </p:txBody>
      </p:sp>
    </p:spTree>
    <p:extLst>
      <p:ext uri="{BB962C8B-B14F-4D97-AF65-F5344CB8AC3E}">
        <p14:creationId xmlns:p14="http://schemas.microsoft.com/office/powerpoint/2010/main" val="3519516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Species and ecosystems respond to pressures in different ways, such as shifting their locations or transforming into new, often degraded systems less able to provide ecosystem services.(Weiskopf et al. 2020) Adaptation measures can help species and ecosystems cope with some climate impacts but are not always going to be effective or feasible, requiring increasingly difficult decisions on what resources to prioritize and what changes to accept.(Prober et al. 2019) Adapted from Lipton et al. 2018.(Lipton et al. 2018)</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6</a:t>
            </a:fld>
            <a:endParaRPr lang="en-US"/>
          </a:p>
        </p:txBody>
      </p:sp>
    </p:spTree>
    <p:extLst>
      <p:ext uri="{BB962C8B-B14F-4D97-AF65-F5344CB8AC3E}">
        <p14:creationId xmlns:p14="http://schemas.microsoft.com/office/powerpoint/2010/main" val="3183454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Nature-based solutions (NBSs) can preserve or enhance carbon storage in soils and biomass across natural systems like forests, grasslands, and wetlands, as well as agricultural lands. Different approaches vary in their climate mitigation potential, shown here as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teragrams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of carbon dioxide equivalent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Tg</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CO</a:t>
            </a:r>
            <a:r>
              <a:rPr lang="en-US" sz="1800" baseline="-25000" dirty="0">
                <a:solidFill>
                  <a:srgbClr val="000000"/>
                </a:solidFill>
                <a:effectLst/>
                <a:latin typeface="Calibri" panose="020F0502020204030204" pitchFamily="34" charset="0"/>
                <a:ea typeface="Arial" panose="020B0604020202020204" pitchFamily="34" charset="0"/>
                <a:cs typeface="Arial" panose="020B0604020202020204" pitchFamily="34" charset="0"/>
              </a:rPr>
              <a:t>2</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-eq per year; length of bars) in the year 2025. Lighter green shades indicate the estimated portion of mitigation obtainable for less than $10, $50, or $100 per megagram of CO</a:t>
            </a:r>
            <a:r>
              <a:rPr lang="en-US" sz="1800" baseline="-25000" dirty="0">
                <a:solidFill>
                  <a:srgbClr val="000000"/>
                </a:solidFill>
                <a:effectLst/>
                <a:latin typeface="Calibri" panose="020F0502020204030204" pitchFamily="34" charset="0"/>
                <a:ea typeface="Arial" panose="020B0604020202020204" pitchFamily="34" charset="0"/>
                <a:cs typeface="Arial" panose="020B0604020202020204" pitchFamily="34" charset="0"/>
              </a:rPr>
              <a:t>2</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-eq (Mg CO</a:t>
            </a:r>
            <a:r>
              <a:rPr lang="en-US" sz="1800" baseline="-25000" dirty="0">
                <a:solidFill>
                  <a:srgbClr val="000000"/>
                </a:solidFill>
                <a:effectLst/>
                <a:latin typeface="Calibri" panose="020F0502020204030204" pitchFamily="34" charset="0"/>
                <a:ea typeface="Arial" panose="020B0604020202020204" pitchFamily="34" charset="0"/>
                <a:cs typeface="Arial" panose="020B0604020202020204" pitchFamily="34" charset="0"/>
              </a:rPr>
              <a:t>2</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-eq). The dark green “Maximum” category shows the highest technical carbon sequestration potential that is also consistent with meeting human needs for food and fiber. Black lines are error bars indicating either the 95% confidence interval or an uncertainty range, depending on the source of the estimate. The arrow indicates a range that may exceed the values shown on the chart. Other potential benefits of NBSs are also indicated for each category (colored dots). Figure addresses contiguous US only. Adapted from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Fargione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2018(</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Fargione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2018)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24</a:t>
            </a:fld>
            <a:endParaRPr lang="en-US"/>
          </a:p>
        </p:txBody>
      </p:sp>
    </p:spTree>
    <p:extLst>
      <p:ext uri="{BB962C8B-B14F-4D97-AF65-F5344CB8AC3E}">
        <p14:creationId xmlns:p14="http://schemas.microsoft.com/office/powerpoint/2010/main" val="2527022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26</a:t>
            </a:fld>
            <a:endParaRPr lang="en-US"/>
          </a:p>
        </p:txBody>
      </p:sp>
    </p:spTree>
    <p:extLst>
      <p:ext uri="{BB962C8B-B14F-4D97-AF65-F5344CB8AC3E}">
        <p14:creationId xmlns:p14="http://schemas.microsoft.com/office/powerpoint/2010/main" val="39148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Regional examples show the wide range of potential ecosystem impacts and their socioeconomic ramifications. Some changes may be occurring in more than one region (e.g., loss of coral reefs in both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Hawaiʻi</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the US-Affiliated Pacific Islands [USAPI] and in the US Caribbean). Figure credit: Rutgers University and USGS.</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7</a:t>
            </a:fld>
            <a:endParaRPr lang="en-US"/>
          </a:p>
        </p:txBody>
      </p:sp>
    </p:spTree>
    <p:extLst>
      <p:ext uri="{BB962C8B-B14F-4D97-AF65-F5344CB8AC3E}">
        <p14:creationId xmlns:p14="http://schemas.microsoft.com/office/powerpoint/2010/main" val="1907743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As global surface temperatures increase relative to the preindustrial period (1850–1900), risks to ecosystems, such as changes in structure and function, become more acute beyond the 1.09°C (1.96°F) of warming that has already occurred (light gray dashed line). Maximum risk is reached below 4°C (7.2°F) of warming in some cases and between 4° and 5°C (9°F) in others. Very high risks to sensitive ecosystems, such as coral reefs, are anticipated above 2°C (3.6°F) and will be difficult to reverse. Adapted with permission from Figure SPM.3 in IPCC 2022.(IPCC 2022)</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8</a:t>
            </a:fld>
            <a:endParaRPr lang="en-US"/>
          </a:p>
        </p:txBody>
      </p:sp>
    </p:spTree>
    <p:extLst>
      <p:ext uri="{BB962C8B-B14F-4D97-AF65-F5344CB8AC3E}">
        <p14:creationId xmlns:p14="http://schemas.microsoft.com/office/powerpoint/2010/main" val="1960589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Both gradual and episodic (short-lived) climatic drivers alter the transport of water, nutrients, and sediments from terrestrial watersheds to downstream water bodies. These drivers affect aquatic ecology and ecosystem services throughout the hydrological system, even in areas distant from drivers of change (e.g., more intense rainfall leading to leaching of fertilizers that stimulate harmful algal blooms downstream).(Michalak et al. 2013) The frequency and intensity of episodic extreme events is projected to increase (KM 2.2), raising risks for many species (Figure 8.10). Figure credit: Cary Institute of Ecosystem Studies.</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9</a:t>
            </a:fld>
            <a:endParaRPr lang="en-US"/>
          </a:p>
        </p:txBody>
      </p:sp>
    </p:spTree>
    <p:extLst>
      <p:ext uri="{BB962C8B-B14F-4D97-AF65-F5344CB8AC3E}">
        <p14:creationId xmlns:p14="http://schemas.microsoft.com/office/powerpoint/2010/main" val="25640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Arial" panose="020B0604020202020204" pitchFamily="34" charset="0"/>
                <a:cs typeface="Arial" panose="020B0604020202020204" pitchFamily="34" charset="0"/>
              </a:rPr>
              <a:t>CAPTION: Thawing of permafrost can cause irreversible tipping points in Arctic landscapes, transforming intact ecosystems (</a:t>
            </a:r>
            <a:r>
              <a:rPr lang="en-US" sz="1800" b="1" dirty="0">
                <a:effectLst/>
                <a:latin typeface="Calibri" panose="020F0502020204030204" pitchFamily="34" charset="0"/>
                <a:ea typeface="Arial" panose="020B0604020202020204" pitchFamily="34" charset="0"/>
                <a:cs typeface="Arial" panose="020B0604020202020204" pitchFamily="34" charset="0"/>
              </a:rPr>
              <a:t>left</a:t>
            </a:r>
            <a:r>
              <a:rPr lang="en-US" sz="1800" dirty="0">
                <a:effectLst/>
                <a:latin typeface="Calibri" panose="020F0502020204030204" pitchFamily="34" charset="0"/>
                <a:ea typeface="Arial" panose="020B0604020202020204" pitchFamily="34" charset="0"/>
                <a:cs typeface="Arial" panose="020B0604020202020204" pitchFamily="34" charset="0"/>
              </a:rPr>
              <a:t>) to severely altered ones (</a:t>
            </a:r>
            <a:r>
              <a:rPr lang="en-US" sz="1800" b="1" dirty="0">
                <a:effectLst/>
                <a:latin typeface="Calibri" panose="020F0502020204030204" pitchFamily="34" charset="0"/>
                <a:ea typeface="Arial" panose="020B0604020202020204" pitchFamily="34" charset="0"/>
                <a:cs typeface="Arial" panose="020B0604020202020204" pitchFamily="34" charset="0"/>
              </a:rPr>
              <a:t>right</a:t>
            </a:r>
            <a:r>
              <a:rPr lang="en-US" sz="1800" dirty="0">
                <a:effectLst/>
                <a:latin typeface="Calibri" panose="020F0502020204030204" pitchFamily="34" charset="0"/>
                <a:ea typeface="Arial" panose="020B0604020202020204" pitchFamily="34" charset="0"/>
                <a:cs typeface="Arial" panose="020B0604020202020204" pitchFamily="34" charset="0"/>
              </a:rPr>
              <a:t>), with impacts on people. A warming climate and fires lead to melting ground ice. Arctic and boreal forests contain permafrost soils with excess ice (more than is contained in soil pores), which form 3D networks in the ground. With warming, this ground ice can melt and the ground surface collapses (</a:t>
            </a:r>
            <a:r>
              <a:rPr lang="en-US" sz="1800" b="1" dirty="0">
                <a:effectLst/>
                <a:latin typeface="Calibri" panose="020F0502020204030204" pitchFamily="34" charset="0"/>
                <a:ea typeface="Arial" panose="020B0604020202020204" pitchFamily="34" charset="0"/>
                <a:cs typeface="Arial" panose="020B0604020202020204" pitchFamily="34" charset="0"/>
              </a:rPr>
              <a:t>A</a:t>
            </a:r>
            <a:r>
              <a:rPr lang="en-US" sz="1800" dirty="0">
                <a:effectLst/>
                <a:latin typeface="Calibri" panose="020F0502020204030204" pitchFamily="34" charset="0"/>
                <a:ea typeface="Arial" panose="020B0604020202020204" pitchFamily="34" charset="0"/>
                <a:cs typeface="Arial" panose="020B0604020202020204" pitchFamily="34" charset="0"/>
              </a:rPr>
              <a:t>).</a:t>
            </a:r>
            <a:r>
              <a:rPr lang="en-US" sz="1800" b="1" dirty="0">
                <a:effectLst/>
                <a:latin typeface="Calibri" panose="020F0502020204030204" pitchFamily="34" charset="0"/>
                <a:ea typeface="Arial" panose="020B0604020202020204" pitchFamily="34" charset="0"/>
                <a:cs typeface="Arial" panose="020B0604020202020204" pitchFamily="34" charset="0"/>
              </a:rPr>
              <a:t> </a:t>
            </a:r>
            <a:r>
              <a:rPr lang="en-US" sz="1800" dirty="0">
                <a:effectLst/>
                <a:latin typeface="Calibri" panose="020F0502020204030204" pitchFamily="34" charset="0"/>
                <a:ea typeface="Arial" panose="020B0604020202020204" pitchFamily="34" charset="0"/>
                <a:cs typeface="Arial" panose="020B0604020202020204" pitchFamily="34" charset="0"/>
              </a:rPr>
              <a:t>Fires, a natural part of the boreal disturbance cycle, are increasing in extent, frequency, and severity. Melting ice can lead to accumulation of water in ponds, lakes, and wetlands, but continued thawing can cause lakes to drain. Permafrost can also thaw abruptly, causing thaw slumps and bank failures (</a:t>
            </a:r>
            <a:r>
              <a:rPr lang="en-US" sz="1800" b="1" dirty="0">
                <a:effectLst/>
                <a:latin typeface="Calibri" panose="020F0502020204030204" pitchFamily="34" charset="0"/>
                <a:ea typeface="Arial" panose="020B0604020202020204" pitchFamily="34" charset="0"/>
                <a:cs typeface="Arial" panose="020B0604020202020204" pitchFamily="34" charset="0"/>
              </a:rPr>
              <a:t>B</a:t>
            </a:r>
            <a:r>
              <a:rPr lang="en-US" sz="1800" dirty="0">
                <a:effectLst/>
                <a:latin typeface="Calibri" panose="020F0502020204030204" pitchFamily="34" charset="0"/>
                <a:ea typeface="Arial" panose="020B0604020202020204" pitchFamily="34" charset="0"/>
                <a:cs typeface="Arial" panose="020B0604020202020204" pitchFamily="34" charset="0"/>
              </a:rPr>
              <a:t>). These geomorphological changes impact human infrastructure (</a:t>
            </a:r>
            <a:r>
              <a:rPr lang="en-US" sz="1800" b="1" dirty="0">
                <a:effectLst/>
                <a:latin typeface="Calibri" panose="020F0502020204030204" pitchFamily="34" charset="0"/>
                <a:ea typeface="Arial" panose="020B0604020202020204" pitchFamily="34" charset="0"/>
                <a:cs typeface="Arial" panose="020B0604020202020204" pitchFamily="34" charset="0"/>
              </a:rPr>
              <a:t>C</a:t>
            </a:r>
            <a:r>
              <a:rPr lang="en-US" sz="1800" dirty="0">
                <a:effectLst/>
                <a:latin typeface="Calibri" panose="020F0502020204030204" pitchFamily="34" charset="0"/>
                <a:ea typeface="Arial" panose="020B0604020202020204" pitchFamily="34" charset="0"/>
                <a:cs typeface="Arial" panose="020B0604020202020204" pitchFamily="34" charset="0"/>
              </a:rPr>
              <a:t>) and access to the land (</a:t>
            </a:r>
            <a:r>
              <a:rPr lang="en-US" sz="1800" b="1" dirty="0">
                <a:effectLst/>
                <a:latin typeface="Calibri" panose="020F0502020204030204" pitchFamily="34" charset="0"/>
                <a:ea typeface="Arial" panose="020B0604020202020204" pitchFamily="34" charset="0"/>
                <a:cs typeface="Arial" panose="020B0604020202020204" pitchFamily="34" charset="0"/>
              </a:rPr>
              <a:t>D</a:t>
            </a:r>
            <a:r>
              <a:rPr lang="en-US" sz="1800" dirty="0">
                <a:effectLst/>
                <a:latin typeface="Calibri" panose="020F0502020204030204" pitchFamily="34" charset="0"/>
                <a:ea typeface="Arial" panose="020B0604020202020204" pitchFamily="34" charset="0"/>
                <a:cs typeface="Arial" panose="020B0604020202020204" pitchFamily="34" charset="0"/>
              </a:rPr>
              <a:t>). Other risks (not pictured) include chemical and potentially disease mobilization that can threaten human health and ecosystems.(Langer et al. 2023; Miner et al. 2021) Human adaptation strategies to permafrost thaw include installing firebreaks around infrastructure (</a:t>
            </a:r>
            <a:r>
              <a:rPr lang="en-US" sz="1800" b="1" dirty="0">
                <a:effectLst/>
                <a:latin typeface="Calibri" panose="020F0502020204030204" pitchFamily="34" charset="0"/>
                <a:ea typeface="Arial" panose="020B0604020202020204" pitchFamily="34" charset="0"/>
                <a:cs typeface="Arial" panose="020B0604020202020204" pitchFamily="34" charset="0"/>
              </a:rPr>
              <a:t>E</a:t>
            </a:r>
            <a:r>
              <a:rPr lang="en-US" sz="1800" dirty="0">
                <a:effectLst/>
                <a:latin typeface="Calibri" panose="020F0502020204030204" pitchFamily="34" charset="0"/>
                <a:ea typeface="Arial" panose="020B0604020202020204" pitchFamily="34" charset="0"/>
                <a:cs typeface="Arial" panose="020B0604020202020204" pitchFamily="34" charset="0"/>
              </a:rPr>
              <a:t>). Adapted from Schuur et al. 2022(Schuur et al. 2022) [</a:t>
            </a:r>
            <a:r>
              <a:rPr lang="en-US" sz="1800" u="sng" dirty="0">
                <a:solidFill>
                  <a:srgbClr val="0563C1"/>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dirty="0">
                <a:effectLst/>
                <a:latin typeface="Calibri" panose="020F0502020204030204" pitchFamily="34" charset="0"/>
                <a:ea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10</a:t>
            </a:fld>
            <a:endParaRPr lang="en-US"/>
          </a:p>
        </p:txBody>
      </p:sp>
    </p:spTree>
    <p:extLst>
      <p:ext uri="{BB962C8B-B14F-4D97-AF65-F5344CB8AC3E}">
        <p14:creationId xmlns:p14="http://schemas.microsoft.com/office/powerpoint/2010/main" val="46462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In the western US, drought and longer, hotter growing seasons combined with invasive grasses and overgrazing have transformed sagebrush shrublands past a tipping point into annual grasslands that experience more frequent wildfires and no longer support native biodiversity and livestock grazing. Removing invasive grasses and seeding with native plants often does not restore the original shrubland ecosystem.(</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Svejcar</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2023) Adapted from </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Foley et al. 2015(Foley et al. 2015) [</a:t>
            </a:r>
            <a:r>
              <a:rPr lang="en-US" sz="1800" u="sng" dirty="0">
                <a:solidFill>
                  <a:srgbClr val="000000"/>
                </a:solidFill>
                <a:effectLst/>
                <a:latin typeface="Calibri" panose="020F0502020204030204" pitchFamily="34" charset="0"/>
                <a:ea typeface="Arial" panose="020B0604020202020204" pitchFamily="34" charset="0"/>
                <a:cs typeface="Calibri" panose="020F0502020204030204" pitchFamily="34" charset="0"/>
                <a:hlinkClick r:id="rId3"/>
              </a:rPr>
              <a:t>CC BY 4.0</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11</a:t>
            </a:fld>
            <a:endParaRPr lang="en-US"/>
          </a:p>
        </p:txBody>
      </p:sp>
    </p:spTree>
    <p:extLst>
      <p:ext uri="{BB962C8B-B14F-4D97-AF65-F5344CB8AC3E}">
        <p14:creationId xmlns:p14="http://schemas.microsoft.com/office/powerpoint/2010/main" val="2434975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There are numerous and widespread examples of ecosystems transforming to altered states, with complex drivers and outcomes.(</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Guiterman</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2022;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Osland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2020;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Osland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2022;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Osland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2021;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Ury</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2021) Climate-driven ecological transformations are occurring in all regions of the US and often negatively impact the services these ecosystems provide, including regulation of carbon and water cycles, wildlife habitat, and recreation. Figure credit: USDA Forest Service, USGS, and NOAA Fisheries. Photo credits (clockwise from top right): John Bradford, USGS; Steve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Lonhart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/NOAA; ©Elizabeth-Ann Jamison;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Ilsa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B. Kuffner, USGS; Sarah K. Schoen, USGS; ©Nicholas Smith; John Bradford, USGS; ©Anna Armitage.</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12</a:t>
            </a:fld>
            <a:endParaRPr lang="en-US"/>
          </a:p>
        </p:txBody>
      </p:sp>
    </p:spTree>
    <p:extLst>
      <p:ext uri="{BB962C8B-B14F-4D97-AF65-F5344CB8AC3E}">
        <p14:creationId xmlns:p14="http://schemas.microsoft.com/office/powerpoint/2010/main" val="79438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Federally operated networks (NPS I&amp;M, NERR) and other long-term networks (LTER, LTAR, NEON, MBON, </a:t>
            </a:r>
            <a:r>
              <a:rPr lang="en-US" sz="1800" dirty="0" err="1">
                <a:solidFill>
                  <a:srgbClr val="000000"/>
                </a:solidFill>
                <a:effectLst/>
                <a:latin typeface="Calibri" panose="020F0502020204030204" pitchFamily="34" charset="0"/>
                <a:ea typeface="Yu Mincho" panose="02020400000000000000" pitchFamily="18" charset="-128"/>
                <a:cs typeface="Arial" panose="020B0604020202020204" pitchFamily="34" charset="0"/>
              </a:rPr>
              <a:t>AmeriFlux</a:t>
            </a:r>
            <a:r>
              <a:rPr lang="en-US" sz="18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provide consistent and permanent observations at limited sites, whereas volunteer networks (USA-NPN, Indigenous Sentinels) offer more opportunistic observations across a wider landscape. Together, these networks provide critical data for understanding species and ecosystem changes, although gaps in coverage remain.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Figure credit: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Lynker</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USGS.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13</a:t>
            </a:fld>
            <a:endParaRPr lang="en-US"/>
          </a:p>
        </p:txBody>
      </p:sp>
    </p:spTree>
    <p:extLst>
      <p:ext uri="{BB962C8B-B14F-4D97-AF65-F5344CB8AC3E}">
        <p14:creationId xmlns:p14="http://schemas.microsoft.com/office/powerpoint/2010/main" val="3309162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rmation for presenters">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698171"/>
            <a:ext cx="5035880" cy="4478792"/>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15  |  Fifth National Climate Assessment  |  nca2023.globalchange.gov</a:t>
            </a:r>
          </a:p>
        </p:txBody>
      </p:sp>
      <p:sp>
        <p:nvSpPr>
          <p:cNvPr id="2" name="Content Placeholder 8">
            <a:extLst>
              <a:ext uri="{FF2B5EF4-FFF2-40B4-BE49-F238E27FC236}">
                <a16:creationId xmlns:a16="http://schemas.microsoft.com/office/drawing/2014/main" id="{1108CC7F-A86D-ACFF-3B1C-4E838AF9E3A5}"/>
              </a:ext>
            </a:extLst>
          </p:cNvPr>
          <p:cNvSpPr>
            <a:spLocks noGrp="1"/>
          </p:cNvSpPr>
          <p:nvPr>
            <p:ph sz="quarter" idx="14"/>
          </p:nvPr>
        </p:nvSpPr>
        <p:spPr>
          <a:xfrm>
            <a:off x="6400508" y="2303812"/>
            <a:ext cx="2054430" cy="2057400"/>
          </a:xfrm>
        </p:spPr>
        <p:txBody>
          <a:bodyPr anchor="t"/>
          <a:lstStyle>
            <a:lvl1pPr marL="0" indent="0" algn="l">
              <a:buNone/>
              <a:defRPr>
                <a:solidFill>
                  <a:schemeClr val="bg1"/>
                </a:solidFill>
              </a:defRPr>
            </a:lvl1pPr>
          </a:lstStyle>
          <a:p>
            <a:pPr lvl="0"/>
            <a:r>
              <a:rPr lang="en-US"/>
              <a:t>Edit Master text styles</a:t>
            </a:r>
          </a:p>
        </p:txBody>
      </p:sp>
      <p:sp>
        <p:nvSpPr>
          <p:cNvPr id="5" name="TextBox 4">
            <a:extLst>
              <a:ext uri="{FF2B5EF4-FFF2-40B4-BE49-F238E27FC236}">
                <a16:creationId xmlns:a16="http://schemas.microsoft.com/office/drawing/2014/main" id="{0D721B23-BE1C-8E16-92B9-B10299C624A5}"/>
              </a:ext>
            </a:extLst>
          </p:cNvPr>
          <p:cNvSpPr txBox="1"/>
          <p:nvPr userDrawn="1"/>
        </p:nvSpPr>
        <p:spPr>
          <a:xfrm>
            <a:off x="6718714" y="4400224"/>
            <a:ext cx="1418017" cy="307777"/>
          </a:xfrm>
          <a:prstGeom prst="rect">
            <a:avLst/>
          </a:prstGeom>
          <a:noFill/>
        </p:spPr>
        <p:txBody>
          <a:bodyPr wrap="none" rtlCol="0">
            <a:spAutoFit/>
          </a:bodyPr>
          <a:lstStyle/>
          <a:p>
            <a:r>
              <a:rPr lang="en-US" sz="1400" dirty="0"/>
              <a:t>Chapter QR code</a:t>
            </a:r>
          </a:p>
        </p:txBody>
      </p:sp>
      <p:sp>
        <p:nvSpPr>
          <p:cNvPr id="10" name="TextBox 9">
            <a:extLst>
              <a:ext uri="{FF2B5EF4-FFF2-40B4-BE49-F238E27FC236}">
                <a16:creationId xmlns:a16="http://schemas.microsoft.com/office/drawing/2014/main" id="{413BF341-D554-7A24-F119-7DB633F019A4}"/>
              </a:ext>
            </a:extLst>
          </p:cNvPr>
          <p:cNvSpPr txBox="1"/>
          <p:nvPr userDrawn="1"/>
        </p:nvSpPr>
        <p:spPr>
          <a:xfrm>
            <a:off x="628650" y="603583"/>
            <a:ext cx="7886700" cy="707886"/>
          </a:xfrm>
          <a:prstGeom prst="rect">
            <a:avLst/>
          </a:prstGeom>
          <a:noFill/>
        </p:spPr>
        <p:txBody>
          <a:bodyPr wrap="square" rtlCol="0">
            <a:spAutoFit/>
          </a:bodyPr>
          <a:lstStyle/>
          <a:p>
            <a:r>
              <a:rPr lang="en-US" sz="4000" b="0" dirty="0">
                <a:solidFill>
                  <a:srgbClr val="026393"/>
                </a:solidFill>
                <a:latin typeface="+mj-lt"/>
              </a:rPr>
              <a:t>Information for presenters</a:t>
            </a:r>
          </a:p>
        </p:txBody>
      </p:sp>
    </p:spTree>
    <p:extLst>
      <p:ext uri="{BB962C8B-B14F-4D97-AF65-F5344CB8AC3E}">
        <p14:creationId xmlns:p14="http://schemas.microsoft.com/office/powerpoint/2010/main" val="113933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8  |  Fifth National Climate Assessment  |  nca2023.globalchange.gov</a:t>
            </a:r>
          </a:p>
        </p:txBody>
      </p:sp>
    </p:spTree>
    <p:extLst>
      <p:ext uri="{BB962C8B-B14F-4D97-AF65-F5344CB8AC3E}">
        <p14:creationId xmlns:p14="http://schemas.microsoft.com/office/powerpoint/2010/main" val="246396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530860-5D58-5042-BB93-C7592BB8BF8A}"/>
              </a:ext>
            </a:extLst>
          </p:cNvPr>
          <p:cNvSpPr/>
          <p:nvPr userDrawn="1"/>
        </p:nvSpPr>
        <p:spPr>
          <a:xfrm>
            <a:off x="0" y="0"/>
            <a:ext cx="9144000" cy="6858000"/>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5" name="Rectangle 14">
            <a:extLst>
              <a:ext uri="{FF2B5EF4-FFF2-40B4-BE49-F238E27FC236}">
                <a16:creationId xmlns:a16="http://schemas.microsoft.com/office/drawing/2014/main" id="{2A530860-5D58-5042-BB93-C7592BB8BF8A}"/>
              </a:ext>
            </a:extLst>
          </p:cNvPr>
          <p:cNvSpPr/>
          <p:nvPr userDrawn="1"/>
        </p:nvSpPr>
        <p:spPr>
          <a:xfrm>
            <a:off x="0" y="1137988"/>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Subtitle 2"/>
          <p:cNvSpPr>
            <a:spLocks noGrp="1"/>
          </p:cNvSpPr>
          <p:nvPr>
            <p:ph type="subTitle" idx="1" hasCustomPrompt="1"/>
          </p:nvPr>
        </p:nvSpPr>
        <p:spPr>
          <a:xfrm>
            <a:off x="308113" y="1667464"/>
            <a:ext cx="5372053" cy="1638252"/>
          </a:xfrm>
        </p:spPr>
        <p:txBody>
          <a:bodyPr>
            <a:normAutofit/>
          </a:bodyPr>
          <a:lstStyle>
            <a:lvl1pPr marL="0" indent="0" algn="l">
              <a:lnSpc>
                <a:spcPct val="100000"/>
              </a:lnSpc>
              <a:spcBef>
                <a:spcPts val="0"/>
              </a:spcBef>
              <a:spcAft>
                <a:spcPts val="0"/>
              </a:spcAft>
              <a:buNone/>
              <a:defRPr sz="1400" baseline="0">
                <a:solidFill>
                  <a:schemeClr val="bg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chapter citation</a:t>
            </a: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1137988"/>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Recommended</a:t>
            </a:r>
            <a:r>
              <a:rPr lang="en-US" sz="2000" b="1" i="0" baseline="0" dirty="0">
                <a:solidFill>
                  <a:schemeClr val="bg1"/>
                </a:solidFill>
                <a:effectLst/>
                <a:latin typeface="Calibri" panose="020F0502020204030204" pitchFamily="34" charset="0"/>
                <a:cs typeface="Calibri" panose="020F0502020204030204" pitchFamily="34" charset="0"/>
              </a:rPr>
              <a:t> chapter citation</a:t>
            </a:r>
            <a:endParaRPr lang="en-US" sz="2000" b="1" i="0" dirty="0">
              <a:solidFill>
                <a:schemeClr val="bg1"/>
              </a:solidFill>
              <a:latin typeface="Calibri" panose="020F0502020204030204" pitchFamily="34" charset="0"/>
              <a:cs typeface="Calibri" panose="020F0502020204030204" pitchFamily="34" charset="0"/>
            </a:endParaRPr>
          </a:p>
        </p:txBody>
      </p:sp>
      <p:sp>
        <p:nvSpPr>
          <p:cNvPr id="10" name="Subtitle 2"/>
          <p:cNvSpPr txBox="1">
            <a:spLocks/>
          </p:cNvSpPr>
          <p:nvPr userDrawn="1"/>
        </p:nvSpPr>
        <p:spPr>
          <a:xfrm>
            <a:off x="308112" y="4173746"/>
            <a:ext cx="6858000" cy="9854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p>
        </p:txBody>
      </p:sp>
      <p:sp>
        <p:nvSpPr>
          <p:cNvPr id="17" name="Rectangle 16">
            <a:extLst>
              <a:ext uri="{FF2B5EF4-FFF2-40B4-BE49-F238E27FC236}">
                <a16:creationId xmlns:a16="http://schemas.microsoft.com/office/drawing/2014/main" id="{2A530860-5D58-5042-BB93-C7592BB8BF8A}"/>
              </a:ext>
            </a:extLst>
          </p:cNvPr>
          <p:cNvSpPr/>
          <p:nvPr userDrawn="1"/>
        </p:nvSpPr>
        <p:spPr>
          <a:xfrm>
            <a:off x="2" y="3617421"/>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Rectangle 13">
            <a:extLst>
              <a:ext uri="{FF2B5EF4-FFF2-40B4-BE49-F238E27FC236}">
                <a16:creationId xmlns:a16="http://schemas.microsoft.com/office/drawing/2014/main" id="{ADF11DD2-1B42-084E-8B88-DBD82F4A97D4}"/>
              </a:ext>
            </a:extLst>
          </p:cNvPr>
          <p:cNvSpPr/>
          <p:nvPr userDrawn="1"/>
        </p:nvSpPr>
        <p:spPr>
          <a:xfrm>
            <a:off x="308113" y="3644270"/>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Read the full chapter</a:t>
            </a:r>
            <a:endParaRPr lang="en-US" sz="2000" b="1" i="0" dirty="0">
              <a:solidFill>
                <a:schemeClr val="bg1"/>
              </a:solidFill>
              <a:latin typeface="Calibri" panose="020F0502020204030204" pitchFamily="34" charset="0"/>
              <a:cs typeface="Calibri" panose="020F0502020204030204" pitchFamily="34" charset="0"/>
            </a:endParaRPr>
          </a:p>
        </p:txBody>
      </p:sp>
      <p:sp>
        <p:nvSpPr>
          <p:cNvPr id="2" name="TextBox 1"/>
          <p:cNvSpPr txBox="1"/>
          <p:nvPr userDrawn="1"/>
        </p:nvSpPr>
        <p:spPr>
          <a:xfrm>
            <a:off x="1447060" y="5319312"/>
            <a:ext cx="6249879"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chemeClr val="bg1"/>
                </a:solidFill>
              </a:rPr>
              <a:t>nca2023.globalchange.gov</a:t>
            </a:r>
          </a:p>
        </p:txBody>
      </p:sp>
      <p:sp>
        <p:nvSpPr>
          <p:cNvPr id="6" name="Text Placeholder 5"/>
          <p:cNvSpPr>
            <a:spLocks noGrp="1"/>
          </p:cNvSpPr>
          <p:nvPr>
            <p:ph type="body" sz="quarter" idx="10" hasCustomPrompt="1"/>
          </p:nvPr>
        </p:nvSpPr>
        <p:spPr>
          <a:xfrm>
            <a:off x="308113" y="4199572"/>
            <a:ext cx="5372053" cy="914400"/>
          </a:xfrm>
        </p:spPr>
        <p:txBody>
          <a:bodyPr>
            <a:normAutofit/>
          </a:bodyPr>
          <a:lstStyle>
            <a:lvl1pPr marL="0" indent="0">
              <a:buNone/>
              <a:defRPr sz="1800" baseline="0">
                <a:solidFill>
                  <a:schemeClr val="bg1"/>
                </a:solidFill>
              </a:defRPr>
            </a:lvl1pPr>
          </a:lstStyle>
          <a:p>
            <a:r>
              <a:rPr lang="en-US" dirty="0"/>
              <a:t>Click to edit chapter </a:t>
            </a:r>
            <a:r>
              <a:rPr lang="en-US" dirty="0" err="1"/>
              <a:t>url</a:t>
            </a:r>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6B082893-68D0-E2CB-7732-7498A7FC2E47}"/>
              </a:ext>
            </a:extLst>
          </p:cNvPr>
          <p:cNvPicPr>
            <a:picLocks noChangeAspect="1"/>
          </p:cNvPicPr>
          <p:nvPr userDrawn="1"/>
        </p:nvPicPr>
        <p:blipFill>
          <a:blip r:embed="rId2"/>
          <a:stretch>
            <a:fillRect/>
          </a:stretch>
        </p:blipFill>
        <p:spPr>
          <a:xfrm>
            <a:off x="308112" y="412478"/>
            <a:ext cx="2010081" cy="363525"/>
          </a:xfrm>
          <a:prstGeom prst="rect">
            <a:avLst/>
          </a:prstGeom>
        </p:spPr>
      </p:pic>
      <p:grpSp>
        <p:nvGrpSpPr>
          <p:cNvPr id="4" name="Group 3">
            <a:extLst>
              <a:ext uri="{FF2B5EF4-FFF2-40B4-BE49-F238E27FC236}">
                <a16:creationId xmlns:a16="http://schemas.microsoft.com/office/drawing/2014/main" id="{C536F897-1049-B212-9121-15C0183F3DF1}"/>
              </a:ext>
            </a:extLst>
          </p:cNvPr>
          <p:cNvGrpSpPr/>
          <p:nvPr userDrawn="1"/>
        </p:nvGrpSpPr>
        <p:grpSpPr>
          <a:xfrm>
            <a:off x="5974698" y="1769257"/>
            <a:ext cx="2861189" cy="2072968"/>
            <a:chOff x="6282811" y="1524772"/>
            <a:chExt cx="2861189" cy="2072968"/>
          </a:xfrm>
        </p:grpSpPr>
        <p:grpSp>
          <p:nvGrpSpPr>
            <p:cNvPr id="7" name="Group 6">
              <a:extLst>
                <a:ext uri="{FF2B5EF4-FFF2-40B4-BE49-F238E27FC236}">
                  <a16:creationId xmlns:a16="http://schemas.microsoft.com/office/drawing/2014/main" id="{CB1F401A-9369-8706-FDA4-507C36643563}"/>
                </a:ext>
              </a:extLst>
            </p:cNvPr>
            <p:cNvGrpSpPr/>
            <p:nvPr userDrawn="1"/>
          </p:nvGrpSpPr>
          <p:grpSpPr>
            <a:xfrm>
              <a:off x="6639658" y="2127886"/>
              <a:ext cx="2504342" cy="1469854"/>
              <a:chOff x="6639658" y="2127886"/>
              <a:chExt cx="2504342" cy="1469854"/>
            </a:xfrm>
          </p:grpSpPr>
          <p:sp>
            <p:nvSpPr>
              <p:cNvPr id="11" name="Google Shape;35;p30">
                <a:extLst>
                  <a:ext uri="{FF2B5EF4-FFF2-40B4-BE49-F238E27FC236}">
                    <a16:creationId xmlns:a16="http://schemas.microsoft.com/office/drawing/2014/main" id="{081B8427-7BBA-1691-C4BD-9BA00242E1B8}"/>
                  </a:ext>
                </a:extLst>
              </p:cNvPr>
              <p:cNvSpPr txBox="1"/>
              <p:nvPr userDrawn="1"/>
            </p:nvSpPr>
            <p:spPr>
              <a:xfrm>
                <a:off x="7128387" y="2140912"/>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a:t>
                </a:r>
                <a:r>
                  <a:rPr lang="en-US" sz="1600" b="0" i="0" u="none" strike="noStrike" cap="none" dirty="0" err="1">
                    <a:solidFill>
                      <a:schemeClr val="lt1"/>
                    </a:solidFill>
                    <a:latin typeface="Calibri"/>
                    <a:ea typeface="Calibri"/>
                    <a:cs typeface="Calibri"/>
                    <a:sym typeface="Calibri"/>
                  </a:rPr>
                  <a:t>usgcrp</a:t>
                </a:r>
                <a:endParaRPr sz="1600" b="0" i="0" u="none" strike="noStrike" cap="none" dirty="0">
                  <a:solidFill>
                    <a:schemeClr val="lt1"/>
                  </a:solidFill>
                  <a:latin typeface="Calibri"/>
                  <a:ea typeface="Calibri"/>
                  <a:cs typeface="Calibri"/>
                  <a:sym typeface="Calibri"/>
                </a:endParaRPr>
              </a:p>
            </p:txBody>
          </p:sp>
          <p:pic>
            <p:nvPicPr>
              <p:cNvPr id="12" name="Google Shape;38;p30">
                <a:extLst>
                  <a:ext uri="{FF2B5EF4-FFF2-40B4-BE49-F238E27FC236}">
                    <a16:creationId xmlns:a16="http://schemas.microsoft.com/office/drawing/2014/main" id="{2285A719-A539-AEA9-AFF3-CE6F06CDCE34}"/>
                  </a:ext>
                </a:extLst>
              </p:cNvPr>
              <p:cNvPicPr preferRelativeResize="0"/>
              <p:nvPr userDrawn="1"/>
            </p:nvPicPr>
            <p:blipFill rotWithShape="1">
              <a:blip r:embed="rId3">
                <a:alphaModFix/>
              </a:blip>
              <a:srcRect/>
              <a:stretch/>
            </p:blipFill>
            <p:spPr>
              <a:xfrm>
                <a:off x="6639658" y="2127886"/>
                <a:ext cx="361950" cy="361950"/>
              </a:xfrm>
              <a:prstGeom prst="rect">
                <a:avLst/>
              </a:prstGeom>
              <a:noFill/>
              <a:ln w="19050" cap="flat" cmpd="sng">
                <a:solidFill>
                  <a:schemeClr val="lt1"/>
                </a:solidFill>
                <a:prstDash val="solid"/>
                <a:round/>
                <a:headEnd type="none" w="sm" len="sm"/>
                <a:tailEnd type="none" w="sm" len="sm"/>
              </a:ln>
            </p:spPr>
          </p:pic>
          <p:grpSp>
            <p:nvGrpSpPr>
              <p:cNvPr id="16" name="Group 15">
                <a:extLst>
                  <a:ext uri="{FF2B5EF4-FFF2-40B4-BE49-F238E27FC236}">
                    <a16:creationId xmlns:a16="http://schemas.microsoft.com/office/drawing/2014/main" id="{A95B7D30-D23E-ECDC-32D8-238896B9B61E}"/>
                  </a:ext>
                </a:extLst>
              </p:cNvPr>
              <p:cNvGrpSpPr/>
              <p:nvPr userDrawn="1"/>
            </p:nvGrpSpPr>
            <p:grpSpPr>
              <a:xfrm>
                <a:off x="6639658" y="2681838"/>
                <a:ext cx="2504342" cy="915902"/>
                <a:chOff x="6639658" y="2681838"/>
                <a:chExt cx="2504342" cy="915902"/>
              </a:xfrm>
            </p:grpSpPr>
            <p:pic>
              <p:nvPicPr>
                <p:cNvPr id="18" name="Google Shape;36;p30">
                  <a:extLst>
                    <a:ext uri="{FF2B5EF4-FFF2-40B4-BE49-F238E27FC236}">
                      <a16:creationId xmlns:a16="http://schemas.microsoft.com/office/drawing/2014/main" id="{48C0B97E-B801-CBCF-D431-72AC1F4E66C8}"/>
                    </a:ext>
                  </a:extLst>
                </p:cNvPr>
                <p:cNvPicPr preferRelativeResize="0"/>
                <p:nvPr userDrawn="1"/>
              </p:nvPicPr>
              <p:blipFill rotWithShape="1">
                <a:blip r:embed="rId4">
                  <a:alphaModFix/>
                </a:blip>
                <a:srcRect/>
                <a:stretch/>
              </p:blipFill>
              <p:spPr>
                <a:xfrm>
                  <a:off x="6639658" y="2681838"/>
                  <a:ext cx="361950" cy="361950"/>
                </a:xfrm>
                <a:prstGeom prst="rect">
                  <a:avLst/>
                </a:prstGeom>
                <a:noFill/>
                <a:ln w="19050" cap="flat" cmpd="sng">
                  <a:solidFill>
                    <a:schemeClr val="lt1"/>
                  </a:solidFill>
                  <a:prstDash val="solid"/>
                  <a:round/>
                  <a:headEnd type="none" w="sm" len="sm"/>
                  <a:tailEnd type="none" w="sm" len="sm"/>
                </a:ln>
              </p:spPr>
            </p:pic>
            <p:pic>
              <p:nvPicPr>
                <p:cNvPr id="19" name="Google Shape;37;p30">
                  <a:extLst>
                    <a:ext uri="{FF2B5EF4-FFF2-40B4-BE49-F238E27FC236}">
                      <a16:creationId xmlns:a16="http://schemas.microsoft.com/office/drawing/2014/main" id="{BE6626BA-B849-4598-68FF-D8E234D742FD}"/>
                    </a:ext>
                  </a:extLst>
                </p:cNvPr>
                <p:cNvPicPr preferRelativeResize="0"/>
                <p:nvPr userDrawn="1"/>
              </p:nvPicPr>
              <p:blipFill rotWithShape="1">
                <a:blip r:embed="rId5">
                  <a:alphaModFix/>
                </a:blip>
                <a:srcRect/>
                <a:stretch/>
              </p:blipFill>
              <p:spPr>
                <a:xfrm>
                  <a:off x="6639658" y="3235790"/>
                  <a:ext cx="361950" cy="361950"/>
                </a:xfrm>
                <a:prstGeom prst="rect">
                  <a:avLst/>
                </a:prstGeom>
                <a:noFill/>
                <a:ln w="19050" cap="flat" cmpd="sng">
                  <a:solidFill>
                    <a:schemeClr val="lt1"/>
                  </a:solidFill>
                  <a:prstDash val="solid"/>
                  <a:round/>
                  <a:headEnd type="none" w="sm" len="sm"/>
                  <a:tailEnd type="none" w="sm" len="sm"/>
                </a:ln>
              </p:spPr>
            </p:pic>
            <p:sp>
              <p:nvSpPr>
                <p:cNvPr id="20" name="Google Shape;39;p30">
                  <a:extLst>
                    <a:ext uri="{FF2B5EF4-FFF2-40B4-BE49-F238E27FC236}">
                      <a16:creationId xmlns:a16="http://schemas.microsoft.com/office/drawing/2014/main" id="{6121FF27-7C37-AF4B-AF17-B21F2A65ADF6}"/>
                    </a:ext>
                  </a:extLst>
                </p:cNvPr>
                <p:cNvSpPr txBox="1"/>
                <p:nvPr userDrawn="1"/>
              </p:nvSpPr>
              <p:spPr>
                <a:xfrm>
                  <a:off x="7128387" y="2688351"/>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usgcrp</a:t>
                  </a:r>
                  <a:endParaRPr sz="1200" b="0" i="0" u="none" strike="noStrike" cap="none" dirty="0">
                    <a:solidFill>
                      <a:schemeClr val="lt1"/>
                    </a:solidFill>
                    <a:latin typeface="Calibri"/>
                    <a:ea typeface="Calibri"/>
                    <a:cs typeface="Calibri"/>
                    <a:sym typeface="Calibri"/>
                  </a:endParaRPr>
                </a:p>
              </p:txBody>
            </p:sp>
            <p:sp>
              <p:nvSpPr>
                <p:cNvPr id="21" name="Google Shape;40;p30">
                  <a:extLst>
                    <a:ext uri="{FF2B5EF4-FFF2-40B4-BE49-F238E27FC236}">
                      <a16:creationId xmlns:a16="http://schemas.microsoft.com/office/drawing/2014/main" id="{07E26245-E765-4DAB-9FBE-B088797AB1E9}"/>
                    </a:ext>
                  </a:extLst>
                </p:cNvPr>
                <p:cNvSpPr txBox="1"/>
                <p:nvPr userDrawn="1"/>
              </p:nvSpPr>
              <p:spPr>
                <a:xfrm>
                  <a:off x="7128387" y="3235790"/>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GlobalChange.gov</a:t>
                  </a:r>
                  <a:endParaRPr sz="1800" b="0" i="0" u="none" strike="noStrike" cap="none" dirty="0">
                    <a:solidFill>
                      <a:srgbClr val="000000"/>
                    </a:solidFill>
                    <a:latin typeface="Arial"/>
                    <a:ea typeface="Arial"/>
                    <a:cs typeface="Arial"/>
                    <a:sym typeface="Arial"/>
                  </a:endParaRPr>
                </a:p>
              </p:txBody>
            </p:sp>
          </p:grpSp>
        </p:grpSp>
        <p:sp>
          <p:nvSpPr>
            <p:cNvPr id="8" name="Google Shape;41;p30">
              <a:extLst>
                <a:ext uri="{FF2B5EF4-FFF2-40B4-BE49-F238E27FC236}">
                  <a16:creationId xmlns:a16="http://schemas.microsoft.com/office/drawing/2014/main" id="{25BE891C-2FDA-A1E6-D557-BFCA4DB28923}"/>
                </a:ext>
              </a:extLst>
            </p:cNvPr>
            <p:cNvSpPr txBox="1"/>
            <p:nvPr userDrawn="1"/>
          </p:nvSpPr>
          <p:spPr>
            <a:xfrm>
              <a:off x="6282811" y="1524772"/>
              <a:ext cx="2861189" cy="41655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Connect with USGCRP:</a:t>
              </a:r>
              <a:endParaRPr sz="18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0939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530860-5D58-5042-BB93-C7592BB8BF8A}"/>
              </a:ext>
            </a:extLst>
          </p:cNvPr>
          <p:cNvSpPr/>
          <p:nvPr userDrawn="1"/>
        </p:nvSpPr>
        <p:spPr>
          <a:xfrm>
            <a:off x="-1" y="296289"/>
            <a:ext cx="9144001" cy="1982454"/>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404555"/>
            <a:ext cx="6397487" cy="461665"/>
          </a:xfrm>
          <a:prstGeom prst="rect">
            <a:avLst/>
          </a:prstGeom>
        </p:spPr>
        <p:txBody>
          <a:bodyPr wrap="square">
            <a:spAutoFit/>
          </a:bodyPr>
          <a:lstStyle/>
          <a:p>
            <a:r>
              <a:rPr lang="en-US" sz="2400" b="1" dirty="0">
                <a:solidFill>
                  <a:prstClr val="white"/>
                </a:solidFill>
                <a:cs typeface="Calibri" panose="020F0502020204030204" pitchFamily="34" charset="0"/>
              </a:rPr>
              <a:t>FIFTH NATIONAL CLIMATE ASSESSMENT</a:t>
            </a:r>
          </a:p>
        </p:txBody>
      </p:sp>
      <p:sp>
        <p:nvSpPr>
          <p:cNvPr id="11" name="Text Placeholder 10"/>
          <p:cNvSpPr>
            <a:spLocks noGrp="1"/>
          </p:cNvSpPr>
          <p:nvPr>
            <p:ph type="body" sz="quarter" idx="15" hasCustomPrompt="1"/>
          </p:nvPr>
        </p:nvSpPr>
        <p:spPr>
          <a:xfrm>
            <a:off x="307975" y="938205"/>
            <a:ext cx="6070600" cy="384175"/>
          </a:xfrm>
        </p:spPr>
        <p:txBody>
          <a:bodyPr anchor="ctr">
            <a:normAutofit/>
          </a:bodyPr>
          <a:lstStyle>
            <a:lvl1pPr marL="0" indent="0">
              <a:buNone/>
              <a:defRPr sz="1800" b="1" i="1" baseline="0">
                <a:solidFill>
                  <a:schemeClr val="bg1"/>
                </a:solidFill>
              </a:defRPr>
            </a:lvl1pPr>
          </a:lstStyle>
          <a:p>
            <a:pPr lvl="0"/>
            <a:r>
              <a:rPr lang="en-US" dirty="0"/>
              <a:t>Click to enter Chapter # | Chapter Title</a:t>
            </a:r>
          </a:p>
        </p:txBody>
      </p:sp>
      <p:sp>
        <p:nvSpPr>
          <p:cNvPr id="3" name="Subtitle 2"/>
          <p:cNvSpPr>
            <a:spLocks noGrp="1"/>
          </p:cNvSpPr>
          <p:nvPr>
            <p:ph type="subTitle" idx="1" hasCustomPrompt="1"/>
          </p:nvPr>
        </p:nvSpPr>
        <p:spPr>
          <a:xfrm>
            <a:off x="307975" y="1497134"/>
            <a:ext cx="6070600" cy="497082"/>
          </a:xfrm>
        </p:spPr>
        <p:txBody>
          <a:bodyPr>
            <a:norm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Presenter’s Name |  Affiliation |  Date</a:t>
            </a:r>
          </a:p>
        </p:txBody>
      </p:sp>
      <p:pic>
        <p:nvPicPr>
          <p:cNvPr id="4" name="Picture 3" descr="A person carrying a solar panel&#10;&#10;Description automatically generated">
            <a:extLst>
              <a:ext uri="{FF2B5EF4-FFF2-40B4-BE49-F238E27FC236}">
                <a16:creationId xmlns:a16="http://schemas.microsoft.com/office/drawing/2014/main" id="{3187A6B5-3669-BC92-7F1C-77899804C888}"/>
              </a:ext>
            </a:extLst>
          </p:cNvPr>
          <p:cNvPicPr>
            <a:picLocks noChangeAspect="1"/>
          </p:cNvPicPr>
          <p:nvPr userDrawn="1"/>
        </p:nvPicPr>
        <p:blipFill rotWithShape="1">
          <a:blip r:embed="rId2"/>
          <a:srcRect t="16464" b="6598"/>
          <a:stretch/>
        </p:blipFill>
        <p:spPr>
          <a:xfrm>
            <a:off x="2" y="2168972"/>
            <a:ext cx="9143999" cy="4689025"/>
          </a:xfrm>
          <a:prstGeom prst="rect">
            <a:avLst/>
          </a:prstGeom>
        </p:spPr>
      </p:pic>
      <p:pic>
        <p:nvPicPr>
          <p:cNvPr id="6" name="Picture 5">
            <a:extLst>
              <a:ext uri="{FF2B5EF4-FFF2-40B4-BE49-F238E27FC236}">
                <a16:creationId xmlns:a16="http://schemas.microsoft.com/office/drawing/2014/main" id="{1255BB0F-115A-A44B-010A-C9F2EAB9F186}"/>
              </a:ext>
            </a:extLst>
          </p:cNvPr>
          <p:cNvPicPr>
            <a:picLocks noChangeAspect="1"/>
          </p:cNvPicPr>
          <p:nvPr userDrawn="1"/>
        </p:nvPicPr>
        <p:blipFill rotWithShape="1">
          <a:blip r:embed="rId3"/>
          <a:srcRect t="12065"/>
          <a:stretch/>
        </p:blipFill>
        <p:spPr>
          <a:xfrm>
            <a:off x="-3" y="1"/>
            <a:ext cx="9143999" cy="317176"/>
          </a:xfrm>
          <a:prstGeom prst="rect">
            <a:avLst/>
          </a:prstGeom>
        </p:spPr>
      </p:pic>
    </p:spTree>
    <p:extLst>
      <p:ext uri="{BB962C8B-B14F-4D97-AF65-F5344CB8AC3E}">
        <p14:creationId xmlns:p14="http://schemas.microsoft.com/office/powerpoint/2010/main" val="229024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2938272" y="582895"/>
            <a:ext cx="5577078" cy="1302101"/>
          </a:xfrm>
        </p:spPr>
        <p:txBody>
          <a:bodyPr anchor="ctr">
            <a:normAutofit/>
          </a:bodyPr>
          <a:lstStyle>
            <a:lvl1pPr marL="0" indent="0">
              <a:buNone/>
              <a:defRPr sz="3600" baseline="0">
                <a:solidFill>
                  <a:srgbClr val="026393"/>
                </a:solidFill>
                <a:latin typeface="+mj-lt"/>
              </a:defRPr>
            </a:lvl1pPr>
          </a:lstStyle>
          <a:p>
            <a:pPr lvl="0"/>
            <a:r>
              <a:rPr lang="en-US" dirty="0"/>
              <a:t>Click to edit Key Message Title</a:t>
            </a:r>
          </a:p>
        </p:txBody>
      </p:sp>
      <p:sp>
        <p:nvSpPr>
          <p:cNvPr id="9" name="Content Placeholder 2"/>
          <p:cNvSpPr>
            <a:spLocks noGrp="1"/>
          </p:cNvSpPr>
          <p:nvPr>
            <p:ph idx="13" hasCustomPrompt="1"/>
          </p:nvPr>
        </p:nvSpPr>
        <p:spPr>
          <a:xfrm>
            <a:off x="628650" y="2441359"/>
            <a:ext cx="7886700" cy="3735603"/>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grpSp>
        <p:nvGrpSpPr>
          <p:cNvPr id="12" name="Group 11">
            <a:extLst>
              <a:ext uri="{FF2B5EF4-FFF2-40B4-BE49-F238E27FC236}">
                <a16:creationId xmlns:a16="http://schemas.microsoft.com/office/drawing/2014/main" id="{CB411764-5EC6-0641-F9FB-DE1C4B9A54B6}"/>
              </a:ext>
            </a:extLst>
          </p:cNvPr>
          <p:cNvGrpSpPr/>
          <p:nvPr userDrawn="1"/>
        </p:nvGrpSpPr>
        <p:grpSpPr>
          <a:xfrm>
            <a:off x="365760" y="413691"/>
            <a:ext cx="2182368" cy="1221956"/>
            <a:chOff x="365760" y="413691"/>
            <a:chExt cx="2182368" cy="1221956"/>
          </a:xfrm>
        </p:grpSpPr>
        <p:sp>
          <p:nvSpPr>
            <p:cNvPr id="3" name="Rectangle 2">
              <a:extLst>
                <a:ext uri="{FF2B5EF4-FFF2-40B4-BE49-F238E27FC236}">
                  <a16:creationId xmlns:a16="http://schemas.microsoft.com/office/drawing/2014/main" id="{49D71220-2A86-9D8E-68EC-22A0032909C9}"/>
                </a:ext>
              </a:extLst>
            </p:cNvPr>
            <p:cNvSpPr/>
            <p:nvPr userDrawn="1"/>
          </p:nvSpPr>
          <p:spPr>
            <a:xfrm>
              <a:off x="426720" y="1370471"/>
              <a:ext cx="2121408" cy="265176"/>
            </a:xfrm>
            <a:prstGeom prst="rect">
              <a:avLst/>
            </a:prstGeom>
            <a:solidFill>
              <a:srgbClr val="0263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603999E0-E9D3-1B41-49E7-12A96378E65F}"/>
                </a:ext>
              </a:extLst>
            </p:cNvPr>
            <p:cNvSpPr/>
            <p:nvPr userDrawn="1"/>
          </p:nvSpPr>
          <p:spPr>
            <a:xfrm>
              <a:off x="426720" y="1092494"/>
              <a:ext cx="1414272" cy="265176"/>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D029613D-3C8A-8794-8D2A-5AF946E76795}"/>
                </a:ext>
              </a:extLst>
            </p:cNvPr>
            <p:cNvSpPr txBox="1"/>
            <p:nvPr userDrawn="1"/>
          </p:nvSpPr>
          <p:spPr>
            <a:xfrm>
              <a:off x="365760" y="413691"/>
              <a:ext cx="1487424" cy="707886"/>
            </a:xfrm>
            <a:prstGeom prst="rect">
              <a:avLst/>
            </a:prstGeom>
            <a:noFill/>
          </p:spPr>
          <p:txBody>
            <a:bodyPr wrap="square" rtlCol="0">
              <a:spAutoFit/>
            </a:bodyPr>
            <a:lstStyle/>
            <a:p>
              <a:pPr algn="l"/>
              <a:r>
                <a:rPr lang="en-US" sz="2000" b="0" dirty="0">
                  <a:solidFill>
                    <a:srgbClr val="026393"/>
                  </a:solidFill>
                </a:rPr>
                <a:t>KEY </a:t>
              </a:r>
            </a:p>
            <a:p>
              <a:pPr algn="l"/>
              <a:r>
                <a:rPr lang="en-US" sz="2000" b="0" dirty="0">
                  <a:solidFill>
                    <a:srgbClr val="026393"/>
                  </a:solidFill>
                </a:rPr>
                <a:t>MESSAGE</a:t>
              </a:r>
            </a:p>
          </p:txBody>
        </p:sp>
      </p:grpSp>
      <p:sp>
        <p:nvSpPr>
          <p:cNvPr id="14" name="Content Placeholder 13">
            <a:extLst>
              <a:ext uri="{FF2B5EF4-FFF2-40B4-BE49-F238E27FC236}">
                <a16:creationId xmlns:a16="http://schemas.microsoft.com/office/drawing/2014/main" id="{0EADC9E4-3C3D-8C39-9C39-DF210A13A2B5}"/>
              </a:ext>
            </a:extLst>
          </p:cNvPr>
          <p:cNvSpPr>
            <a:spLocks noGrp="1"/>
          </p:cNvSpPr>
          <p:nvPr>
            <p:ph sz="quarter" idx="14" hasCustomPrompt="1"/>
          </p:nvPr>
        </p:nvSpPr>
        <p:spPr>
          <a:xfrm>
            <a:off x="1920144" y="501478"/>
            <a:ext cx="573088" cy="774700"/>
          </a:xfrm>
        </p:spPr>
        <p:txBody>
          <a:bodyPr>
            <a:noAutofit/>
          </a:bodyPr>
          <a:lstStyle>
            <a:lvl1pPr marL="0" indent="0" algn="ctr">
              <a:buNone/>
              <a:defRPr sz="7200">
                <a:solidFill>
                  <a:srgbClr val="02639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8  |  Fifth National Climate Assessment  |  nca2023.globalchange.gov</a:t>
            </a:r>
          </a:p>
        </p:txBody>
      </p:sp>
    </p:spTree>
    <p:extLst>
      <p:ext uri="{BB962C8B-B14F-4D97-AF65-F5344CB8AC3E}">
        <p14:creationId xmlns:p14="http://schemas.microsoft.com/office/powerpoint/2010/main" val="105110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28650" y="432122"/>
            <a:ext cx="7886700" cy="4636918"/>
          </a:xfrm>
        </p:spPr>
        <p:txBody>
          <a:bodyPr anchor="t"/>
          <a:lstStyle>
            <a:lvl1pPr marL="0" indent="0" algn="l">
              <a:buNone/>
              <a:defRPr>
                <a:solidFill>
                  <a:schemeClr val="bg1"/>
                </a:solidFill>
              </a:defRPr>
            </a:lvl1pPr>
          </a:lstStyle>
          <a:p>
            <a:pPr lvl="0"/>
            <a:r>
              <a:rPr lang="en-US" dirty="0"/>
              <a:t>Edit Master text styles</a:t>
            </a:r>
          </a:p>
        </p:txBody>
      </p:sp>
      <p:sp>
        <p:nvSpPr>
          <p:cNvPr id="2" name="Title 1"/>
          <p:cNvSpPr>
            <a:spLocks noGrp="1"/>
          </p:cNvSpPr>
          <p:nvPr>
            <p:ph type="title" hasCustomPrompt="1"/>
          </p:nvPr>
        </p:nvSpPr>
        <p:spPr>
          <a:xfrm>
            <a:off x="628650" y="5221422"/>
            <a:ext cx="7886700" cy="918121"/>
          </a:xfrm>
          <a:noFill/>
          <a:ln w="19050">
            <a:noFill/>
          </a:ln>
        </p:spPr>
        <p:txBody>
          <a:bodyPr anchor="b">
            <a:normAutofit/>
          </a:bodyPr>
          <a:lstStyle>
            <a:lvl1pPr algn="ctr">
              <a:defRPr sz="2400" b="1" baseline="0">
                <a:solidFill>
                  <a:schemeClr val="tx1"/>
                </a:solidFill>
                <a:latin typeface="+mn-lt"/>
              </a:defRPr>
            </a:lvl1pPr>
          </a:lstStyle>
          <a:p>
            <a:r>
              <a:rPr lang="en-US" dirty="0"/>
              <a:t>Click to edit figure intent</a:t>
            </a:r>
          </a:p>
        </p:txBody>
      </p:sp>
      <p:sp>
        <p:nvSpPr>
          <p:cNvPr id="8" name="Rectangle 7">
            <a:extLst>
              <a:ext uri="{FF2B5EF4-FFF2-40B4-BE49-F238E27FC236}">
                <a16:creationId xmlns:a16="http://schemas.microsoft.com/office/drawing/2014/main" id="{8E431342-E439-F90A-192E-1C8A823E5A4C}"/>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9B0279-6CDB-1330-A56E-B3CDAB4AE4F9}"/>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8  |  Fifth National Climate Assessment  |  nca2023.globalchange.gov</a:t>
            </a:r>
          </a:p>
        </p:txBody>
      </p:sp>
    </p:spTree>
    <p:extLst>
      <p:ext uri="{BB962C8B-B14F-4D97-AF65-F5344CB8AC3E}">
        <p14:creationId xmlns:p14="http://schemas.microsoft.com/office/powerpoint/2010/main" val="412092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633848" y="457200"/>
            <a:ext cx="5225143" cy="5741719"/>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hasCustomPrompt="1"/>
          </p:nvPr>
        </p:nvSpPr>
        <p:spPr>
          <a:xfrm>
            <a:off x="446961" y="457200"/>
            <a:ext cx="2949178" cy="1600200"/>
          </a:xfrm>
          <a:noFill/>
          <a:ln w="19050">
            <a:noFill/>
          </a:ln>
        </p:spPr>
        <p:txBody>
          <a:bodyPr anchor="b">
            <a:normAutofit/>
          </a:bodyPr>
          <a:lstStyle>
            <a:lvl1pPr>
              <a:defRPr sz="2400" b="1" baseline="0">
                <a:solidFill>
                  <a:schemeClr val="tx1"/>
                </a:solidFill>
                <a:latin typeface="+mn-lt"/>
              </a:defRPr>
            </a:lvl1pPr>
          </a:lstStyle>
          <a:p>
            <a:r>
              <a:rPr lang="en-US" dirty="0"/>
              <a:t>Click to edit figure intent</a:t>
            </a:r>
          </a:p>
        </p:txBody>
      </p:sp>
      <p:sp>
        <p:nvSpPr>
          <p:cNvPr id="7" name="Rectangle 6">
            <a:extLst>
              <a:ext uri="{FF2B5EF4-FFF2-40B4-BE49-F238E27FC236}">
                <a16:creationId xmlns:a16="http://schemas.microsoft.com/office/drawing/2014/main" id="{3285F582-D022-5B56-437E-4C8EB2A796D2}"/>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AFEDEC-877C-393A-6DD7-DA9E10454877}"/>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8  |  Fifth National Climate Assessment  |  nca2023.globalchange.gov</a:t>
            </a:r>
          </a:p>
        </p:txBody>
      </p:sp>
    </p:spTree>
    <p:extLst>
      <p:ext uri="{BB962C8B-B14F-4D97-AF65-F5344CB8AC3E}">
        <p14:creationId xmlns:p14="http://schemas.microsoft.com/office/powerpoint/2010/main" val="2522371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eam">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353313"/>
            <a:ext cx="7886700" cy="4762690"/>
          </a:xfrm>
        </p:spPr>
        <p:txBody>
          <a:bodyPr numCol="2" spcCol="182880">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8  |  Fifth National Climate Assessment  |  nca2023.globalchange.gov</a:t>
            </a:r>
          </a:p>
        </p:txBody>
      </p:sp>
      <p:sp>
        <p:nvSpPr>
          <p:cNvPr id="15" name="TextBox 14">
            <a:extLst>
              <a:ext uri="{FF2B5EF4-FFF2-40B4-BE49-F238E27FC236}">
                <a16:creationId xmlns:a16="http://schemas.microsoft.com/office/drawing/2014/main" id="{616A732D-BBB5-511D-0133-CD4B8C1AB67C}"/>
              </a:ext>
            </a:extLst>
          </p:cNvPr>
          <p:cNvSpPr txBox="1"/>
          <p:nvPr userDrawn="1"/>
        </p:nvSpPr>
        <p:spPr>
          <a:xfrm>
            <a:off x="628650" y="377952"/>
            <a:ext cx="7886700" cy="707886"/>
          </a:xfrm>
          <a:prstGeom prst="rect">
            <a:avLst/>
          </a:prstGeom>
          <a:noFill/>
        </p:spPr>
        <p:txBody>
          <a:bodyPr wrap="square" rtlCol="0">
            <a:spAutoFit/>
          </a:bodyPr>
          <a:lstStyle/>
          <a:p>
            <a:r>
              <a:rPr lang="en-US" sz="4000" b="0" dirty="0">
                <a:solidFill>
                  <a:srgbClr val="026393"/>
                </a:solidFill>
                <a:latin typeface="+mj-lt"/>
              </a:rPr>
              <a:t>Chapter Team</a:t>
            </a:r>
          </a:p>
        </p:txBody>
      </p:sp>
    </p:spTree>
    <p:extLst>
      <p:ext uri="{BB962C8B-B14F-4D97-AF65-F5344CB8AC3E}">
        <p14:creationId xmlns:p14="http://schemas.microsoft.com/office/powerpoint/2010/main" val="247472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8  |  Fifth National Climate Assessment  |  nca2023.globalchange.gov</a:t>
            </a:r>
          </a:p>
        </p:txBody>
      </p:sp>
      <p:sp>
        <p:nvSpPr>
          <p:cNvPr id="2" name="Text Placeholder 9">
            <a:extLst>
              <a:ext uri="{FF2B5EF4-FFF2-40B4-BE49-F238E27FC236}">
                <a16:creationId xmlns:a16="http://schemas.microsoft.com/office/drawing/2014/main" id="{BC10BA22-F939-CDBA-450C-BE7FBC46CC01}"/>
              </a:ext>
            </a:extLst>
          </p:cNvPr>
          <p:cNvSpPr>
            <a:spLocks noGrp="1"/>
          </p:cNvSpPr>
          <p:nvPr>
            <p:ph type="body" sz="quarter" idx="10" hasCustomPrompt="1"/>
          </p:nvPr>
        </p:nvSpPr>
        <p:spPr>
          <a:xfrm>
            <a:off x="409074" y="3843453"/>
            <a:ext cx="7793455" cy="1302101"/>
          </a:xfrm>
        </p:spPr>
        <p:txBody>
          <a:bodyPr anchor="ctr">
            <a:normAutofit/>
          </a:bodyPr>
          <a:lstStyle>
            <a:lvl1pPr marL="0" indent="0">
              <a:buNone/>
              <a:defRPr sz="4400" baseline="0">
                <a:solidFill>
                  <a:srgbClr val="026393"/>
                </a:solidFill>
                <a:latin typeface="+mj-lt"/>
              </a:defRPr>
            </a:lvl1pPr>
          </a:lstStyle>
          <a:p>
            <a:pPr lvl="0"/>
            <a:r>
              <a:rPr lang="en-US" dirty="0"/>
              <a:t>Click to edit Section Header</a:t>
            </a:r>
          </a:p>
        </p:txBody>
      </p:sp>
    </p:spTree>
    <p:extLst>
      <p:ext uri="{BB962C8B-B14F-4D97-AF65-F5344CB8AC3E}">
        <p14:creationId xmlns:p14="http://schemas.microsoft.com/office/powerpoint/2010/main" val="296484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628650" y="582895"/>
            <a:ext cx="7886700" cy="1302101"/>
          </a:xfrm>
        </p:spPr>
        <p:txBody>
          <a:bodyPr anchor="ctr">
            <a:normAutofit/>
          </a:bodyPr>
          <a:lstStyle>
            <a:lvl1pPr marL="0" indent="0">
              <a:buNone/>
              <a:defRPr sz="3600" baseline="0">
                <a:solidFill>
                  <a:srgbClr val="026393"/>
                </a:solidFill>
                <a:latin typeface="+mj-lt"/>
              </a:defRPr>
            </a:lvl1pPr>
          </a:lstStyle>
          <a:p>
            <a:pPr lvl="0"/>
            <a:r>
              <a:rPr lang="en-US" dirty="0"/>
              <a:t>Click to edit title</a:t>
            </a:r>
          </a:p>
        </p:txBody>
      </p:sp>
      <p:sp>
        <p:nvSpPr>
          <p:cNvPr id="9" name="Content Placeholder 2"/>
          <p:cNvSpPr>
            <a:spLocks noGrp="1"/>
          </p:cNvSpPr>
          <p:nvPr>
            <p:ph idx="13" hasCustomPrompt="1"/>
          </p:nvPr>
        </p:nvSpPr>
        <p:spPr>
          <a:xfrm>
            <a:off x="628650" y="2105527"/>
            <a:ext cx="7886700" cy="4071436"/>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a:solidFill>
                  <a:schemeClr val="bg1"/>
                </a:solidFill>
              </a:rPr>
              <a:t>Chapter 8  </a:t>
            </a:r>
            <a:r>
              <a:rPr lang="en-US" sz="1200" dirty="0">
                <a:solidFill>
                  <a:schemeClr val="bg1"/>
                </a:solidFill>
              </a:rPr>
              <a:t>|  Fifth National Climate Assessment  |  nca2023.globalchange.gov</a:t>
            </a:r>
          </a:p>
        </p:txBody>
      </p:sp>
    </p:spTree>
    <p:extLst>
      <p:ext uri="{BB962C8B-B14F-4D97-AF65-F5344CB8AC3E}">
        <p14:creationId xmlns:p14="http://schemas.microsoft.com/office/powerpoint/2010/main" val="67006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72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0" hasCustomPrompt="1"/>
          </p:nvPr>
        </p:nvSpPr>
        <p:spPr>
          <a:xfrm>
            <a:off x="426720" y="413691"/>
            <a:ext cx="8088630" cy="1221956"/>
          </a:xfrm>
        </p:spPr>
        <p:txBody>
          <a:bodyPr anchor="ctr">
            <a:normAutofit/>
          </a:bodyPr>
          <a:lstStyle>
            <a:lvl1pPr marL="0" indent="0">
              <a:buNone/>
              <a:defRPr sz="3600">
                <a:solidFill>
                  <a:srgbClr val="026393"/>
                </a:solidFill>
                <a:latin typeface="+mj-lt"/>
              </a:defRPr>
            </a:lvl1pPr>
          </a:lstStyle>
          <a:p>
            <a:pPr lvl="0"/>
            <a:r>
              <a:rPr lang="en-US" dirty="0"/>
              <a:t>Click to edit title</a:t>
            </a:r>
          </a:p>
        </p:txBody>
      </p:sp>
      <p:sp>
        <p:nvSpPr>
          <p:cNvPr id="15" name="Rectangle 14">
            <a:extLst>
              <a:ext uri="{FF2B5EF4-FFF2-40B4-BE49-F238E27FC236}">
                <a16:creationId xmlns:a16="http://schemas.microsoft.com/office/drawing/2014/main" id="{79D0DD83-D4ED-FB6B-AC6B-701A8FA57511}"/>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8A5234-F013-5CF0-FBAD-852AC47C504A}"/>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8  |  Fifth National Climate Assessment  |  nca2023.globalchange.gov</a:t>
            </a:r>
          </a:p>
        </p:txBody>
      </p:sp>
    </p:spTree>
    <p:extLst>
      <p:ext uri="{BB962C8B-B14F-4D97-AF65-F5344CB8AC3E}">
        <p14:creationId xmlns:p14="http://schemas.microsoft.com/office/powerpoint/2010/main" val="301666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hape 14">
            <a:extLst>
              <a:ext uri="{FF2B5EF4-FFF2-40B4-BE49-F238E27FC236}">
                <a16:creationId xmlns:a16="http://schemas.microsoft.com/office/drawing/2014/main" id="{6DB39B50-A37F-8D49-8561-48BB1F8AA68E}"/>
              </a:ext>
            </a:extLst>
          </p:cNvPr>
          <p:cNvSpPr txBox="1"/>
          <p:nvPr userDrawn="1"/>
        </p:nvSpPr>
        <p:spPr>
          <a:xfrm>
            <a:off x="7337686" y="6543675"/>
            <a:ext cx="1745990" cy="244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bg1"/>
                </a:solidFill>
                <a:latin typeface="Calibri"/>
                <a:ea typeface="Calibri"/>
                <a:cs typeface="Calibri"/>
                <a:sym typeface="Calibri"/>
              </a:rPr>
              <a:pPr marL="0" marR="0" lvl="0" indent="0" algn="r" rtl="0">
                <a:spcBef>
                  <a:spcPts val="0"/>
                </a:spcBef>
                <a:spcAft>
                  <a:spcPts val="0"/>
                </a:spcAft>
                <a:buSzPct val="25000"/>
                <a:buNone/>
              </a:pPr>
              <a:t>‹#›</a:t>
            </a:fld>
            <a:endParaRPr lang="en-US" sz="1200" b="0" i="0" u="none" strike="noStrike" cap="none" baseline="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18756636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7" r:id="rId3"/>
    <p:sldLayoutId id="2147483675" r:id="rId4"/>
    <p:sldLayoutId id="2147483669" r:id="rId5"/>
    <p:sldLayoutId id="2147483680" r:id="rId6"/>
    <p:sldLayoutId id="2147483684" r:id="rId7"/>
    <p:sldLayoutId id="2147483686" r:id="rId8"/>
    <p:sldLayoutId id="2147483664" r:id="rId9"/>
    <p:sldLayoutId id="2147483685"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ca2023.globalchange.gov/chapter/15" TargetMode="External"/><Relationship Id="rId2" Type="http://schemas.openxmlformats.org/officeDocument/2006/relationships/hyperlink" Target="https://nca2023.globalchange.gov/"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atlas.globalchange.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7930/NCA5.2023.CH8"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EAC55B-356A-F75D-DF88-CB5D886650FE}"/>
              </a:ext>
            </a:extLst>
          </p:cNvPr>
          <p:cNvSpPr>
            <a:spLocks noGrp="1"/>
          </p:cNvSpPr>
          <p:nvPr>
            <p:ph idx="13"/>
          </p:nvPr>
        </p:nvSpPr>
        <p:spPr>
          <a:xfrm>
            <a:off x="628649" y="1698171"/>
            <a:ext cx="5298621" cy="4478792"/>
          </a:xfrm>
        </p:spPr>
        <p:txBody>
          <a:bodyPr/>
          <a:lstStyle/>
          <a:p>
            <a:pPr marL="285750" indent="-285750">
              <a:buFont typeface="Arial" panose="020B0604020202020204" pitchFamily="34" charset="0"/>
              <a:buChar char="•"/>
            </a:pPr>
            <a:r>
              <a:rPr lang="en-US" sz="2000" dirty="0"/>
              <a:t>NCA5 Website: </a:t>
            </a:r>
            <a:r>
              <a:rPr lang="en-US" sz="2000" dirty="0">
                <a:hlinkClick r:id="rId2"/>
              </a:rPr>
              <a:t>https://nca2023.globalchange.gov</a:t>
            </a:r>
            <a:endParaRPr lang="en-US" sz="2000" dirty="0"/>
          </a:p>
          <a:p>
            <a:pPr marL="285750" indent="-285750">
              <a:buFont typeface="Arial" panose="020B0604020202020204" pitchFamily="34" charset="0"/>
              <a:buChar char="•"/>
            </a:pPr>
            <a:r>
              <a:rPr lang="en-US" sz="2000" dirty="0"/>
              <a:t>Chapter Website: </a:t>
            </a:r>
            <a:r>
              <a:rPr lang="en-US" sz="2000" dirty="0">
                <a:hlinkClick r:id="rId3"/>
              </a:rPr>
              <a:t>https://nca2023.globalchange.gov/chapter/8</a:t>
            </a:r>
            <a:endParaRPr lang="en-US" sz="2000" dirty="0"/>
          </a:p>
          <a:p>
            <a:pPr marL="285750" indent="-285750">
              <a:buFont typeface="Arial" panose="020B0604020202020204" pitchFamily="34" charset="0"/>
              <a:buChar char="•"/>
            </a:pPr>
            <a:r>
              <a:rPr lang="en-US" sz="2000" dirty="0"/>
              <a:t>NCA5 Atlas: </a:t>
            </a:r>
            <a:r>
              <a:rPr lang="en-US" sz="2000" dirty="0">
                <a:hlinkClick r:id="rId4"/>
              </a:rPr>
              <a:t>https://atlas.globalchange.gov</a:t>
            </a:r>
            <a:endParaRPr lang="en-US" sz="2000" dirty="0"/>
          </a:p>
          <a:p>
            <a:pPr marL="285750" indent="-285750">
              <a:buFont typeface="Arial" panose="020B0604020202020204" pitchFamily="34" charset="0"/>
              <a:buChar char="•"/>
            </a:pPr>
            <a:r>
              <a:rPr lang="en-US" sz="2000" dirty="0"/>
              <a:t>Figure captions can be found in the slide notes of this deck</a:t>
            </a:r>
          </a:p>
          <a:p>
            <a:pPr marL="285750" indent="-285750">
              <a:buFont typeface="Arial" panose="020B0604020202020204" pitchFamily="34" charset="0"/>
              <a:buChar char="•"/>
            </a:pPr>
            <a:r>
              <a:rPr lang="en-US" sz="2000" dirty="0"/>
              <a:t>Social media: @</a:t>
            </a:r>
            <a:r>
              <a:rPr lang="en-US" sz="2000" dirty="0" err="1"/>
              <a:t>usgcrp</a:t>
            </a:r>
            <a:r>
              <a:rPr lang="en-US" sz="2000" dirty="0"/>
              <a:t>, #NCA5</a:t>
            </a:r>
          </a:p>
        </p:txBody>
      </p:sp>
      <p:pic>
        <p:nvPicPr>
          <p:cNvPr id="1026" name="Picture 2">
            <a:extLst>
              <a:ext uri="{FF2B5EF4-FFF2-40B4-BE49-F238E27FC236}">
                <a16:creationId xmlns:a16="http://schemas.microsoft.com/office/drawing/2014/main" id="{41B2574F-EB25-C0E3-398D-085218CFE2E3}"/>
              </a:ext>
            </a:extLst>
          </p:cNvPr>
          <p:cNvPicPr>
            <a:picLocks noGrp="1" noChangeAspect="1" noChangeArrowheads="1"/>
          </p:cNvPicPr>
          <p:nvPr>
            <p:ph sz="quarter" idx="14"/>
          </p:nvPr>
        </p:nvPicPr>
        <p:blipFill>
          <a:blip r:embed="rId5">
            <a:extLst>
              <a:ext uri="{28A0092B-C50C-407E-A947-70E740481C1C}">
                <a14:useLocalDpi xmlns:a14="http://schemas.microsoft.com/office/drawing/2010/main" val="0"/>
              </a:ext>
            </a:extLst>
          </a:blip>
          <a:srcRect/>
          <a:stretch>
            <a:fillRect/>
          </a:stretch>
        </p:blipFill>
        <p:spPr bwMode="auto">
          <a:xfrm>
            <a:off x="6400800" y="2305050"/>
            <a:ext cx="2054225" cy="20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34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54D78B-CA45-F83A-593E-A8322B710967}"/>
              </a:ext>
            </a:extLst>
          </p:cNvPr>
          <p:cNvSpPr>
            <a:spLocks noGrp="1"/>
          </p:cNvSpPr>
          <p:nvPr>
            <p:ph type="title"/>
          </p:nvPr>
        </p:nvSpPr>
        <p:spPr/>
        <p:txBody>
          <a:bodyPr/>
          <a:lstStyle/>
          <a:p>
            <a:r>
              <a:rPr lang="en-US" dirty="0"/>
              <a:t>Figure 8.5. The Arctic faces substantial impacts from thawing permafrost that cannot be reversed.  </a:t>
            </a:r>
          </a:p>
        </p:txBody>
      </p:sp>
      <p:pic>
        <p:nvPicPr>
          <p:cNvPr id="4" name="Content Placeholder 3">
            <a:extLst>
              <a:ext uri="{FF2B5EF4-FFF2-40B4-BE49-F238E27FC236}">
                <a16:creationId xmlns:a16="http://schemas.microsoft.com/office/drawing/2014/main" id="{F7504C45-1BFD-A591-DBA0-676EB6C2908B}"/>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546438" y="1285225"/>
            <a:ext cx="8051123" cy="3356047"/>
          </a:xfrm>
          <a:prstGeom prst="rect">
            <a:avLst/>
          </a:prstGeom>
        </p:spPr>
      </p:pic>
    </p:spTree>
    <p:extLst>
      <p:ext uri="{BB962C8B-B14F-4D97-AF65-F5344CB8AC3E}">
        <p14:creationId xmlns:p14="http://schemas.microsoft.com/office/powerpoint/2010/main" val="3592307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17B899-6C44-30FD-9A04-84F754590E60}"/>
              </a:ext>
            </a:extLst>
          </p:cNvPr>
          <p:cNvSpPr>
            <a:spLocks noGrp="1"/>
          </p:cNvSpPr>
          <p:nvPr>
            <p:ph type="title"/>
          </p:nvPr>
        </p:nvSpPr>
        <p:spPr>
          <a:xfrm>
            <a:off x="628649" y="5373822"/>
            <a:ext cx="7886700" cy="918121"/>
          </a:xfrm>
        </p:spPr>
        <p:txBody>
          <a:bodyPr>
            <a:normAutofit fontScale="90000"/>
          </a:bodyPr>
          <a:lstStyle/>
          <a:p>
            <a:r>
              <a:rPr lang="en-US" dirty="0"/>
              <a:t>Figure 8.6. Climate change interacts with other stressors to cause synergistic effects, and resulting ecosystem changes can be abrupt and difficult to reverse. </a:t>
            </a:r>
          </a:p>
        </p:txBody>
      </p:sp>
      <p:pic>
        <p:nvPicPr>
          <p:cNvPr id="4" name="Content Placeholder 3">
            <a:extLst>
              <a:ext uri="{FF2B5EF4-FFF2-40B4-BE49-F238E27FC236}">
                <a16:creationId xmlns:a16="http://schemas.microsoft.com/office/drawing/2014/main" id="{36CF3B46-E1B1-B131-9B4E-D3D2EFD85823}"/>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t="-80" b="-379"/>
          <a:stretch/>
        </p:blipFill>
        <p:spPr bwMode="auto">
          <a:xfrm>
            <a:off x="530591" y="718457"/>
            <a:ext cx="8082817" cy="44799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7610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7572E7-7145-2942-F873-51D838E3780B}"/>
              </a:ext>
            </a:extLst>
          </p:cNvPr>
          <p:cNvSpPr>
            <a:spLocks noGrp="1"/>
          </p:cNvSpPr>
          <p:nvPr>
            <p:ph type="title"/>
          </p:nvPr>
        </p:nvSpPr>
        <p:spPr>
          <a:xfrm>
            <a:off x="391543" y="765484"/>
            <a:ext cx="2949178" cy="1600200"/>
          </a:xfrm>
        </p:spPr>
        <p:txBody>
          <a:bodyPr>
            <a:normAutofit fontScale="90000"/>
          </a:bodyPr>
          <a:lstStyle/>
          <a:p>
            <a:r>
              <a:rPr lang="en-US" dirty="0"/>
              <a:t>Figure 8.7. Transformations to ecosystems are already noticeable and widespread.</a:t>
            </a:r>
          </a:p>
        </p:txBody>
      </p:sp>
      <p:pic>
        <p:nvPicPr>
          <p:cNvPr id="4" name="Content Placeholder 3">
            <a:extLst>
              <a:ext uri="{FF2B5EF4-FFF2-40B4-BE49-F238E27FC236}">
                <a16:creationId xmlns:a16="http://schemas.microsoft.com/office/drawing/2014/main" id="{1E636275-28AE-7824-31F7-B0A25367418D}"/>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633788" y="765484"/>
            <a:ext cx="5224462" cy="5125420"/>
          </a:xfrm>
          <a:prstGeom prst="rect">
            <a:avLst/>
          </a:prstGeom>
        </p:spPr>
      </p:pic>
    </p:spTree>
    <p:extLst>
      <p:ext uri="{BB962C8B-B14F-4D97-AF65-F5344CB8AC3E}">
        <p14:creationId xmlns:p14="http://schemas.microsoft.com/office/powerpoint/2010/main" val="4030558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0F991F-93DD-2EA8-CEBB-EC949EF6BDC1}"/>
              </a:ext>
            </a:extLst>
          </p:cNvPr>
          <p:cNvSpPr>
            <a:spLocks noGrp="1"/>
          </p:cNvSpPr>
          <p:nvPr>
            <p:ph type="title"/>
          </p:nvPr>
        </p:nvSpPr>
        <p:spPr>
          <a:xfrm>
            <a:off x="628650" y="5401531"/>
            <a:ext cx="7886700" cy="918121"/>
          </a:xfrm>
        </p:spPr>
        <p:txBody>
          <a:bodyPr>
            <a:normAutofit fontScale="90000"/>
          </a:bodyPr>
          <a:lstStyle/>
          <a:p>
            <a:r>
              <a:rPr lang="en-US" dirty="0"/>
              <a:t>Figure 8.8. Monitoring programs are critically important for observing and projecting trends in resilience, species invasions, range shifts, declines, and extinctions. </a:t>
            </a:r>
          </a:p>
        </p:txBody>
      </p:sp>
      <p:pic>
        <p:nvPicPr>
          <p:cNvPr id="4" name="Content Placeholder 3">
            <a:extLst>
              <a:ext uri="{FF2B5EF4-FFF2-40B4-BE49-F238E27FC236}">
                <a16:creationId xmlns:a16="http://schemas.microsoft.com/office/drawing/2014/main" id="{67E29D66-CF0F-029D-1C95-CB0BE335463E}"/>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b="-1340"/>
          <a:stretch/>
        </p:blipFill>
        <p:spPr bwMode="auto">
          <a:xfrm>
            <a:off x="976457" y="404811"/>
            <a:ext cx="7191086" cy="46718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3891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27392E-61C6-C620-6DCF-D0C87DBCB37E}"/>
              </a:ext>
            </a:extLst>
          </p:cNvPr>
          <p:cNvSpPr>
            <a:spLocks noGrp="1"/>
          </p:cNvSpPr>
          <p:nvPr>
            <p:ph type="title"/>
          </p:nvPr>
        </p:nvSpPr>
        <p:spPr/>
        <p:txBody>
          <a:bodyPr/>
          <a:lstStyle/>
          <a:p>
            <a:r>
              <a:rPr lang="en-US" dirty="0"/>
              <a:t>Figure 8.9. Decision frameworks can help plan for the potential transformation of ecosystems. </a:t>
            </a:r>
          </a:p>
        </p:txBody>
      </p:sp>
      <p:pic>
        <p:nvPicPr>
          <p:cNvPr id="4" name="Content Placeholder 3">
            <a:extLst>
              <a:ext uri="{FF2B5EF4-FFF2-40B4-BE49-F238E27FC236}">
                <a16:creationId xmlns:a16="http://schemas.microsoft.com/office/drawing/2014/main" id="{66E6AE71-7F1A-37DB-3ACE-F275F4AF7B84}"/>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000725" y="609601"/>
            <a:ext cx="7142550" cy="4234512"/>
          </a:xfrm>
          <a:prstGeom prst="rect">
            <a:avLst/>
          </a:prstGeom>
        </p:spPr>
      </p:pic>
    </p:spTree>
    <p:extLst>
      <p:ext uri="{BB962C8B-B14F-4D97-AF65-F5344CB8AC3E}">
        <p14:creationId xmlns:p14="http://schemas.microsoft.com/office/powerpoint/2010/main" val="822879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AB4EEB-2E2E-A9CF-9339-774F13203F49}"/>
              </a:ext>
            </a:extLst>
          </p:cNvPr>
          <p:cNvSpPr>
            <a:spLocks noGrp="1"/>
          </p:cNvSpPr>
          <p:nvPr>
            <p:ph type="title"/>
          </p:nvPr>
        </p:nvSpPr>
        <p:spPr/>
        <p:txBody>
          <a:bodyPr/>
          <a:lstStyle/>
          <a:p>
            <a:r>
              <a:rPr lang="en-US" dirty="0"/>
              <a:t>Figure 8.10. Short-term extreme events can have severe impacts on threatened species.</a:t>
            </a:r>
          </a:p>
        </p:txBody>
      </p:sp>
      <p:pic>
        <p:nvPicPr>
          <p:cNvPr id="4" name="Content Placeholder 3">
            <a:extLst>
              <a:ext uri="{FF2B5EF4-FFF2-40B4-BE49-F238E27FC236}">
                <a16:creationId xmlns:a16="http://schemas.microsoft.com/office/drawing/2014/main" id="{F1A5FC1B-702E-FEF1-E12D-CD638C0D3DE3}"/>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714500" y="457994"/>
            <a:ext cx="5715000" cy="4584700"/>
          </a:xfrm>
          <a:prstGeom prst="rect">
            <a:avLst/>
          </a:prstGeom>
        </p:spPr>
      </p:pic>
    </p:spTree>
    <p:extLst>
      <p:ext uri="{BB962C8B-B14F-4D97-AF65-F5344CB8AC3E}">
        <p14:creationId xmlns:p14="http://schemas.microsoft.com/office/powerpoint/2010/main" val="1709148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2D39F-4D70-2E40-60CF-11D6E5DFEF07}"/>
              </a:ext>
            </a:extLst>
          </p:cNvPr>
          <p:cNvSpPr>
            <a:spLocks noGrp="1"/>
          </p:cNvSpPr>
          <p:nvPr>
            <p:ph type="title"/>
          </p:nvPr>
        </p:nvSpPr>
        <p:spPr/>
        <p:txBody>
          <a:bodyPr/>
          <a:lstStyle/>
          <a:p>
            <a:r>
              <a:rPr lang="en-US" dirty="0"/>
              <a:t>Figure 8.11. Climate change is leading to shifts in phenology and range for species across the United States.</a:t>
            </a:r>
          </a:p>
        </p:txBody>
      </p:sp>
      <p:pic>
        <p:nvPicPr>
          <p:cNvPr id="4" name="Content Placeholder 3">
            <a:extLst>
              <a:ext uri="{FF2B5EF4-FFF2-40B4-BE49-F238E27FC236}">
                <a16:creationId xmlns:a16="http://schemas.microsoft.com/office/drawing/2014/main" id="{A1AE2F08-0CB3-02FF-C13B-6F412C21CF55}"/>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832364" y="431800"/>
            <a:ext cx="5479272" cy="4637088"/>
          </a:xfrm>
          <a:prstGeom prst="rect">
            <a:avLst/>
          </a:prstGeom>
        </p:spPr>
      </p:pic>
    </p:spTree>
    <p:extLst>
      <p:ext uri="{BB962C8B-B14F-4D97-AF65-F5344CB8AC3E}">
        <p14:creationId xmlns:p14="http://schemas.microsoft.com/office/powerpoint/2010/main" val="4122756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172C0B-8C36-7A50-919A-4026BEB970FE}"/>
              </a:ext>
            </a:extLst>
          </p:cNvPr>
          <p:cNvSpPr>
            <a:spLocks noGrp="1"/>
          </p:cNvSpPr>
          <p:nvPr>
            <p:ph type="title"/>
          </p:nvPr>
        </p:nvSpPr>
        <p:spPr/>
        <p:txBody>
          <a:bodyPr>
            <a:normAutofit fontScale="90000"/>
          </a:bodyPr>
          <a:lstStyle/>
          <a:p>
            <a:r>
              <a:rPr lang="en-US" dirty="0"/>
              <a:t>Figure 8.12. Climate refugia are locations where environmental conditions are changing more slowly than in the surrounding region.</a:t>
            </a:r>
          </a:p>
        </p:txBody>
      </p:sp>
      <p:pic>
        <p:nvPicPr>
          <p:cNvPr id="4" name="Content Placeholder 3">
            <a:extLst>
              <a:ext uri="{FF2B5EF4-FFF2-40B4-BE49-F238E27FC236}">
                <a16:creationId xmlns:a16="http://schemas.microsoft.com/office/drawing/2014/main" id="{C93439AD-C3A4-F783-1ACD-7AC4FACD552E}"/>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117600" y="295924"/>
            <a:ext cx="6908800" cy="4615729"/>
          </a:xfrm>
          <a:prstGeom prst="rect">
            <a:avLst/>
          </a:prstGeom>
        </p:spPr>
      </p:pic>
      <p:pic>
        <p:nvPicPr>
          <p:cNvPr id="2" name="Content Placeholder 3">
            <a:extLst>
              <a:ext uri="{FF2B5EF4-FFF2-40B4-BE49-F238E27FC236}">
                <a16:creationId xmlns:a16="http://schemas.microsoft.com/office/drawing/2014/main" id="{CBF88F92-A18E-FEF9-37DA-C103F3A28AB6}"/>
              </a:ext>
            </a:extLst>
          </p:cNvPr>
          <p:cNvPicPr>
            <a:picLocks noChangeAspect="1"/>
          </p:cNvPicPr>
          <p:nvPr/>
        </p:nvPicPr>
        <p:blipFill>
          <a:blip r:embed="rId4"/>
          <a:srcRect/>
          <a:stretch/>
        </p:blipFill>
        <p:spPr>
          <a:xfrm>
            <a:off x="1117600" y="309583"/>
            <a:ext cx="6908800" cy="4614915"/>
          </a:xfrm>
          <a:prstGeom prst="rect">
            <a:avLst/>
          </a:prstGeom>
        </p:spPr>
      </p:pic>
    </p:spTree>
    <p:extLst>
      <p:ext uri="{BB962C8B-B14F-4D97-AF65-F5344CB8AC3E}">
        <p14:creationId xmlns:p14="http://schemas.microsoft.com/office/powerpoint/2010/main" val="4173732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BF7AC1-10BE-3ADF-7082-E66068E2015F}"/>
              </a:ext>
            </a:extLst>
          </p:cNvPr>
          <p:cNvSpPr>
            <a:spLocks noGrp="1"/>
          </p:cNvSpPr>
          <p:nvPr>
            <p:ph type="title"/>
          </p:nvPr>
        </p:nvSpPr>
        <p:spPr>
          <a:xfrm>
            <a:off x="446961" y="457199"/>
            <a:ext cx="2949178" cy="2202873"/>
          </a:xfrm>
        </p:spPr>
        <p:txBody>
          <a:bodyPr>
            <a:normAutofit fontScale="90000"/>
          </a:bodyPr>
          <a:lstStyle/>
          <a:p>
            <a:r>
              <a:rPr lang="en-US" dirty="0"/>
              <a:t>Figure 8.13. Insect pollinator responses to environmental stressors, even within the same taxonomic grouping, can vary widely.</a:t>
            </a:r>
          </a:p>
        </p:txBody>
      </p:sp>
      <p:pic>
        <p:nvPicPr>
          <p:cNvPr id="4" name="Content Placeholder 3">
            <a:extLst>
              <a:ext uri="{FF2B5EF4-FFF2-40B4-BE49-F238E27FC236}">
                <a16:creationId xmlns:a16="http://schemas.microsoft.com/office/drawing/2014/main" id="{BE1D162F-7E4F-2E8D-172A-7E8286E64FD3}"/>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396139" y="703780"/>
            <a:ext cx="5462111" cy="5450439"/>
          </a:xfrm>
          <a:prstGeom prst="rect">
            <a:avLst/>
          </a:prstGeom>
        </p:spPr>
      </p:pic>
    </p:spTree>
    <p:extLst>
      <p:ext uri="{BB962C8B-B14F-4D97-AF65-F5344CB8AC3E}">
        <p14:creationId xmlns:p14="http://schemas.microsoft.com/office/powerpoint/2010/main" val="3197535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71B2B-D54E-9174-3F83-5ADF11089ABA}"/>
              </a:ext>
            </a:extLst>
          </p:cNvPr>
          <p:cNvSpPr>
            <a:spLocks noGrp="1"/>
          </p:cNvSpPr>
          <p:nvPr>
            <p:ph type="title"/>
          </p:nvPr>
        </p:nvSpPr>
        <p:spPr/>
        <p:txBody>
          <a:bodyPr/>
          <a:lstStyle/>
          <a:p>
            <a:r>
              <a:rPr lang="en-US" dirty="0"/>
              <a:t>Figure 8.14. Climate change increases risks to the endangered North Atlantic right whale. </a:t>
            </a:r>
          </a:p>
        </p:txBody>
      </p:sp>
      <p:pic>
        <p:nvPicPr>
          <p:cNvPr id="4" name="Content Placeholder 3">
            <a:extLst>
              <a:ext uri="{FF2B5EF4-FFF2-40B4-BE49-F238E27FC236}">
                <a16:creationId xmlns:a16="http://schemas.microsoft.com/office/drawing/2014/main" id="{CEFA14BE-6F1C-2022-D69E-915F71D71A08}"/>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396711" y="317746"/>
            <a:ext cx="6350577" cy="4688580"/>
          </a:xfrm>
          <a:prstGeom prst="rect">
            <a:avLst/>
          </a:prstGeom>
        </p:spPr>
      </p:pic>
    </p:spTree>
    <p:extLst>
      <p:ext uri="{BB962C8B-B14F-4D97-AF65-F5344CB8AC3E}">
        <p14:creationId xmlns:p14="http://schemas.microsoft.com/office/powerpoint/2010/main" val="3954173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ext Placeholder 2"/>
          <p:cNvSpPr>
            <a:spLocks noGrp="1"/>
          </p:cNvSpPr>
          <p:nvPr>
            <p:ph type="body" sz="quarter" idx="15"/>
          </p:nvPr>
        </p:nvSpPr>
        <p:spPr/>
        <p:txBody>
          <a:bodyPr/>
          <a:lstStyle/>
          <a:p>
            <a:r>
              <a:rPr lang="en-US" dirty="0"/>
              <a:t>Chapter 8 | Ecosystems, Ecosystem Services, and Biodiversity</a:t>
            </a:r>
          </a:p>
        </p:txBody>
      </p:sp>
    </p:spTree>
    <p:extLst>
      <p:ext uri="{BB962C8B-B14F-4D97-AF65-F5344CB8AC3E}">
        <p14:creationId xmlns:p14="http://schemas.microsoft.com/office/powerpoint/2010/main" val="325204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323E6A-F1A5-F5CA-D8F6-55BE427A9E1B}"/>
              </a:ext>
            </a:extLst>
          </p:cNvPr>
          <p:cNvSpPr>
            <a:spLocks noGrp="1"/>
          </p:cNvSpPr>
          <p:nvPr>
            <p:ph type="title"/>
          </p:nvPr>
        </p:nvSpPr>
        <p:spPr/>
        <p:txBody>
          <a:bodyPr>
            <a:normAutofit fontScale="90000"/>
          </a:bodyPr>
          <a:lstStyle/>
          <a:p>
            <a:r>
              <a:rPr lang="en-US" dirty="0"/>
              <a:t>Figure 8.15. Damaging invasive species that are expected to shift in range because of climate change.</a:t>
            </a:r>
          </a:p>
        </p:txBody>
      </p:sp>
      <p:pic>
        <p:nvPicPr>
          <p:cNvPr id="4" name="Content Placeholder 3">
            <a:extLst>
              <a:ext uri="{FF2B5EF4-FFF2-40B4-BE49-F238E27FC236}">
                <a16:creationId xmlns:a16="http://schemas.microsoft.com/office/drawing/2014/main" id="{D11F69CC-8F10-BD21-102F-3110A3CC89BC}"/>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527714" y="756735"/>
            <a:ext cx="5616286" cy="5344530"/>
          </a:xfrm>
          <a:prstGeom prst="rect">
            <a:avLst/>
          </a:prstGeom>
        </p:spPr>
      </p:pic>
    </p:spTree>
    <p:extLst>
      <p:ext uri="{BB962C8B-B14F-4D97-AF65-F5344CB8AC3E}">
        <p14:creationId xmlns:p14="http://schemas.microsoft.com/office/powerpoint/2010/main" val="1462169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6C8E27-B0C1-5A0C-56F3-49655ED5896D}"/>
              </a:ext>
            </a:extLst>
          </p:cNvPr>
          <p:cNvSpPr>
            <a:spLocks noGrp="1"/>
          </p:cNvSpPr>
          <p:nvPr>
            <p:ph type="title"/>
          </p:nvPr>
        </p:nvSpPr>
        <p:spPr/>
        <p:txBody>
          <a:bodyPr/>
          <a:lstStyle/>
          <a:p>
            <a:r>
              <a:rPr lang="en-US" dirty="0"/>
              <a:t>Figure 8.16. Assisted migration can help species adapt to changing climate conditions. </a:t>
            </a:r>
          </a:p>
        </p:txBody>
      </p:sp>
      <p:pic>
        <p:nvPicPr>
          <p:cNvPr id="4" name="Content Placeholder 3">
            <a:extLst>
              <a:ext uri="{FF2B5EF4-FFF2-40B4-BE49-F238E27FC236}">
                <a16:creationId xmlns:a16="http://schemas.microsoft.com/office/drawing/2014/main" id="{71CE8459-5A08-61E3-BB7D-CCB604181246}"/>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113559" y="164413"/>
            <a:ext cx="6916882" cy="5057009"/>
          </a:xfrm>
          <a:prstGeom prst="rect">
            <a:avLst/>
          </a:prstGeom>
        </p:spPr>
      </p:pic>
    </p:spTree>
    <p:extLst>
      <p:ext uri="{BB962C8B-B14F-4D97-AF65-F5344CB8AC3E}">
        <p14:creationId xmlns:p14="http://schemas.microsoft.com/office/powerpoint/2010/main" val="3064994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327644-35F1-B798-AF1A-14515503FA08}"/>
              </a:ext>
            </a:extLst>
          </p:cNvPr>
          <p:cNvSpPr>
            <a:spLocks noGrp="1"/>
          </p:cNvSpPr>
          <p:nvPr>
            <p:ph type="title"/>
          </p:nvPr>
        </p:nvSpPr>
        <p:spPr/>
        <p:txBody>
          <a:bodyPr/>
          <a:lstStyle/>
          <a:p>
            <a:r>
              <a:rPr lang="en-US" dirty="0"/>
              <a:t>Figure 8.17. Ecosystems provide a broad range of relational benefits, from the material to the spiritual. </a:t>
            </a:r>
          </a:p>
        </p:txBody>
      </p:sp>
      <p:pic>
        <p:nvPicPr>
          <p:cNvPr id="4" name="Content Placeholder 3">
            <a:extLst>
              <a:ext uri="{FF2B5EF4-FFF2-40B4-BE49-F238E27FC236}">
                <a16:creationId xmlns:a16="http://schemas.microsoft.com/office/drawing/2014/main" id="{FA56E037-8153-31B2-ECE0-23A8E5EA0A93}"/>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t="-187" b="-402"/>
          <a:stretch/>
        </p:blipFill>
        <p:spPr bwMode="auto">
          <a:xfrm>
            <a:off x="2037005" y="431800"/>
            <a:ext cx="5069990" cy="46370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0313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1C331-385A-6D2C-3DDF-31981E0445A2}"/>
              </a:ext>
            </a:extLst>
          </p:cNvPr>
          <p:cNvSpPr>
            <a:spLocks noGrp="1"/>
          </p:cNvSpPr>
          <p:nvPr>
            <p:ph type="title"/>
          </p:nvPr>
        </p:nvSpPr>
        <p:spPr/>
        <p:txBody>
          <a:bodyPr/>
          <a:lstStyle/>
          <a:p>
            <a:r>
              <a:rPr lang="en-US" dirty="0"/>
              <a:t>Figure 8.18. Nature-based solutions buffer the effects of climate change.</a:t>
            </a:r>
          </a:p>
        </p:txBody>
      </p:sp>
      <p:pic>
        <p:nvPicPr>
          <p:cNvPr id="4" name="Content Placeholder 3">
            <a:extLst>
              <a:ext uri="{FF2B5EF4-FFF2-40B4-BE49-F238E27FC236}">
                <a16:creationId xmlns:a16="http://schemas.microsoft.com/office/drawing/2014/main" id="{0F558417-4D03-290B-32C3-9DB2B4F8938C}"/>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4302796" y="272322"/>
            <a:ext cx="4134621" cy="6065412"/>
          </a:xfrm>
          <a:prstGeom prst="rect">
            <a:avLst/>
          </a:prstGeom>
        </p:spPr>
      </p:pic>
    </p:spTree>
    <p:extLst>
      <p:ext uri="{BB962C8B-B14F-4D97-AF65-F5344CB8AC3E}">
        <p14:creationId xmlns:p14="http://schemas.microsoft.com/office/powerpoint/2010/main" val="3092203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071259-962B-7FBD-38CA-485DAC53A13E}"/>
              </a:ext>
            </a:extLst>
          </p:cNvPr>
          <p:cNvSpPr>
            <a:spLocks noGrp="1"/>
          </p:cNvSpPr>
          <p:nvPr>
            <p:ph type="title"/>
          </p:nvPr>
        </p:nvSpPr>
        <p:spPr/>
        <p:txBody>
          <a:bodyPr/>
          <a:lstStyle/>
          <a:p>
            <a:r>
              <a:rPr lang="en-US" dirty="0"/>
              <a:t>Figure 8.19. Nature-based solutions can support carbon storage while also providing other benefits.</a:t>
            </a:r>
          </a:p>
        </p:txBody>
      </p:sp>
      <p:pic>
        <p:nvPicPr>
          <p:cNvPr id="4" name="Content Placeholder 3">
            <a:extLst>
              <a:ext uri="{FF2B5EF4-FFF2-40B4-BE49-F238E27FC236}">
                <a16:creationId xmlns:a16="http://schemas.microsoft.com/office/drawing/2014/main" id="{2DE2659D-0F1A-6B98-5EA9-26EFCDAA53A7}"/>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392382" y="427111"/>
            <a:ext cx="6359236" cy="4548620"/>
          </a:xfrm>
          <a:prstGeom prst="rect">
            <a:avLst/>
          </a:prstGeom>
        </p:spPr>
      </p:pic>
    </p:spTree>
    <p:extLst>
      <p:ext uri="{BB962C8B-B14F-4D97-AF65-F5344CB8AC3E}">
        <p14:creationId xmlns:p14="http://schemas.microsoft.com/office/powerpoint/2010/main" val="3698032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EA15DF-A33A-FD45-8496-D61E09E08F05}"/>
              </a:ext>
            </a:extLst>
          </p:cNvPr>
          <p:cNvSpPr>
            <a:spLocks noGrp="1"/>
          </p:cNvSpPr>
          <p:nvPr>
            <p:ph idx="13"/>
          </p:nvPr>
        </p:nvSpPr>
        <p:spPr>
          <a:xfrm>
            <a:off x="628650" y="1163347"/>
            <a:ext cx="7886700" cy="4900200"/>
          </a:xfrm>
        </p:spPr>
        <p:txBody>
          <a:bodyPr spcCol="457200">
            <a:noAutofit/>
          </a:bodyPr>
          <a:lstStyle/>
          <a:p>
            <a:pPr marL="12700">
              <a:lnSpc>
                <a:spcPct val="110000"/>
              </a:lnSpc>
              <a:spcAft>
                <a:spcPts val="300"/>
              </a:spcAft>
            </a:pPr>
            <a:r>
              <a:rPr lang="en-US" sz="900" b="1" dirty="0">
                <a:solidFill>
                  <a:srgbClr val="209DBC"/>
                </a:solidFill>
              </a:rPr>
              <a:t>Federal Coordinating Lead Author</a:t>
            </a:r>
          </a:p>
          <a:p>
            <a:pPr marL="12700">
              <a:lnSpc>
                <a:spcPct val="110000"/>
              </a:lnSpc>
              <a:spcAft>
                <a:spcPts val="300"/>
              </a:spcAft>
            </a:pPr>
            <a:r>
              <a:rPr lang="en-US" sz="900" b="1" dirty="0"/>
              <a:t>Shawn L. Carter</a:t>
            </a:r>
            <a:r>
              <a:rPr lang="en-US" sz="900" dirty="0"/>
              <a:t>, US Geological Survey, National Climate Adaptation Science Center</a:t>
            </a:r>
          </a:p>
          <a:p>
            <a:pPr marL="12700">
              <a:lnSpc>
                <a:spcPct val="110000"/>
              </a:lnSpc>
              <a:spcAft>
                <a:spcPts val="300"/>
              </a:spcAft>
            </a:pPr>
            <a:endParaRPr lang="en-US" sz="900" dirty="0"/>
          </a:p>
          <a:p>
            <a:pPr marL="12700">
              <a:lnSpc>
                <a:spcPct val="110000"/>
              </a:lnSpc>
              <a:spcAft>
                <a:spcPts val="300"/>
              </a:spcAft>
            </a:pPr>
            <a:r>
              <a:rPr lang="en-US" sz="900" b="1" dirty="0">
                <a:solidFill>
                  <a:srgbClr val="209DBC"/>
                </a:solidFill>
              </a:rPr>
              <a:t>Chapter Lead	</a:t>
            </a:r>
          </a:p>
          <a:p>
            <a:pPr marL="12700">
              <a:lnSpc>
                <a:spcPct val="110000"/>
              </a:lnSpc>
              <a:spcAft>
                <a:spcPts val="300"/>
              </a:spcAft>
            </a:pPr>
            <a:r>
              <a:rPr lang="en-US" sz="900" b="1" dirty="0"/>
              <a:t>Pamela D. McElwee</a:t>
            </a:r>
            <a:r>
              <a:rPr lang="en-US" sz="900" dirty="0"/>
              <a:t>, Rutgers University</a:t>
            </a:r>
          </a:p>
          <a:p>
            <a:pPr marL="12700">
              <a:lnSpc>
                <a:spcPct val="110000"/>
              </a:lnSpc>
              <a:spcAft>
                <a:spcPts val="300"/>
              </a:spcAft>
            </a:pPr>
            <a:endParaRPr lang="en-US" sz="900" dirty="0"/>
          </a:p>
          <a:p>
            <a:pPr marL="12700">
              <a:lnSpc>
                <a:spcPct val="110000"/>
              </a:lnSpc>
              <a:spcAft>
                <a:spcPts val="300"/>
              </a:spcAft>
            </a:pPr>
            <a:r>
              <a:rPr lang="en-US" sz="900" b="1" dirty="0">
                <a:solidFill>
                  <a:srgbClr val="209DBC"/>
                </a:solidFill>
              </a:rPr>
              <a:t>Agency Chapter Lead Authors</a:t>
            </a:r>
          </a:p>
          <a:p>
            <a:pPr marL="12700">
              <a:lnSpc>
                <a:spcPct val="110000"/>
              </a:lnSpc>
              <a:spcAft>
                <a:spcPts val="300"/>
              </a:spcAft>
            </a:pPr>
            <a:r>
              <a:rPr lang="en-US" sz="900" b="1" dirty="0"/>
              <a:t>Kimberly J. W. Hyde</a:t>
            </a:r>
            <a:r>
              <a:rPr lang="en-US" sz="900" dirty="0"/>
              <a:t>, NOAA Fisheries, Northeast Fisheries Science Center</a:t>
            </a:r>
          </a:p>
          <a:p>
            <a:pPr marL="12700">
              <a:lnSpc>
                <a:spcPct val="110000"/>
              </a:lnSpc>
              <a:spcAft>
                <a:spcPts val="300"/>
              </a:spcAft>
            </a:pPr>
            <a:r>
              <a:rPr lang="en-US" sz="900" b="1" dirty="0"/>
              <a:t>Jordan M. West, </a:t>
            </a:r>
            <a:r>
              <a:rPr lang="en-US" sz="900" dirty="0"/>
              <a:t>US Environmental Protection Agency, Office of Research and Development</a:t>
            </a:r>
          </a:p>
          <a:p>
            <a:pPr marL="12700">
              <a:lnSpc>
                <a:spcPct val="110000"/>
              </a:lnSpc>
              <a:spcAft>
                <a:spcPts val="300"/>
              </a:spcAft>
            </a:pPr>
            <a:endParaRPr lang="en-US" sz="900" dirty="0"/>
          </a:p>
          <a:p>
            <a:pPr marL="12700">
              <a:lnSpc>
                <a:spcPct val="110000"/>
              </a:lnSpc>
              <a:spcAft>
                <a:spcPts val="300"/>
              </a:spcAft>
            </a:pPr>
            <a:r>
              <a:rPr lang="en-US" sz="900" b="1" dirty="0">
                <a:solidFill>
                  <a:srgbClr val="209DBC"/>
                </a:solidFill>
              </a:rPr>
              <a:t>Chapter Authors	</a:t>
            </a:r>
          </a:p>
          <a:p>
            <a:pPr marL="12700">
              <a:lnSpc>
                <a:spcPct val="110000"/>
              </a:lnSpc>
              <a:spcAft>
                <a:spcPts val="300"/>
              </a:spcAft>
            </a:pPr>
            <a:r>
              <a:rPr lang="en-US" sz="900" b="1" dirty="0"/>
              <a:t>Kofi </a:t>
            </a:r>
            <a:r>
              <a:rPr lang="en-US" sz="900" b="1" dirty="0" err="1"/>
              <a:t>Akamani</a:t>
            </a:r>
            <a:r>
              <a:rPr lang="en-US" sz="900" dirty="0"/>
              <a:t>, Southern Illinois University Carbondale</a:t>
            </a:r>
          </a:p>
          <a:p>
            <a:pPr marL="12700">
              <a:lnSpc>
                <a:spcPct val="110000"/>
              </a:lnSpc>
              <a:spcAft>
                <a:spcPts val="300"/>
              </a:spcAft>
            </a:pPr>
            <a:r>
              <a:rPr lang="en-US" sz="900" b="1" dirty="0"/>
              <a:t>Amanda L. Babson</a:t>
            </a:r>
            <a:r>
              <a:rPr lang="en-US" sz="900" dirty="0"/>
              <a:t>, US National Park Service</a:t>
            </a:r>
          </a:p>
          <a:p>
            <a:pPr marL="12700">
              <a:lnSpc>
                <a:spcPct val="110000"/>
              </a:lnSpc>
              <a:spcAft>
                <a:spcPts val="300"/>
              </a:spcAft>
            </a:pPr>
            <a:r>
              <a:rPr lang="en-US" sz="900" b="1" dirty="0"/>
              <a:t>Gillian Bowser</a:t>
            </a:r>
            <a:r>
              <a:rPr lang="en-US" sz="900" dirty="0"/>
              <a:t>, Colorado State University</a:t>
            </a:r>
          </a:p>
          <a:p>
            <a:pPr marL="12700">
              <a:lnSpc>
                <a:spcPct val="110000"/>
              </a:lnSpc>
              <a:spcAft>
                <a:spcPts val="300"/>
              </a:spcAft>
            </a:pPr>
            <a:r>
              <a:rPr lang="en-US" sz="900" b="1" dirty="0"/>
              <a:t>John B. Bradford</a:t>
            </a:r>
            <a:r>
              <a:rPr lang="en-US" sz="900" dirty="0"/>
              <a:t>, US Geological Survey, Southwest Biological Science Center</a:t>
            </a:r>
          </a:p>
          <a:p>
            <a:pPr marL="12700">
              <a:lnSpc>
                <a:spcPct val="110000"/>
              </a:lnSpc>
              <a:spcAft>
                <a:spcPts val="300"/>
              </a:spcAft>
            </a:pPr>
            <a:r>
              <a:rPr lang="en-US" sz="900" b="1" dirty="0"/>
              <a:t>Jennifer K. Costanza</a:t>
            </a:r>
            <a:r>
              <a:rPr lang="en-US" sz="900" dirty="0"/>
              <a:t>, USDA Forest Service</a:t>
            </a:r>
          </a:p>
          <a:p>
            <a:pPr marL="12700">
              <a:lnSpc>
                <a:spcPct val="110000"/>
              </a:lnSpc>
              <a:spcAft>
                <a:spcPts val="300"/>
              </a:spcAft>
            </a:pPr>
            <a:r>
              <a:rPr lang="en-US" sz="900" b="1" dirty="0"/>
              <a:t>Theresa M. Crimmins</a:t>
            </a:r>
            <a:r>
              <a:rPr lang="en-US" sz="900" dirty="0"/>
              <a:t>, University of Arizona, USA National Phenology Network</a:t>
            </a:r>
          </a:p>
          <a:p>
            <a:pPr marL="12700">
              <a:lnSpc>
                <a:spcPct val="110000"/>
              </a:lnSpc>
              <a:spcAft>
                <a:spcPts val="300"/>
              </a:spcAft>
            </a:pPr>
            <a:r>
              <a:rPr lang="en-US" sz="900" b="1" dirty="0"/>
              <a:t>Sarah C. </a:t>
            </a:r>
            <a:r>
              <a:rPr lang="en-US" sz="900" b="1" dirty="0" err="1"/>
              <a:t>Goslee</a:t>
            </a:r>
            <a:r>
              <a:rPr lang="en-US" sz="900" dirty="0"/>
              <a:t>, USDA Agricultural Research Service</a:t>
            </a:r>
          </a:p>
          <a:p>
            <a:pPr marL="12700">
              <a:lnSpc>
                <a:spcPct val="110000"/>
              </a:lnSpc>
              <a:spcAft>
                <a:spcPts val="300"/>
              </a:spcAft>
            </a:pPr>
            <a:r>
              <a:rPr lang="en-US" sz="900" b="1" dirty="0"/>
              <a:t>Stephen K. Hamilton</a:t>
            </a:r>
            <a:r>
              <a:rPr lang="en-US" sz="900" dirty="0"/>
              <a:t>, Cary Institute of Ecosystem Studies</a:t>
            </a:r>
          </a:p>
          <a:p>
            <a:pPr marL="12700">
              <a:lnSpc>
                <a:spcPct val="110000"/>
              </a:lnSpc>
              <a:spcAft>
                <a:spcPts val="300"/>
              </a:spcAft>
            </a:pPr>
            <a:r>
              <a:rPr lang="en-US" sz="900" b="1" dirty="0"/>
              <a:t>Brian Helmuth</a:t>
            </a:r>
            <a:r>
              <a:rPr lang="en-US" sz="900" dirty="0"/>
              <a:t>, Northeastern University</a:t>
            </a:r>
          </a:p>
          <a:p>
            <a:pPr marL="12700">
              <a:lnSpc>
                <a:spcPct val="110000"/>
              </a:lnSpc>
              <a:spcAft>
                <a:spcPts val="300"/>
              </a:spcAft>
            </a:pPr>
            <a:r>
              <a:rPr lang="en-US" sz="900" b="1" dirty="0"/>
              <a:t>Serra Hoagland</a:t>
            </a:r>
            <a:r>
              <a:rPr lang="en-US" sz="900" dirty="0"/>
              <a:t>, USDA Forest Service</a:t>
            </a:r>
          </a:p>
          <a:p>
            <a:pPr marL="12700">
              <a:lnSpc>
                <a:spcPct val="110000"/>
              </a:lnSpc>
              <a:spcAft>
                <a:spcPts val="300"/>
              </a:spcAft>
            </a:pPr>
            <a:r>
              <a:rPr lang="en-US" sz="900" b="1" dirty="0" err="1"/>
              <a:t>Fushcia</a:t>
            </a:r>
            <a:r>
              <a:rPr lang="en-US" sz="900" b="1" dirty="0"/>
              <a:t>-Ann E. Hoover</a:t>
            </a:r>
            <a:r>
              <a:rPr lang="en-US" sz="900" dirty="0"/>
              <a:t>, University of North Carolina at Charlotte</a:t>
            </a:r>
          </a:p>
          <a:p>
            <a:pPr marL="12700">
              <a:lnSpc>
                <a:spcPct val="110000"/>
              </a:lnSpc>
              <a:spcAft>
                <a:spcPts val="300"/>
              </a:spcAft>
            </a:pPr>
            <a:r>
              <a:rPr lang="en-US" sz="900" b="1" dirty="0"/>
              <a:t>Mary E. Hunsicker</a:t>
            </a:r>
            <a:r>
              <a:rPr lang="en-US" sz="900" dirty="0"/>
              <a:t>, NOAA Fisheries, Northwest Fisheries Science Center</a:t>
            </a:r>
          </a:p>
          <a:p>
            <a:pPr marL="12700">
              <a:lnSpc>
                <a:spcPct val="110000"/>
              </a:lnSpc>
              <a:spcAft>
                <a:spcPts val="300"/>
              </a:spcAft>
            </a:pPr>
            <a:r>
              <a:rPr lang="en-US" sz="900" b="1" dirty="0" err="1"/>
              <a:t>Roxolana</a:t>
            </a:r>
            <a:r>
              <a:rPr lang="en-US" sz="900" b="1" dirty="0"/>
              <a:t> </a:t>
            </a:r>
            <a:r>
              <a:rPr lang="en-US" sz="900" b="1" dirty="0" err="1"/>
              <a:t>Kashuba</a:t>
            </a:r>
            <a:r>
              <a:rPr lang="en-US" sz="900" dirty="0"/>
              <a:t>, US Environmental Protection Agency</a:t>
            </a:r>
          </a:p>
          <a:p>
            <a:pPr marL="12700">
              <a:lnSpc>
                <a:spcPct val="110000"/>
              </a:lnSpc>
              <a:spcAft>
                <a:spcPts val="300"/>
              </a:spcAft>
            </a:pPr>
            <a:r>
              <a:rPr lang="en-US" sz="900" b="1" dirty="0"/>
              <a:t>Seth A. Moore</a:t>
            </a:r>
            <a:r>
              <a:rPr lang="en-US" sz="900" dirty="0"/>
              <a:t>, Grand Portage Band of Lake Superior Chippewa</a:t>
            </a:r>
          </a:p>
          <a:p>
            <a:pPr marL="12700">
              <a:lnSpc>
                <a:spcPct val="110000"/>
              </a:lnSpc>
              <a:spcAft>
                <a:spcPts val="300"/>
              </a:spcAft>
            </a:pPr>
            <a:r>
              <a:rPr lang="en-US" sz="900" b="1" dirty="0"/>
              <a:t>Roldan C. Muñoz</a:t>
            </a:r>
            <a:r>
              <a:rPr lang="en-US" sz="900" dirty="0"/>
              <a:t>, NOAA Fisheries, Southeast Fisheries Science Center</a:t>
            </a:r>
          </a:p>
          <a:p>
            <a:pPr marL="12700">
              <a:lnSpc>
                <a:spcPct val="110000"/>
              </a:lnSpc>
              <a:spcAft>
                <a:spcPts val="300"/>
              </a:spcAft>
            </a:pPr>
            <a:r>
              <a:rPr lang="en-US" sz="900" b="1" dirty="0" err="1"/>
              <a:t>Gyami</a:t>
            </a:r>
            <a:r>
              <a:rPr lang="en-US" sz="900" b="1" dirty="0"/>
              <a:t> Shrestha</a:t>
            </a:r>
            <a:r>
              <a:rPr lang="en-US" sz="900" dirty="0"/>
              <a:t>, </a:t>
            </a:r>
            <a:r>
              <a:rPr lang="en-US" sz="900" dirty="0" err="1"/>
              <a:t>Lynker</a:t>
            </a:r>
            <a:r>
              <a:rPr lang="en-US" sz="900" dirty="0"/>
              <a:t> </a:t>
            </a:r>
          </a:p>
          <a:p>
            <a:pPr marL="12700">
              <a:lnSpc>
                <a:spcPct val="110000"/>
              </a:lnSpc>
              <a:spcAft>
                <a:spcPts val="300"/>
              </a:spcAft>
            </a:pPr>
            <a:r>
              <a:rPr lang="en-US" sz="900" b="1" dirty="0"/>
              <a:t>Maria </a:t>
            </a:r>
            <a:r>
              <a:rPr lang="en-US" sz="900" b="1" dirty="0" err="1"/>
              <a:t>Uriarte</a:t>
            </a:r>
            <a:r>
              <a:rPr lang="en-US" sz="900" dirty="0"/>
              <a:t>, Columbia University</a:t>
            </a:r>
          </a:p>
          <a:p>
            <a:pPr marL="12700">
              <a:lnSpc>
                <a:spcPct val="110000"/>
              </a:lnSpc>
              <a:spcAft>
                <a:spcPts val="300"/>
              </a:spcAft>
            </a:pPr>
            <a:r>
              <a:rPr lang="en-US" sz="900" b="1" dirty="0"/>
              <a:t>Jennifer L. </a:t>
            </a:r>
            <a:r>
              <a:rPr lang="en-US" sz="900" b="1" dirty="0" err="1"/>
              <a:t>Wilkening</a:t>
            </a:r>
            <a:r>
              <a:rPr lang="en-US" sz="900" dirty="0"/>
              <a:t>, US Fish and Wildlife Service</a:t>
            </a:r>
            <a:endParaRPr lang="en-US" sz="900" dirty="0">
              <a:solidFill>
                <a:srgbClr val="209DBC"/>
              </a:solidFill>
            </a:endParaRPr>
          </a:p>
          <a:p>
            <a:pPr marL="12700">
              <a:lnSpc>
                <a:spcPct val="110000"/>
              </a:lnSpc>
              <a:spcAft>
                <a:spcPts val="300"/>
              </a:spcAft>
            </a:pPr>
            <a:endParaRPr lang="en-US" sz="900" b="1" dirty="0">
              <a:solidFill>
                <a:srgbClr val="209DBC"/>
              </a:solidFill>
            </a:endParaRPr>
          </a:p>
          <a:p>
            <a:pPr marL="12700">
              <a:lnSpc>
                <a:spcPct val="110000"/>
              </a:lnSpc>
              <a:spcAft>
                <a:spcPts val="300"/>
              </a:spcAft>
            </a:pPr>
            <a:r>
              <a:rPr lang="en-US" sz="900" b="1" dirty="0">
                <a:solidFill>
                  <a:srgbClr val="209DBC"/>
                </a:solidFill>
              </a:rPr>
              <a:t>Technical Contributors </a:t>
            </a:r>
          </a:p>
          <a:p>
            <a:pPr marL="12700">
              <a:lnSpc>
                <a:spcPct val="110000"/>
              </a:lnSpc>
              <a:spcAft>
                <a:spcPts val="300"/>
              </a:spcAft>
            </a:pPr>
            <a:r>
              <a:rPr lang="en-US" sz="900" b="1" dirty="0" err="1"/>
              <a:t>Nazia</a:t>
            </a:r>
            <a:r>
              <a:rPr lang="en-US" sz="900" b="1" dirty="0"/>
              <a:t> N. </a:t>
            </a:r>
            <a:r>
              <a:rPr lang="en-US" sz="900" b="1" dirty="0" err="1"/>
              <a:t>Arbab</a:t>
            </a:r>
            <a:r>
              <a:rPr lang="en-US" sz="900" dirty="0"/>
              <a:t>, Rutgers University</a:t>
            </a:r>
          </a:p>
          <a:p>
            <a:pPr marL="12700">
              <a:lnSpc>
                <a:spcPct val="110000"/>
              </a:lnSpc>
              <a:spcAft>
                <a:spcPts val="300"/>
              </a:spcAft>
            </a:pPr>
            <a:r>
              <a:rPr lang="en-US" sz="900" b="1" dirty="0"/>
              <a:t>Danielle </a:t>
            </a:r>
            <a:r>
              <a:rPr lang="en-US" sz="900" b="1" dirty="0" err="1"/>
              <a:t>Cholewiak</a:t>
            </a:r>
            <a:r>
              <a:rPr lang="en-US" sz="900" dirty="0"/>
              <a:t>, NOAA Fisheries, Northeast Fisheries Science Center</a:t>
            </a:r>
          </a:p>
          <a:p>
            <a:pPr marL="12700">
              <a:lnSpc>
                <a:spcPct val="110000"/>
              </a:lnSpc>
              <a:spcAft>
                <a:spcPts val="300"/>
              </a:spcAft>
            </a:pPr>
            <a:r>
              <a:rPr lang="en-US" sz="900" b="1" dirty="0"/>
              <a:t>Pranay Kumar</a:t>
            </a:r>
            <a:r>
              <a:rPr lang="en-US" sz="900" dirty="0"/>
              <a:t>, Rutgers University</a:t>
            </a:r>
          </a:p>
          <a:p>
            <a:pPr marL="12700">
              <a:lnSpc>
                <a:spcPct val="110000"/>
              </a:lnSpc>
              <a:spcAft>
                <a:spcPts val="300"/>
              </a:spcAft>
            </a:pPr>
            <a:r>
              <a:rPr lang="en-US" sz="900" b="1" dirty="0"/>
              <a:t>Victor O. </a:t>
            </a:r>
            <a:r>
              <a:rPr lang="en-US" sz="900" b="1" dirty="0" err="1"/>
              <a:t>Leshyk</a:t>
            </a:r>
            <a:r>
              <a:rPr lang="en-US" sz="900" dirty="0"/>
              <a:t>, Northern Arizona University</a:t>
            </a:r>
          </a:p>
          <a:p>
            <a:pPr marL="12700">
              <a:lnSpc>
                <a:spcPct val="110000"/>
              </a:lnSpc>
              <a:spcAft>
                <a:spcPts val="300"/>
              </a:spcAft>
            </a:pPr>
            <a:r>
              <a:rPr lang="en-US" sz="900" b="1" dirty="0"/>
              <a:t>Katherine C. </a:t>
            </a:r>
            <a:r>
              <a:rPr lang="en-US" sz="900" b="1" dirty="0" err="1"/>
              <a:t>Malpeli</a:t>
            </a:r>
            <a:r>
              <a:rPr lang="en-US" sz="900" dirty="0"/>
              <a:t>, US Geological Survey, National Climate Adaptation Science Center</a:t>
            </a:r>
          </a:p>
          <a:p>
            <a:pPr marL="12700">
              <a:lnSpc>
                <a:spcPct val="110000"/>
              </a:lnSpc>
              <a:spcAft>
                <a:spcPts val="300"/>
              </a:spcAft>
            </a:pPr>
            <a:r>
              <a:rPr lang="en-US" sz="900" b="1" dirty="0"/>
              <a:t>Richard S. </a:t>
            </a:r>
            <a:r>
              <a:rPr lang="en-US" sz="900" b="1" dirty="0" err="1"/>
              <a:t>Ostfeld</a:t>
            </a:r>
            <a:r>
              <a:rPr lang="en-US" sz="900" dirty="0"/>
              <a:t>, Cary Institute of Ecosystem Studies</a:t>
            </a:r>
          </a:p>
          <a:p>
            <a:pPr marL="12700">
              <a:lnSpc>
                <a:spcPct val="110000"/>
              </a:lnSpc>
              <a:spcAft>
                <a:spcPts val="300"/>
              </a:spcAft>
            </a:pPr>
            <a:r>
              <a:rPr lang="en-US" sz="900" b="1" dirty="0" err="1"/>
              <a:t>GraceAnne</a:t>
            </a:r>
            <a:r>
              <a:rPr lang="en-US" sz="900" b="1" dirty="0"/>
              <a:t> K. </a:t>
            </a:r>
            <a:r>
              <a:rPr lang="en-US" sz="900" b="1" dirty="0" err="1"/>
              <a:t>Piselli</a:t>
            </a:r>
            <a:r>
              <a:rPr lang="en-US" sz="900" dirty="0"/>
              <a:t>, Northeastern University</a:t>
            </a:r>
          </a:p>
          <a:p>
            <a:pPr marL="12700">
              <a:lnSpc>
                <a:spcPct val="110000"/>
              </a:lnSpc>
              <a:spcAft>
                <a:spcPts val="300"/>
              </a:spcAft>
            </a:pPr>
            <a:r>
              <a:rPr lang="en-US" sz="900" b="1" dirty="0"/>
              <a:t>José R. Ramírez-Garofalo</a:t>
            </a:r>
            <a:r>
              <a:rPr lang="en-US" sz="900" dirty="0"/>
              <a:t>, Rutgers University</a:t>
            </a:r>
          </a:p>
          <a:p>
            <a:pPr marL="12700">
              <a:lnSpc>
                <a:spcPct val="110000"/>
              </a:lnSpc>
              <a:spcAft>
                <a:spcPts val="300"/>
              </a:spcAft>
            </a:pPr>
            <a:r>
              <a:rPr lang="en-US" sz="900" b="1" dirty="0"/>
              <a:t>Edward A.G. Schuur</a:t>
            </a:r>
            <a:r>
              <a:rPr lang="en-US" sz="900" dirty="0"/>
              <a:t>, Northern Arizona University</a:t>
            </a:r>
            <a:r>
              <a:rPr lang="en-US" sz="900" b="1" dirty="0"/>
              <a:t>	</a:t>
            </a:r>
          </a:p>
          <a:p>
            <a:pPr marL="12700">
              <a:lnSpc>
                <a:spcPct val="110000"/>
              </a:lnSpc>
              <a:spcAft>
                <a:spcPts val="300"/>
              </a:spcAft>
            </a:pPr>
            <a:r>
              <a:rPr lang="en-US" sz="900" b="1" dirty="0"/>
              <a:t>Jacquelyn Veatch</a:t>
            </a:r>
            <a:r>
              <a:rPr lang="en-US" sz="900" dirty="0"/>
              <a:t>, Rutgers University</a:t>
            </a:r>
          </a:p>
          <a:p>
            <a:pPr marL="12700">
              <a:lnSpc>
                <a:spcPct val="110000"/>
              </a:lnSpc>
              <a:spcAft>
                <a:spcPts val="300"/>
              </a:spcAft>
            </a:pPr>
            <a:r>
              <a:rPr lang="en-US" sz="900" b="1" dirty="0"/>
              <a:t>Sarah Whipple</a:t>
            </a:r>
            <a:r>
              <a:rPr lang="en-US" sz="900" dirty="0"/>
              <a:t>, Colorado State University</a:t>
            </a:r>
          </a:p>
          <a:p>
            <a:pPr marL="12700">
              <a:lnSpc>
                <a:spcPct val="110000"/>
              </a:lnSpc>
              <a:spcAft>
                <a:spcPts val="300"/>
              </a:spcAft>
            </a:pPr>
            <a:r>
              <a:rPr lang="en-US" sz="900" b="1" dirty="0" err="1"/>
              <a:t>Sauvanithi</a:t>
            </a:r>
            <a:r>
              <a:rPr lang="en-US" sz="900" b="1" dirty="0"/>
              <a:t> </a:t>
            </a:r>
            <a:r>
              <a:rPr lang="en-US" sz="900" b="1" dirty="0" err="1"/>
              <a:t>Yupho</a:t>
            </a:r>
            <a:r>
              <a:rPr lang="en-US" sz="900" dirty="0"/>
              <a:t>, Rutgers University, Department of Geography</a:t>
            </a:r>
            <a:endParaRPr lang="en-US" sz="900" dirty="0">
              <a:solidFill>
                <a:srgbClr val="209DBC"/>
              </a:solidFill>
            </a:endParaRPr>
          </a:p>
          <a:p>
            <a:pPr marL="12700">
              <a:lnSpc>
                <a:spcPct val="110000"/>
              </a:lnSpc>
              <a:spcAft>
                <a:spcPts val="300"/>
              </a:spcAft>
            </a:pPr>
            <a:endParaRPr lang="en-US" sz="900" b="1" dirty="0">
              <a:solidFill>
                <a:srgbClr val="209DBC"/>
              </a:solidFill>
            </a:endParaRPr>
          </a:p>
          <a:p>
            <a:pPr marL="12700">
              <a:lnSpc>
                <a:spcPct val="110000"/>
              </a:lnSpc>
              <a:spcAft>
                <a:spcPts val="300"/>
              </a:spcAft>
            </a:pPr>
            <a:r>
              <a:rPr lang="en-US" sz="900" b="1" dirty="0">
                <a:solidFill>
                  <a:srgbClr val="209DBC"/>
                </a:solidFill>
              </a:rPr>
              <a:t>Review Editor</a:t>
            </a:r>
          </a:p>
          <a:p>
            <a:pPr marL="12700">
              <a:lnSpc>
                <a:spcPct val="110000"/>
              </a:lnSpc>
              <a:spcAft>
                <a:spcPts val="300"/>
              </a:spcAft>
            </a:pPr>
            <a:r>
              <a:rPr lang="en-US" sz="900" b="1" dirty="0"/>
              <a:t>Abigail York, Arizona State University</a:t>
            </a:r>
          </a:p>
          <a:p>
            <a:pPr marL="12700">
              <a:lnSpc>
                <a:spcPct val="110000"/>
              </a:lnSpc>
              <a:spcAft>
                <a:spcPts val="300"/>
              </a:spcAft>
            </a:pPr>
            <a:endParaRPr lang="en-US" sz="900" b="1" dirty="0">
              <a:solidFill>
                <a:srgbClr val="209DBC"/>
              </a:solidFill>
            </a:endParaRPr>
          </a:p>
          <a:p>
            <a:pPr marL="12700">
              <a:lnSpc>
                <a:spcPct val="110000"/>
              </a:lnSpc>
              <a:spcAft>
                <a:spcPts val="300"/>
              </a:spcAft>
            </a:pPr>
            <a:r>
              <a:rPr lang="en-US" sz="900" b="1" dirty="0">
                <a:solidFill>
                  <a:srgbClr val="209DBC"/>
                </a:solidFill>
              </a:rPr>
              <a:t>USGCRP Coordinators</a:t>
            </a:r>
          </a:p>
          <a:p>
            <a:pPr marL="12700">
              <a:lnSpc>
                <a:spcPct val="110000"/>
              </a:lnSpc>
              <a:spcAft>
                <a:spcPts val="300"/>
              </a:spcAft>
            </a:pPr>
            <a:r>
              <a:rPr lang="en-US" sz="900" b="1" dirty="0"/>
              <a:t>Aaron M. Grade</a:t>
            </a:r>
            <a:r>
              <a:rPr lang="en-US" sz="900" dirty="0"/>
              <a:t>, US Global Change Research Program / ICF</a:t>
            </a:r>
          </a:p>
          <a:p>
            <a:pPr marL="12700">
              <a:lnSpc>
                <a:spcPct val="110000"/>
              </a:lnSpc>
              <a:spcAft>
                <a:spcPts val="300"/>
              </a:spcAft>
            </a:pPr>
            <a:r>
              <a:rPr lang="en-US" sz="900" b="1" dirty="0"/>
              <a:t>Christopher W. Avery</a:t>
            </a:r>
            <a:r>
              <a:rPr lang="en-US" sz="900" dirty="0"/>
              <a:t>, US Global Change Research Program / ICF</a:t>
            </a:r>
          </a:p>
          <a:p>
            <a:pPr marL="12700">
              <a:lnSpc>
                <a:spcPct val="110000"/>
              </a:lnSpc>
              <a:spcAft>
                <a:spcPts val="300"/>
              </a:spcAft>
            </a:pPr>
            <a:r>
              <a:rPr lang="en-US" sz="900" b="1"/>
              <a:t>Samantha Basile,</a:t>
            </a:r>
            <a:r>
              <a:rPr lang="en-US" sz="900"/>
              <a:t> US Global Change Research Program / ICF</a:t>
            </a:r>
          </a:p>
        </p:txBody>
      </p:sp>
    </p:spTree>
    <p:extLst>
      <p:ext uri="{BB962C8B-B14F-4D97-AF65-F5344CB8AC3E}">
        <p14:creationId xmlns:p14="http://schemas.microsoft.com/office/powerpoint/2010/main" val="3305269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FC568E5-EAB0-D049-9489-673801E1B7D4}"/>
              </a:ext>
            </a:extLst>
          </p:cNvPr>
          <p:cNvSpPr>
            <a:spLocks noGrp="1"/>
          </p:cNvSpPr>
          <p:nvPr>
            <p:ph type="subTitle" idx="1"/>
          </p:nvPr>
        </p:nvSpPr>
        <p:spPr>
          <a:xfrm>
            <a:off x="291637" y="1758738"/>
            <a:ext cx="5372053" cy="1552873"/>
          </a:xfrm>
        </p:spPr>
        <p:txBody>
          <a:bodyPr>
            <a:normAutofit fontScale="70000" lnSpcReduction="20000"/>
          </a:bodyPr>
          <a:lstStyle/>
          <a:p>
            <a:pPr marL="11113" marR="0" indent="-11113">
              <a:spcBef>
                <a:spcPts val="0"/>
              </a:spcBef>
              <a:spcAft>
                <a:spcPts val="0"/>
              </a:spcAft>
            </a:pPr>
            <a:r>
              <a:rPr lang="en-US" sz="1800" dirty="0">
                <a:effectLst/>
                <a:latin typeface="Calibri" panose="020F0502020204030204" pitchFamily="34" charset="0"/>
                <a:ea typeface="Calibri" panose="020F0502020204030204" pitchFamily="34" charset="0"/>
              </a:rPr>
              <a:t>McElwee, P.D., S.L. Carter, K.J.W. Hyde, J.M. West, K. </a:t>
            </a:r>
            <a:r>
              <a:rPr lang="en-US" sz="1800" dirty="0" err="1">
                <a:effectLst/>
                <a:latin typeface="Calibri" panose="020F0502020204030204" pitchFamily="34" charset="0"/>
                <a:ea typeface="Calibri" panose="020F0502020204030204" pitchFamily="34" charset="0"/>
              </a:rPr>
              <a:t>Akamani</a:t>
            </a:r>
            <a:r>
              <a:rPr lang="en-US" sz="1800" dirty="0">
                <a:effectLst/>
                <a:latin typeface="Calibri" panose="020F0502020204030204" pitchFamily="34" charset="0"/>
                <a:ea typeface="Calibri" panose="020F0502020204030204" pitchFamily="34" charset="0"/>
              </a:rPr>
              <a:t>, A.L. Babson, G. Bowser, J.B. Bradford, J.K. Costanza, T.M. Crimmins, S.C. </a:t>
            </a:r>
            <a:r>
              <a:rPr lang="en-US" sz="1800" dirty="0" err="1">
                <a:effectLst/>
                <a:latin typeface="Calibri" panose="020F0502020204030204" pitchFamily="34" charset="0"/>
                <a:ea typeface="Calibri" panose="020F0502020204030204" pitchFamily="34" charset="0"/>
              </a:rPr>
              <a:t>Goslee</a:t>
            </a:r>
            <a:r>
              <a:rPr lang="en-US" sz="1800" dirty="0">
                <a:effectLst/>
                <a:latin typeface="Calibri" panose="020F0502020204030204" pitchFamily="34" charset="0"/>
                <a:ea typeface="Calibri" panose="020F0502020204030204" pitchFamily="34" charset="0"/>
              </a:rPr>
              <a:t>, S.K. Hamilton, B. Helmuth, S. Hoagland, F.-A.E. Hoover, M.E. Hunsicker, R. </a:t>
            </a:r>
            <a:r>
              <a:rPr lang="en-US" sz="1800" dirty="0" err="1">
                <a:effectLst/>
                <a:latin typeface="Calibri" panose="020F0502020204030204" pitchFamily="34" charset="0"/>
                <a:ea typeface="Calibri" panose="020F0502020204030204" pitchFamily="34" charset="0"/>
              </a:rPr>
              <a:t>Kashuba</a:t>
            </a:r>
            <a:r>
              <a:rPr lang="en-US" sz="1800" dirty="0">
                <a:effectLst/>
                <a:latin typeface="Calibri" panose="020F0502020204030204" pitchFamily="34" charset="0"/>
                <a:ea typeface="Calibri" panose="020F0502020204030204" pitchFamily="34" charset="0"/>
              </a:rPr>
              <a:t>, S.A. Moore, R.C. Muñoz, G. Shrestha, M. </a:t>
            </a:r>
            <a:r>
              <a:rPr lang="en-US" sz="1800" dirty="0" err="1">
                <a:effectLst/>
                <a:latin typeface="Calibri" panose="020F0502020204030204" pitchFamily="34" charset="0"/>
                <a:ea typeface="Calibri" panose="020F0502020204030204" pitchFamily="34" charset="0"/>
              </a:rPr>
              <a:t>Uriarte</a:t>
            </a:r>
            <a:r>
              <a:rPr lang="en-US" sz="1800" dirty="0">
                <a:effectLst/>
                <a:latin typeface="Calibri" panose="020F0502020204030204" pitchFamily="34" charset="0"/>
                <a:ea typeface="Calibri" panose="020F0502020204030204" pitchFamily="34" charset="0"/>
              </a:rPr>
              <a:t>, and J.L. </a:t>
            </a:r>
            <a:r>
              <a:rPr lang="en-US" sz="1800" dirty="0" err="1">
                <a:effectLst/>
                <a:latin typeface="Calibri" panose="020F0502020204030204" pitchFamily="34" charset="0"/>
                <a:ea typeface="Calibri" panose="020F0502020204030204" pitchFamily="34" charset="0"/>
              </a:rPr>
              <a:t>Wilkening</a:t>
            </a:r>
            <a:r>
              <a:rPr lang="en-US" sz="1800" dirty="0">
                <a:effectLst/>
                <a:latin typeface="Calibri" panose="020F0502020204030204" pitchFamily="34" charset="0"/>
                <a:ea typeface="Calibri" panose="020F0502020204030204" pitchFamily="34" charset="0"/>
              </a:rPr>
              <a:t>, 2023: Ch. 8. Ecosystems, ecosystem services, and biodiversity. In: </a:t>
            </a:r>
            <a:r>
              <a:rPr lang="en-US" sz="1800" i="1" dirty="0">
                <a:effectLst/>
                <a:latin typeface="Calibri" panose="020F0502020204030204" pitchFamily="34" charset="0"/>
                <a:ea typeface="Calibri" panose="020F0502020204030204" pitchFamily="34" charset="0"/>
              </a:rPr>
              <a:t>Fifth National Climate Assessment</a:t>
            </a:r>
            <a:r>
              <a:rPr lang="en-US" sz="1800" dirty="0">
                <a:effectLst/>
                <a:latin typeface="Calibri" panose="020F0502020204030204" pitchFamily="34" charset="0"/>
                <a:ea typeface="Calibri" panose="020F0502020204030204" pitchFamily="34" charset="0"/>
              </a:rPr>
              <a:t>. Crimmins, A.R., C.W. Avery, D.R. Easterling, K.E. Kunkel, B.C. Stewart, and T.K. </a:t>
            </a:r>
            <a:r>
              <a:rPr lang="en-US" sz="1800" dirty="0" err="1">
                <a:effectLst/>
                <a:latin typeface="Calibri" panose="020F0502020204030204" pitchFamily="34" charset="0"/>
                <a:ea typeface="Calibri" panose="020F0502020204030204" pitchFamily="34" charset="0"/>
              </a:rPr>
              <a:t>Maycock</a:t>
            </a:r>
            <a:r>
              <a:rPr lang="en-US" sz="1800" dirty="0">
                <a:effectLst/>
                <a:latin typeface="Calibri" panose="020F0502020204030204" pitchFamily="34" charset="0"/>
                <a:ea typeface="Calibri" panose="020F0502020204030204" pitchFamily="34" charset="0"/>
              </a:rPr>
              <a:t>, Eds. U.S. Global Change Research Program, Washington, DC, USA. </a:t>
            </a:r>
            <a:r>
              <a:rPr lang="en-US" sz="1800" u="sng" dirty="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https://doi.org/10.7930/NCA5.2023.CH8</a:t>
            </a:r>
            <a:endParaRPr lang="en-US" sz="1800" dirty="0">
              <a:effectLst/>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D50AE8C6-B8C5-3B42-A963-402578C31B64}"/>
              </a:ext>
            </a:extLst>
          </p:cNvPr>
          <p:cNvSpPr>
            <a:spLocks noGrp="1"/>
          </p:cNvSpPr>
          <p:nvPr>
            <p:ph type="body" sz="quarter" idx="10"/>
          </p:nvPr>
        </p:nvSpPr>
        <p:spPr/>
        <p:txBody>
          <a:bodyPr/>
          <a:lstStyle/>
          <a:p>
            <a:r>
              <a:rPr lang="en-US" dirty="0"/>
              <a:t>https://nca2023.globalchange.gov/chapter/8</a:t>
            </a:r>
          </a:p>
        </p:txBody>
      </p:sp>
    </p:spTree>
    <p:extLst>
      <p:ext uri="{BB962C8B-B14F-4D97-AF65-F5344CB8AC3E}">
        <p14:creationId xmlns:p14="http://schemas.microsoft.com/office/powerpoint/2010/main" val="4013851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8D2249-4A9B-0D42-B282-88BA05D795A7}"/>
              </a:ext>
            </a:extLst>
          </p:cNvPr>
          <p:cNvSpPr>
            <a:spLocks noGrp="1"/>
          </p:cNvSpPr>
          <p:nvPr>
            <p:ph type="body" sz="quarter" idx="10"/>
          </p:nvPr>
        </p:nvSpPr>
        <p:spPr/>
        <p:txBody>
          <a:bodyPr>
            <a:normAutofit fontScale="92500"/>
          </a:bodyPr>
          <a:lstStyle/>
          <a:p>
            <a:r>
              <a:rPr lang="en-US" dirty="0"/>
              <a:t>Climate Change Is Driving Rapid Ecosystem Transformations</a:t>
            </a:r>
          </a:p>
        </p:txBody>
      </p:sp>
      <p:sp>
        <p:nvSpPr>
          <p:cNvPr id="5" name="Content Placeholder 4">
            <a:extLst>
              <a:ext uri="{FF2B5EF4-FFF2-40B4-BE49-F238E27FC236}">
                <a16:creationId xmlns:a16="http://schemas.microsoft.com/office/drawing/2014/main" id="{A8549770-0508-D34D-8368-46B8FA348F13}"/>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Climate change, together with other stressors, is driving transformational changes in ecosystems, including loss and conversion to other states, and changes in productivity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e). These changes have serious implications for human well-being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high confidenc</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e). Many types of extreme events are increasing in frequency and/or severity and can trigger abrupt ecosystem changes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Adaptive governance frameworks, including adaptive management, combined with monitoring can help to prepare for, respond to, and alleviate climate change impacts, as well as build resilience for the future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13" name="Content Placeholder 12">
            <a:extLst>
              <a:ext uri="{FF2B5EF4-FFF2-40B4-BE49-F238E27FC236}">
                <a16:creationId xmlns:a16="http://schemas.microsoft.com/office/drawing/2014/main" id="{67DDF8A3-2A95-184F-F481-292D540D6DCF}"/>
              </a:ext>
            </a:extLst>
          </p:cNvPr>
          <p:cNvSpPr>
            <a:spLocks noGrp="1"/>
          </p:cNvSpPr>
          <p:nvPr>
            <p:ph sz="quarter" idx="14"/>
          </p:nvPr>
        </p:nvSpPr>
        <p:spPr>
          <a:xfrm>
            <a:off x="1920144" y="480973"/>
            <a:ext cx="573088" cy="774700"/>
          </a:xfrm>
        </p:spPr>
        <p:txBody>
          <a:bodyPr/>
          <a:lstStyle/>
          <a:p>
            <a:r>
              <a:rPr lang="en-US" dirty="0"/>
              <a:t>1</a:t>
            </a:r>
          </a:p>
        </p:txBody>
      </p:sp>
    </p:spTree>
    <p:extLst>
      <p:ext uri="{BB962C8B-B14F-4D97-AF65-F5344CB8AC3E}">
        <p14:creationId xmlns:p14="http://schemas.microsoft.com/office/powerpoint/2010/main" val="39439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89C0CC-17BD-504B-A122-66639327E9BA}"/>
              </a:ext>
            </a:extLst>
          </p:cNvPr>
          <p:cNvSpPr>
            <a:spLocks noGrp="1"/>
          </p:cNvSpPr>
          <p:nvPr>
            <p:ph type="body" sz="quarter" idx="10"/>
          </p:nvPr>
        </p:nvSpPr>
        <p:spPr/>
        <p:txBody>
          <a:bodyPr>
            <a:normAutofit fontScale="85000" lnSpcReduction="10000"/>
          </a:bodyPr>
          <a:lstStyle/>
          <a:p>
            <a:pPr>
              <a:lnSpc>
                <a:spcPct val="110000"/>
              </a:lnSpc>
            </a:pPr>
            <a:r>
              <a:rPr lang="en-US" dirty="0"/>
              <a:t>Species Changes and Biodiversity Loss Are Accelerating</a:t>
            </a:r>
          </a:p>
        </p:txBody>
      </p:sp>
      <p:sp>
        <p:nvSpPr>
          <p:cNvPr id="5" name="Content Placeholder 4">
            <a:extLst>
              <a:ext uri="{FF2B5EF4-FFF2-40B4-BE49-F238E27FC236}">
                <a16:creationId xmlns:a16="http://schemas.microsoft.com/office/drawing/2014/main" id="{5EB8CC15-8FB1-2545-851E-0CE24D6C077D}"/>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The interaction of climate change with other stressors is causing biodiversity loss, changes in species distributions and life cycles, and increasing impacts from invasive species and diseases, all of which have economic and social consequences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Future responses of species and populations will depend on the magnitude and timing of changes, coupled with the differential sensitivity of organisms; species that cannot easily relocate or are highly temperature sensitive may face heightened extinction risks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Identification of risks (e.g., extreme events) will help prioritize species and locations for protection and improve options for management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a:p>
            <a:pPr marL="11113" marR="0">
              <a:lnSpc>
                <a:spcPct val="115000"/>
              </a:lnSpc>
              <a:spcBef>
                <a:spcPts val="0"/>
              </a:spcBef>
              <a:spcAft>
                <a:spcPts val="600"/>
              </a:spcAft>
            </a:pPr>
            <a:endParaRPr lang="en-US" sz="24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DFCCDE7A-AFB1-35B5-ED58-60431C95AF41}"/>
              </a:ext>
            </a:extLst>
          </p:cNvPr>
          <p:cNvSpPr>
            <a:spLocks noGrp="1"/>
          </p:cNvSpPr>
          <p:nvPr>
            <p:ph sz="quarter" idx="14"/>
          </p:nvPr>
        </p:nvSpPr>
        <p:spPr>
          <a:xfrm>
            <a:off x="1944592" y="471324"/>
            <a:ext cx="573088" cy="774700"/>
          </a:xfrm>
        </p:spPr>
        <p:txBody>
          <a:bodyPr/>
          <a:lstStyle/>
          <a:p>
            <a:r>
              <a:rPr lang="en-US" dirty="0"/>
              <a:t>2</a:t>
            </a:r>
          </a:p>
        </p:txBody>
      </p:sp>
    </p:spTree>
    <p:extLst>
      <p:ext uri="{BB962C8B-B14F-4D97-AF65-F5344CB8AC3E}">
        <p14:creationId xmlns:p14="http://schemas.microsoft.com/office/powerpoint/2010/main" val="118662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92500"/>
          </a:bodyPr>
          <a:lstStyle/>
          <a:p>
            <a:r>
              <a:rPr lang="en-US" dirty="0"/>
              <a:t>Impacts to Ecosystem Services Create Risks and Opportunities</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Climate change is having variable and increasing impacts on ecosystem services and benefits, from food production to clean water to carbon sequestration, with consequences for human well-being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Changes in availability and quality of ecosystem services, combined with existing social inequities, have disproportionate impacts on certain communities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Equity-driven nature-based solutions, designed to protect, manage, and restore ecosystems for human well-being, can provide climate adaptation and mitigation benefits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likely</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 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a:p>
            <a:pPr marL="11113" marR="0">
              <a:lnSpc>
                <a:spcPct val="115000"/>
              </a:lnSpc>
              <a:spcBef>
                <a:spcPts val="0"/>
              </a:spcBef>
              <a:spcAft>
                <a:spcPts val="600"/>
              </a:spcAft>
            </a:pPr>
            <a:endParaRPr lang="en-US" sz="24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3</a:t>
            </a:r>
          </a:p>
        </p:txBody>
      </p:sp>
    </p:spTree>
    <p:extLst>
      <p:ext uri="{BB962C8B-B14F-4D97-AF65-F5344CB8AC3E}">
        <p14:creationId xmlns:p14="http://schemas.microsoft.com/office/powerpoint/2010/main" val="104825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B8D0AE-DEFB-D61D-382F-57FA5827DE41}"/>
              </a:ext>
            </a:extLst>
          </p:cNvPr>
          <p:cNvSpPr>
            <a:spLocks noGrp="1"/>
          </p:cNvSpPr>
          <p:nvPr>
            <p:ph type="title"/>
          </p:nvPr>
        </p:nvSpPr>
        <p:spPr>
          <a:xfrm>
            <a:off x="433106" y="568036"/>
            <a:ext cx="2949178" cy="1787236"/>
          </a:xfrm>
        </p:spPr>
        <p:txBody>
          <a:bodyPr>
            <a:normAutofit fontScale="90000"/>
          </a:bodyPr>
          <a:lstStyle/>
          <a:p>
            <a:r>
              <a:rPr lang="en-US" dirty="0"/>
              <a:t>Figure 8.1. Climate and non-climate stressors together affect biodiversity, ecosystems, and the services they provide.</a:t>
            </a:r>
          </a:p>
        </p:txBody>
      </p:sp>
      <p:pic>
        <p:nvPicPr>
          <p:cNvPr id="4" name="Content Placeholder 3">
            <a:extLst>
              <a:ext uri="{FF2B5EF4-FFF2-40B4-BE49-F238E27FC236}">
                <a16:creationId xmlns:a16="http://schemas.microsoft.com/office/drawing/2014/main" id="{17570D0B-DCCC-7EF9-506F-33CFB528098E}"/>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rcRect l="764" r="764"/>
          <a:stretch>
            <a:fillRect/>
          </a:stretch>
        </p:blipFill>
        <p:spPr bwMode="auto">
          <a:xfrm>
            <a:off x="4006671" y="457200"/>
            <a:ext cx="4478696" cy="57419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6831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4B7BFD-0181-32FF-717C-285D74BB761A}"/>
              </a:ext>
            </a:extLst>
          </p:cNvPr>
          <p:cNvSpPr>
            <a:spLocks noGrp="1"/>
          </p:cNvSpPr>
          <p:nvPr>
            <p:ph type="title"/>
          </p:nvPr>
        </p:nvSpPr>
        <p:spPr>
          <a:xfrm>
            <a:off x="446961" y="457200"/>
            <a:ext cx="2949178" cy="2230582"/>
          </a:xfrm>
        </p:spPr>
        <p:txBody>
          <a:bodyPr>
            <a:normAutofit fontScale="90000"/>
          </a:bodyPr>
          <a:lstStyle/>
          <a:p>
            <a:r>
              <a:rPr lang="en-US" dirty="0"/>
              <a:t>Figure 8.2. All US regions are experiencing impacts of climate change on species, ecosystems, and ecosystem services. </a:t>
            </a:r>
          </a:p>
        </p:txBody>
      </p:sp>
      <p:pic>
        <p:nvPicPr>
          <p:cNvPr id="4" name="Content Placeholder 3">
            <a:extLst>
              <a:ext uri="{FF2B5EF4-FFF2-40B4-BE49-F238E27FC236}">
                <a16:creationId xmlns:a16="http://schemas.microsoft.com/office/drawing/2014/main" id="{5D7E48F0-1A79-6A7A-4A7B-A4D941026883}"/>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4274820" y="457200"/>
            <a:ext cx="3942398" cy="5741988"/>
          </a:xfrm>
          <a:prstGeom prst="rect">
            <a:avLst/>
          </a:prstGeom>
        </p:spPr>
      </p:pic>
    </p:spTree>
    <p:extLst>
      <p:ext uri="{BB962C8B-B14F-4D97-AF65-F5344CB8AC3E}">
        <p14:creationId xmlns:p14="http://schemas.microsoft.com/office/powerpoint/2010/main" val="1484365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5BE703-A4ED-99F5-6527-ADF1380AD04E}"/>
              </a:ext>
            </a:extLst>
          </p:cNvPr>
          <p:cNvSpPr>
            <a:spLocks noGrp="1"/>
          </p:cNvSpPr>
          <p:nvPr>
            <p:ph type="title"/>
          </p:nvPr>
        </p:nvSpPr>
        <p:spPr/>
        <p:txBody>
          <a:bodyPr/>
          <a:lstStyle/>
          <a:p>
            <a:r>
              <a:rPr lang="en-US" dirty="0"/>
              <a:t>Figure 8.3. Ecosystem impacts and risks increase at higher levels of global warming. </a:t>
            </a:r>
          </a:p>
        </p:txBody>
      </p:sp>
      <p:pic>
        <p:nvPicPr>
          <p:cNvPr id="4" name="Content Placeholder 3">
            <a:extLst>
              <a:ext uri="{FF2B5EF4-FFF2-40B4-BE49-F238E27FC236}">
                <a16:creationId xmlns:a16="http://schemas.microsoft.com/office/drawing/2014/main" id="{9CC2FA06-0DFE-F6C6-D334-A8A7DF4F9664}"/>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486929" y="1019412"/>
            <a:ext cx="8170141" cy="3734068"/>
          </a:xfrm>
          <a:prstGeom prst="rect">
            <a:avLst/>
          </a:prstGeom>
        </p:spPr>
      </p:pic>
    </p:spTree>
    <p:extLst>
      <p:ext uri="{BB962C8B-B14F-4D97-AF65-F5344CB8AC3E}">
        <p14:creationId xmlns:p14="http://schemas.microsoft.com/office/powerpoint/2010/main" val="4145254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296783-D6F8-418A-6169-B315B041B9BF}"/>
              </a:ext>
            </a:extLst>
          </p:cNvPr>
          <p:cNvSpPr>
            <a:spLocks noGrp="1"/>
          </p:cNvSpPr>
          <p:nvPr>
            <p:ph type="title"/>
          </p:nvPr>
        </p:nvSpPr>
        <p:spPr/>
        <p:txBody>
          <a:bodyPr/>
          <a:lstStyle/>
          <a:p>
            <a:r>
              <a:rPr lang="en-US" dirty="0"/>
              <a:t>Figure 8.4. Climate effects on watersheds exemplify the amplifying impacts </a:t>
            </a:r>
            <a:r>
              <a:rPr lang="en-US"/>
              <a:t>of gradual </a:t>
            </a:r>
            <a:r>
              <a:rPr lang="en-US" dirty="0"/>
              <a:t>and episodic stressors. </a:t>
            </a:r>
          </a:p>
        </p:txBody>
      </p:sp>
      <p:pic>
        <p:nvPicPr>
          <p:cNvPr id="4" name="Content Placeholder 3">
            <a:extLst>
              <a:ext uri="{FF2B5EF4-FFF2-40B4-BE49-F238E27FC236}">
                <a16:creationId xmlns:a16="http://schemas.microsoft.com/office/drawing/2014/main" id="{43D3BFEC-7D3B-D5F5-769D-E1373B72EFF8}"/>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113559" y="526412"/>
            <a:ext cx="6916882" cy="4426804"/>
          </a:xfrm>
          <a:prstGeom prst="rect">
            <a:avLst/>
          </a:prstGeom>
        </p:spPr>
      </p:pic>
    </p:spTree>
    <p:extLst>
      <p:ext uri="{BB962C8B-B14F-4D97-AF65-F5344CB8AC3E}">
        <p14:creationId xmlns:p14="http://schemas.microsoft.com/office/powerpoint/2010/main" val="37575568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B9C8E70C-1032-8747-A046-548402C5172B}" vid="{6A8C401A-7EE4-7A48-906C-36A885B8D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8216</TotalTime>
  <Words>3683</Words>
  <Application>Microsoft Macintosh PowerPoint</Application>
  <PresentationFormat>On-screen Show (4:3)</PresentationFormat>
  <Paragraphs>127</Paragraphs>
  <Slides>26</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Figure 8.1. Climate and non-climate stressors together affect biodiversity, ecosystems, and the services they provide.</vt:lpstr>
      <vt:lpstr>Figure 8.2. All US regions are experiencing impacts of climate change on species, ecosystems, and ecosystem services. </vt:lpstr>
      <vt:lpstr>Figure 8.3. Ecosystem impacts and risks increase at higher levels of global warming. </vt:lpstr>
      <vt:lpstr>Figure 8.4. Climate effects on watersheds exemplify the amplifying impacts of gradual and episodic stressors. </vt:lpstr>
      <vt:lpstr>Figure 8.5. The Arctic faces substantial impacts from thawing permafrost that cannot be reversed.  </vt:lpstr>
      <vt:lpstr>Figure 8.6. Climate change interacts with other stressors to cause synergistic effects, and resulting ecosystem changes can be abrupt and difficult to reverse. </vt:lpstr>
      <vt:lpstr>Figure 8.7. Transformations to ecosystems are already noticeable and widespread.</vt:lpstr>
      <vt:lpstr>Figure 8.8. Monitoring programs are critically important for observing and projecting trends in resilience, species invasions, range shifts, declines, and extinctions. </vt:lpstr>
      <vt:lpstr>Figure 8.9. Decision frameworks can help plan for the potential transformation of ecosystems. </vt:lpstr>
      <vt:lpstr>Figure 8.10. Short-term extreme events can have severe impacts on threatened species.</vt:lpstr>
      <vt:lpstr>Figure 8.11. Climate change is leading to shifts in phenology and range for species across the United States.</vt:lpstr>
      <vt:lpstr>Figure 8.12. Climate refugia are locations where environmental conditions are changing more slowly than in the surrounding region.</vt:lpstr>
      <vt:lpstr>Figure 8.13. Insect pollinator responses to environmental stressors, even within the same taxonomic grouping, can vary widely.</vt:lpstr>
      <vt:lpstr>Figure 8.14. Climate change increases risks to the endangered North Atlantic right whale. </vt:lpstr>
      <vt:lpstr>Figure 8.15. Damaging invasive species that are expected to shift in range because of climate change.</vt:lpstr>
      <vt:lpstr>Figure 8.16. Assisted migration can help species adapt to changing climate conditions. </vt:lpstr>
      <vt:lpstr>Figure 8.17. Ecosystems provide a broad range of relational benefits, from the material to the spiritual. </vt:lpstr>
      <vt:lpstr>Figure 8.18. Nature-based solutions buffer the effects of climate change.</vt:lpstr>
      <vt:lpstr>Figure 8.19. Nature-based solutions can support carbon storage while also providing other benefits.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Natalie</dc:creator>
  <cp:lastModifiedBy>Ciara Lemery</cp:lastModifiedBy>
  <cp:revision>109</cp:revision>
  <dcterms:created xsi:type="dcterms:W3CDTF">2018-11-06T19:06:29Z</dcterms:created>
  <dcterms:modified xsi:type="dcterms:W3CDTF">2024-02-22T01:33:36Z</dcterms:modified>
</cp:coreProperties>
</file>