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6"/>
  </p:notesMasterIdLst>
  <p:sldIdLst>
    <p:sldId id="282" r:id="rId2"/>
    <p:sldId id="256" r:id="rId3"/>
    <p:sldId id="257" r:id="rId4"/>
    <p:sldId id="258" r:id="rId5"/>
    <p:sldId id="259" r:id="rId6"/>
    <p:sldId id="283" r:id="rId7"/>
    <p:sldId id="284" r:id="rId8"/>
    <p:sldId id="285" r:id="rId9"/>
    <p:sldId id="286" r:id="rId10"/>
    <p:sldId id="287" r:id="rId11"/>
    <p:sldId id="288" r:id="rId12"/>
    <p:sldId id="289" r:id="rId13"/>
    <p:sldId id="263"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DBC"/>
    <a:srgbClr val="026393"/>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46" autoAdjust="0"/>
    <p:restoredTop sz="78864" autoAdjust="0"/>
  </p:normalViewPr>
  <p:slideViewPr>
    <p:cSldViewPr snapToGrid="0" snapToObjects="1" showGuides="1">
      <p:cViewPr varScale="1">
        <p:scale>
          <a:sx n="80" d="100"/>
          <a:sy n="80" d="100"/>
        </p:scale>
        <p:origin x="299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figure shows accelerating sea level rise (SLR) trends and SLR scenarios along the contiguous US coastline. It also shows the relationship between projected SLR under different global surface temperature increases in 2100 (KM 2.2). The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left panel</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observed increasing average sea levels during 1920–2020 (solid black line), an extrapolation out to 2050 based on observed sea levels over 1970–2020 (dashed black line), a range of scenarios describing plausible sea level rise out to 2150 (multicolored lines), and an overlapping stacked bar showing a range of projected changes in 2100 SLR under different levels of global surface temperature increase, based on the Sixth Assessment Report of the Intergovernmental Panel on Climate Change. The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right panel</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expanded versions of the projections shown in the stacked bar in the left panel. Black lines indicate the median value, the bars show the extent of the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likely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range (17th–83rd percentile) of SLR by 2100, and the associated warming levels are indicated above each bar. The “High warming, low confidence” case (yellow bar) refers to the potential range of rising seas under higher temperatures with rapid ice melt. The lack of overlap in 2100 between the High sea level scenario and the “High warming, low confidence” case in 2100 is not an indication of overestimation but rather a result of how the low-confidence processes are analyzed. Adapted from Sweet et al. 2022.(Sweet et al. 2022)</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330898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shows relative sea level rise along the US coastlines under the Intermediate sea level scenario of the US Interagency Sea Level Rise Task Force(Sweet et al. 2022) for 2050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2100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Relative sea level rise for the contiguous US is shown on the top, and for Alaska, Hawai‘i (left insets), and Puerto Rico (right insets) on the bottom. The black dots along the coastline indicate tide-gauge locations used to characterize past SLR. </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Characterizing past (and future) SLR for Alaska and the US-Affiliated Pacific Islands is complicated due to tectonic effects that cause both uplift and subsidence. Figure credit: NOAA National Ocean Service.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287661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Descriptions of three coastal flood types—minor (disruptive), moderate (damaging), and major (destructive)—provided by NOAA National Weather Service, reflect today's vulnerabilities within coastal communities.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These graphs show annual average frequencies of minor, moderate, and major flooding by region (multicolored bars). The flood frequencies are based on a set of 187 NOAA tide gauges, with 14 in Hawai‘i and the US-Affiliated Pacific Islands, 4 in Puerto Rico, and 4 in the US Virgin Islands (collectively shown as Islands). Note that this figure uses the US regions defined in Sweet et al. (2022),(Sweet et al. 2022) which differ from the NCA5 regions: NE = northeast Atlantic, SE = southeast Atlantic, NW = northwest Pacific, SW = southwest Pacific, E. Gulf = eastern Gulf, W. Gulf = western Gulf. Observations are shown for 1990 and 2020, and projections are shown for 2050 under the Intermediate sea level scenario for all US coastal regions. The amount of SLR for each region during 1990–2020 and 2020–2050 under the Intermediate scenario is provided below the graph. The amount of SLR for Alaska is not shown because Alaska’s SLR varies along the shoreline due to both tectonic uplift and subsidence; the SLR values for Alaska are shown on Figure 9.2. The annual average frequencies of minor, moderate, and major flooding are projected to increase more in the next 30 years (2020–2050) than they did in the past 30 years (1990–2020) regardless of any future worsening of storm events. In some Atlantic and Gulf Coast regions exposed to hurricanes, more severe and catastrophic coastal flood levels are possible and will become more likely as sea levels rise. Figure credit: NOAA National Ocean Service. Photo credits: (left) City of Norfolk Staff Photographer Andrew Cooper; (center and right) Jeff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Orrock</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NOAA.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109567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hypothetical coastal community shows some of the natural and built environments found in our Nation’s actual coastal communities. This community has several types of open coast shorelines, including 1) cliffs, 2) low-lying beaches, and 3) a barrier island. Behind the barrier island is 4) a tidal estuary fringed with marshes. There are two residential neighborhoods, 5) a commercial hub, and 6) an industrial zone that is water dependent. The riprap at the cliff base and beach groins (narrow perpendicular structures extending from the beach into the ocean) provide protection from coastal erosion due to waves. Subsequent figures in this chapter will illustrate the possible impacts of climate change on this community (Figure 9.5) and adaptation strategies to increase its resilience (Figure 9.6). Adapted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Dupigny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-Giroux et al. 2018.(</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Dupigny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-Giroux et al. 2018)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354889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Future climate impacts to our coastal landscapes and communities will be variable. 1) Increased sea level and wave energy will result in shoreline erosion and the collapse of coastal cliffs, which can alter iconic landscapes and damage places of value, including historical or cultural sites. 2) Flooding and wave hazards, including 3) flooding from higher groundwater tables, are anticipated, threatening homes and businesses as well as infrastructure and utilities. 4) Some ecosystems may be able to adapt or migrate to keep pace with future sea levels, and others may become inundated and converted to open water. Adapted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Dupigny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-Giroux et al. 2018.(</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Dupigny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-Giroux et al. 2018)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6818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Many strategies can reduce climate-driven coastal hazards. 1) Critical infrastructure, housing, and businesses can relocate out of harm’s way. Retreated lands create space for parks and recreational areas, nature-based solutions (NBSs) for flood risk-reduction, or migration space for coastal ecosystems, while also accommodating rising waters. 2) Relocated communities may move into established communities, or 3) they may create new residential centers. Intentional and equitable stakeholder engagement helps ensure that historic inequities are not perpetuated during relocations. 4) NBSs, such as restoring wetlands, can slow and store rising waters. 5) Housing and structures can be relocated away from rising groundwater tables. 6) Combinations of green and gray infrastructure (hybrid strategies) may be required; for example, a living seawall provides shoreline protection and beneficial habitat for marine organisms. 7) Cultural assets that define a community’s character, such as this lighthouse, can be elevated or moved. Adapted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Dupigny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-Giroux et al. 2018.(</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Dupigny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-Giroux et al. 2018)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344278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By centering the concept of community, neighborhoods will receive shoreline protection to address sea level rise and higher storm surge, updated infrastructure to address rising groundwater and increasing precipitation and runoff, a large gathering space known as Resilience Park, and accessible transportation for people and vehicles. This example of transformative adaptation involves traditional engineering projects and nature-based solutions. Adapted with permission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Waggonner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&amp; Ball ©2022.(</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Waggonner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&amp; Ball n.d.)</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103735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39148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9  |  Fifth National Climate Assessment  |  nca2023.globalchange.gov</a:t>
            </a:r>
          </a:p>
        </p:txBody>
      </p:sp>
    </p:spTree>
    <p:extLst>
      <p:ext uri="{BB962C8B-B14F-4D97-AF65-F5344CB8AC3E}">
        <p14:creationId xmlns:p14="http://schemas.microsoft.com/office/powerpoint/2010/main" val="246396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9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9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9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9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9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96484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9  |  Fifth National Climate Assessment  |  nca2023.globalchange.gov</a:t>
            </a:r>
          </a:p>
        </p:txBody>
      </p:sp>
    </p:spTree>
    <p:extLst>
      <p:ext uri="{BB962C8B-B14F-4D97-AF65-F5344CB8AC3E}">
        <p14:creationId xmlns:p14="http://schemas.microsoft.com/office/powerpoint/2010/main" val="30166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9  |  Fifth National Climate Assessment  |  nca2023.globalchange.gov</a:t>
            </a:r>
          </a:p>
        </p:txBody>
      </p:sp>
    </p:spTree>
    <p:extLst>
      <p:ext uri="{BB962C8B-B14F-4D97-AF65-F5344CB8AC3E}">
        <p14:creationId xmlns:p14="http://schemas.microsoft.com/office/powerpoint/2010/main" val="307697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64" r:id="rId8"/>
    <p:sldLayoutId id="2147483686" r:id="rId9"/>
    <p:sldLayoutId id="2147483685"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7930/NCA5.2023.CH9"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https://nca2023.globalchange.gov/chapter/9</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1026" name="Picture 2">
            <a:extLst>
              <a:ext uri="{FF2B5EF4-FFF2-40B4-BE49-F238E27FC236}">
                <a16:creationId xmlns:a16="http://schemas.microsoft.com/office/drawing/2014/main" id="{EC59F535-AD34-DBC9-4970-35D87758516A}"/>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50DEF-5EEA-6305-0F61-85F82EF55A6A}"/>
              </a:ext>
            </a:extLst>
          </p:cNvPr>
          <p:cNvSpPr>
            <a:spLocks noGrp="1"/>
          </p:cNvSpPr>
          <p:nvPr>
            <p:ph type="title"/>
          </p:nvPr>
        </p:nvSpPr>
        <p:spPr/>
        <p:txBody>
          <a:bodyPr/>
          <a:lstStyle/>
          <a:p>
            <a:r>
              <a:rPr lang="en-US" dirty="0"/>
              <a:t>Figure 9.5. Coastal communities are expected to flood due to rising sea levels and rising groundwater levels.</a:t>
            </a:r>
          </a:p>
        </p:txBody>
      </p:sp>
      <p:pic>
        <p:nvPicPr>
          <p:cNvPr id="4" name="Content Placeholder 3">
            <a:extLst>
              <a:ext uri="{FF2B5EF4-FFF2-40B4-BE49-F238E27FC236}">
                <a16:creationId xmlns:a16="http://schemas.microsoft.com/office/drawing/2014/main" id="{08A5E164-B2C6-3EC0-C266-A1EE451051EF}"/>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1236" r="-1236"/>
          <a:stretch/>
        </p:blipFill>
        <p:spPr bwMode="auto">
          <a:xfrm>
            <a:off x="951826" y="336884"/>
            <a:ext cx="7240347" cy="48845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425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C83BD6-6902-977E-E04F-AA15E4748413}"/>
              </a:ext>
            </a:extLst>
          </p:cNvPr>
          <p:cNvSpPr>
            <a:spLocks noGrp="1"/>
          </p:cNvSpPr>
          <p:nvPr>
            <p:ph type="title"/>
          </p:nvPr>
        </p:nvSpPr>
        <p:spPr/>
        <p:txBody>
          <a:bodyPr>
            <a:normAutofit fontScale="90000"/>
          </a:bodyPr>
          <a:lstStyle/>
          <a:p>
            <a:r>
              <a:rPr lang="en-US" dirty="0"/>
              <a:t>Figure 9.6. Timely implementation of adaptation strategies, including planned relocation, can reduce the impacts of climate change on coastal communities.</a:t>
            </a:r>
          </a:p>
        </p:txBody>
      </p:sp>
      <p:pic>
        <p:nvPicPr>
          <p:cNvPr id="4" name="Content Placeholder 3">
            <a:extLst>
              <a:ext uri="{FF2B5EF4-FFF2-40B4-BE49-F238E27FC236}">
                <a16:creationId xmlns:a16="http://schemas.microsoft.com/office/drawing/2014/main" id="{471ADC74-53D4-721D-3549-03486553E723}"/>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745" r="-745"/>
          <a:stretch/>
        </p:blipFill>
        <p:spPr bwMode="auto">
          <a:xfrm>
            <a:off x="1639700" y="699294"/>
            <a:ext cx="5864600" cy="41021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970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970739-0175-5B6B-2E3C-5867127EEFE9}"/>
              </a:ext>
            </a:extLst>
          </p:cNvPr>
          <p:cNvSpPr>
            <a:spLocks noGrp="1"/>
          </p:cNvSpPr>
          <p:nvPr>
            <p:ph type="title"/>
          </p:nvPr>
        </p:nvSpPr>
        <p:spPr>
          <a:xfrm>
            <a:off x="628649" y="5285590"/>
            <a:ext cx="7886700" cy="918121"/>
          </a:xfrm>
        </p:spPr>
        <p:txBody>
          <a:bodyPr>
            <a:normAutofit fontScale="90000"/>
          </a:bodyPr>
          <a:lstStyle/>
          <a:p>
            <a:r>
              <a:rPr lang="en-US" dirty="0"/>
              <a:t>Figure 9.7. Strategies that consider long-term community goals and inclusive and sustained engagement with frontline communities can lead to equitable transformative adaptation.</a:t>
            </a:r>
          </a:p>
        </p:txBody>
      </p:sp>
      <p:pic>
        <p:nvPicPr>
          <p:cNvPr id="4" name="Content Placeholder 3">
            <a:extLst>
              <a:ext uri="{FF2B5EF4-FFF2-40B4-BE49-F238E27FC236}">
                <a16:creationId xmlns:a16="http://schemas.microsoft.com/office/drawing/2014/main" id="{E7BDD3A1-E137-8CD5-0C98-670B1A2A4844}"/>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39" r="-39"/>
          <a:stretch/>
        </p:blipFill>
        <p:spPr>
          <a:xfrm>
            <a:off x="1140325" y="432594"/>
            <a:ext cx="6863349" cy="4635500"/>
          </a:xfrm>
          <a:prstGeom prst="rect">
            <a:avLst/>
          </a:prstGeom>
        </p:spPr>
      </p:pic>
    </p:spTree>
    <p:extLst>
      <p:ext uri="{BB962C8B-B14F-4D97-AF65-F5344CB8AC3E}">
        <p14:creationId xmlns:p14="http://schemas.microsoft.com/office/powerpoint/2010/main" val="101677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00200"/>
          </a:xfrm>
        </p:spPr>
        <p:txBody>
          <a:bodyPr spcCol="457200">
            <a:normAutofit fontScale="700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Mark S. Osler</a:t>
            </a:r>
            <a:r>
              <a:rPr lang="en-US" dirty="0"/>
              <a:t>, National Oceanic and Atmospheric Administration</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Christine L. May</a:t>
            </a:r>
            <a:r>
              <a:rPr lang="en-US" dirty="0"/>
              <a:t>, Pathways Climate Institute</a:t>
            </a:r>
          </a:p>
          <a:p>
            <a:pPr marL="12700">
              <a:lnSpc>
                <a:spcPct val="110000"/>
              </a:lnSpc>
              <a:spcAft>
                <a:spcPts val="300"/>
              </a:spcAft>
            </a:pPr>
            <a:endParaRPr lang="en-US" b="1" dirty="0"/>
          </a:p>
          <a:p>
            <a:pPr marL="12700">
              <a:lnSpc>
                <a:spcPct val="110000"/>
              </a:lnSpc>
              <a:spcAft>
                <a:spcPts val="300"/>
              </a:spcAft>
            </a:pPr>
            <a:r>
              <a:rPr lang="en-US" b="1" dirty="0">
                <a:solidFill>
                  <a:srgbClr val="209DBC"/>
                </a:solidFill>
              </a:rPr>
              <a:t>Agency Chapter Lead Author</a:t>
            </a:r>
          </a:p>
          <a:p>
            <a:pPr marL="12700">
              <a:lnSpc>
                <a:spcPct val="110000"/>
              </a:lnSpc>
              <a:spcAft>
                <a:spcPts val="300"/>
              </a:spcAft>
            </a:pPr>
            <a:r>
              <a:rPr lang="en-US" b="1" dirty="0"/>
              <a:t>Hilary F. </a:t>
            </a:r>
            <a:r>
              <a:rPr lang="en-US" b="1" dirty="0" err="1"/>
              <a:t>Stockdon</a:t>
            </a:r>
            <a:r>
              <a:rPr lang="en-US" dirty="0"/>
              <a:t>, US Geological Survey</a:t>
            </a:r>
            <a:endParaRPr lang="en-US" b="1" dirty="0"/>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Patrick L. Barnard</a:t>
            </a:r>
            <a:r>
              <a:rPr lang="en-US" dirty="0"/>
              <a:t>, US Geological Survey</a:t>
            </a:r>
          </a:p>
          <a:p>
            <a:pPr marL="12700">
              <a:lnSpc>
                <a:spcPct val="110000"/>
              </a:lnSpc>
              <a:spcAft>
                <a:spcPts val="300"/>
              </a:spcAft>
            </a:pPr>
            <a:r>
              <a:rPr lang="en-US" b="1" dirty="0"/>
              <a:t>John A. Callahan</a:t>
            </a:r>
            <a:r>
              <a:rPr lang="en-US" dirty="0"/>
              <a:t>, NOAA Center for Operational Oceanographic Products and Services</a:t>
            </a:r>
          </a:p>
          <a:p>
            <a:pPr marL="12700">
              <a:lnSpc>
                <a:spcPct val="110000"/>
              </a:lnSpc>
              <a:spcAft>
                <a:spcPts val="300"/>
              </a:spcAft>
            </a:pPr>
            <a:r>
              <a:rPr lang="en-US" b="1" dirty="0"/>
              <a:t>Renee C. </a:t>
            </a:r>
            <a:r>
              <a:rPr lang="en-US" b="1" dirty="0" err="1"/>
              <a:t>Collini</a:t>
            </a:r>
            <a:r>
              <a:rPr lang="en-US" dirty="0"/>
              <a:t>, The Water Institute of the Gulf</a:t>
            </a:r>
          </a:p>
          <a:p>
            <a:pPr marL="12700">
              <a:lnSpc>
                <a:spcPct val="110000"/>
              </a:lnSpc>
              <a:spcAft>
                <a:spcPts val="300"/>
              </a:spcAft>
            </a:pPr>
            <a:r>
              <a:rPr lang="en-US" b="1" dirty="0"/>
              <a:t>Celso M. Ferreira</a:t>
            </a:r>
            <a:r>
              <a:rPr lang="en-US" dirty="0"/>
              <a:t>, George Mason University</a:t>
            </a:r>
          </a:p>
          <a:p>
            <a:pPr marL="12700">
              <a:lnSpc>
                <a:spcPct val="110000"/>
              </a:lnSpc>
              <a:spcAft>
                <a:spcPts val="300"/>
              </a:spcAft>
            </a:pPr>
            <a:r>
              <a:rPr lang="en-US" b="1" dirty="0"/>
              <a:t>Juliette </a:t>
            </a:r>
            <a:r>
              <a:rPr lang="en-US" b="1" dirty="0" err="1"/>
              <a:t>Finzi</a:t>
            </a:r>
            <a:r>
              <a:rPr lang="en-US" b="1" dirty="0"/>
              <a:t> Hart</a:t>
            </a:r>
            <a:r>
              <a:rPr lang="en-US" dirty="0"/>
              <a:t>, Pathways Climate Institute</a:t>
            </a:r>
          </a:p>
          <a:p>
            <a:pPr marL="12700">
              <a:lnSpc>
                <a:spcPct val="110000"/>
              </a:lnSpc>
              <a:spcAft>
                <a:spcPts val="300"/>
              </a:spcAft>
            </a:pPr>
            <a:r>
              <a:rPr lang="en-US" b="1" dirty="0"/>
              <a:t>Erika E. Lentz</a:t>
            </a:r>
            <a:r>
              <a:rPr lang="en-US" dirty="0"/>
              <a:t>, US Geological Survey</a:t>
            </a:r>
          </a:p>
          <a:p>
            <a:pPr marL="12700">
              <a:lnSpc>
                <a:spcPct val="110000"/>
              </a:lnSpc>
              <a:spcAft>
                <a:spcPts val="300"/>
              </a:spcAft>
            </a:pPr>
            <a:r>
              <a:rPr lang="en-US" b="1" dirty="0"/>
              <a:t>Tucker B. Mahoney</a:t>
            </a:r>
            <a:r>
              <a:rPr lang="en-US" dirty="0"/>
              <a:t>, Independent Coastal Engineer</a:t>
            </a:r>
          </a:p>
          <a:p>
            <a:pPr marL="12700">
              <a:lnSpc>
                <a:spcPct val="110000"/>
              </a:lnSpc>
              <a:spcAft>
                <a:spcPts val="300"/>
              </a:spcAft>
            </a:pPr>
            <a:r>
              <a:rPr lang="en-US" b="1" dirty="0"/>
              <a:t>William Sweet</a:t>
            </a:r>
            <a:r>
              <a:rPr lang="en-US" dirty="0"/>
              <a:t>, NOAA National Ocean Service</a:t>
            </a:r>
          </a:p>
          <a:p>
            <a:pPr marL="12700">
              <a:lnSpc>
                <a:spcPct val="110000"/>
              </a:lnSpc>
              <a:spcAft>
                <a:spcPts val="300"/>
              </a:spcAft>
            </a:pPr>
            <a:r>
              <a:rPr lang="en-US" b="1" dirty="0"/>
              <a:t>Dan Walker</a:t>
            </a:r>
            <a:r>
              <a:rPr lang="en-US" dirty="0"/>
              <a:t>, EA Engineering, Science, and Technology Inc.</a:t>
            </a:r>
          </a:p>
          <a:p>
            <a:pPr marL="12700">
              <a:lnSpc>
                <a:spcPct val="110000"/>
              </a:lnSpc>
              <a:spcAft>
                <a:spcPts val="300"/>
              </a:spcAft>
            </a:pPr>
            <a:r>
              <a:rPr lang="en-US" b="1" dirty="0"/>
              <a:t>Christopher P. Weaver</a:t>
            </a:r>
            <a:r>
              <a:rPr lang="en-US" dirty="0"/>
              <a:t>, US Environmental Protection Agency, Office of Research and Development</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Technical Contributors </a:t>
            </a:r>
          </a:p>
          <a:p>
            <a:pPr marL="12700">
              <a:lnSpc>
                <a:spcPct val="110000"/>
              </a:lnSpc>
              <a:spcAft>
                <a:spcPts val="300"/>
              </a:spcAft>
            </a:pPr>
            <a:r>
              <a:rPr lang="en-US" b="1" dirty="0"/>
              <a:t>Jamie Carter</a:t>
            </a:r>
            <a:r>
              <a:rPr lang="en-US" dirty="0"/>
              <a:t>, NOAA National Ocean Service</a:t>
            </a:r>
          </a:p>
          <a:p>
            <a:pPr marL="12700">
              <a:lnSpc>
                <a:spcPct val="110000"/>
              </a:lnSpc>
              <a:spcAft>
                <a:spcPts val="300"/>
              </a:spcAft>
            </a:pPr>
            <a:r>
              <a:rPr lang="en-US" b="1" dirty="0"/>
              <a:t>Patrick S. O'Brien</a:t>
            </a:r>
            <a:r>
              <a:rPr lang="en-US" dirty="0"/>
              <a:t>, US Army Corps of Engineers</a:t>
            </a:r>
          </a:p>
          <a:p>
            <a:pPr marL="12700">
              <a:lnSpc>
                <a:spcPct val="110000"/>
              </a:lnSpc>
              <a:spcAft>
                <a:spcPts val="300"/>
              </a:spcAft>
            </a:pPr>
            <a:r>
              <a:rPr lang="en-US" b="1" dirty="0"/>
              <a:t>Brittney W. Parker</a:t>
            </a:r>
            <a:r>
              <a:rPr lang="en-US" dirty="0"/>
              <a:t>, NOAA National Ocean Service</a:t>
            </a:r>
          </a:p>
          <a:p>
            <a:pPr marL="12700">
              <a:lnSpc>
                <a:spcPct val="110000"/>
              </a:lnSpc>
              <a:spcAft>
                <a:spcPts val="300"/>
              </a:spcAft>
            </a:pPr>
            <a:r>
              <a:rPr lang="en-US" b="1" dirty="0"/>
              <a:t>Daisy R. Ramirez Lopez</a:t>
            </a:r>
            <a:r>
              <a:rPr lang="en-US" dirty="0"/>
              <a:t>, Pathways Climate Institute</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Hannah </a:t>
            </a:r>
            <a:r>
              <a:rPr lang="en-US" b="1" dirty="0" err="1"/>
              <a:t>Baranes</a:t>
            </a:r>
            <a:r>
              <a:rPr lang="en-US" dirty="0"/>
              <a:t>, Gulf of Maine Research Institute</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Austin A. </a:t>
            </a:r>
            <a:r>
              <a:rPr lang="en-US" b="1"/>
              <a:t>Scheetz</a:t>
            </a:r>
            <a:r>
              <a:rPr lang="en-US"/>
              <a:t>, US Global Change Research Program / ICF</a:t>
            </a:r>
            <a:endParaRPr lang="en-US" i="1"/>
          </a:p>
          <a:p>
            <a:pPr marL="12700">
              <a:lnSpc>
                <a:spcPct val="110000"/>
              </a:lnSpc>
              <a:spcAft>
                <a:spcPts val="300"/>
              </a:spcAft>
            </a:pPr>
            <a:r>
              <a:rPr lang="en-US" b="1"/>
              <a:t>Fredric </a:t>
            </a:r>
            <a:r>
              <a:rPr lang="en-US" b="1" dirty="0" err="1"/>
              <a:t>Lipschultz</a:t>
            </a:r>
            <a:r>
              <a:rPr lang="en-US" dirty="0"/>
              <a:t>, US Global Change Research Program / USRA</a:t>
            </a:r>
          </a:p>
        </p:txBody>
      </p:sp>
    </p:spTree>
    <p:extLst>
      <p:ext uri="{BB962C8B-B14F-4D97-AF65-F5344CB8AC3E}">
        <p14:creationId xmlns:p14="http://schemas.microsoft.com/office/powerpoint/2010/main" val="330526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72053" cy="1552873"/>
          </a:xfrm>
        </p:spPr>
        <p:txBody>
          <a:bodyPr>
            <a:normAutofit fontScale="85000" lnSpcReduction="10000"/>
          </a:bodyPr>
          <a:lstStyle/>
          <a:p>
            <a:pPr marL="15875" marR="0" indent="-15875">
              <a:spcBef>
                <a:spcPts val="0"/>
              </a:spcBef>
              <a:spcAft>
                <a:spcPts val="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a:effectLst/>
                <a:latin typeface="Calibri" panose="020F0502020204030204" pitchFamily="34" charset="0"/>
                <a:ea typeface="Calibri" panose="020F0502020204030204" pitchFamily="34" charset="0"/>
                <a:cs typeface="Calibri" panose="020F0502020204030204" pitchFamily="34" charset="0"/>
              </a:rPr>
              <a:t>May, C.L., M.S. Osler, H.F.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Stockdon</a:t>
            </a:r>
            <a:r>
              <a:rPr lang="en-US" sz="1800" kern="100" dirty="0">
                <a:effectLst/>
                <a:latin typeface="Calibri" panose="020F0502020204030204" pitchFamily="34" charset="0"/>
                <a:ea typeface="Calibri" panose="020F0502020204030204" pitchFamily="34" charset="0"/>
                <a:cs typeface="Calibri" panose="020F0502020204030204" pitchFamily="34" charset="0"/>
              </a:rPr>
              <a:t>, P.L. Barnard, J.A. Callahan, R.C.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Collini</a:t>
            </a:r>
            <a:r>
              <a:rPr lang="en-US" sz="1800" kern="100" dirty="0">
                <a:effectLst/>
                <a:latin typeface="Calibri" panose="020F0502020204030204" pitchFamily="34" charset="0"/>
                <a:ea typeface="Calibri" panose="020F0502020204030204" pitchFamily="34" charset="0"/>
                <a:cs typeface="Calibri" panose="020F0502020204030204" pitchFamily="34" charset="0"/>
              </a:rPr>
              <a:t>, C.M. Ferreira, J.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Finzi</a:t>
            </a:r>
            <a:r>
              <a:rPr lang="en-US" sz="1800" kern="100" dirty="0">
                <a:effectLst/>
                <a:latin typeface="Calibri" panose="020F0502020204030204" pitchFamily="34" charset="0"/>
                <a:ea typeface="Calibri" panose="020F0502020204030204" pitchFamily="34" charset="0"/>
                <a:cs typeface="Calibri" panose="020F0502020204030204" pitchFamily="34" charset="0"/>
              </a:rPr>
              <a:t> Hart, E.E. Lentz, T.B. Mahoney, W. Sweet, D. Walker, and C.P. Weaver, 2023: Ch. 9. Coastal effects. In: </a:t>
            </a:r>
            <a:r>
              <a:rPr lang="en-US" sz="1800" i="1" kern="100" dirty="0">
                <a:effectLst/>
                <a:latin typeface="Calibri" panose="020F0502020204030204" pitchFamily="34" charset="0"/>
                <a:ea typeface="Calibri" panose="020F0502020204030204" pitchFamily="34" charset="0"/>
                <a:cs typeface="Arial" panose="020B0604020202020204" pitchFamily="34" charset="0"/>
              </a:rPr>
              <a:t>Fifth National Climate Assessment</a:t>
            </a:r>
            <a:r>
              <a:rPr lang="en-US" sz="1800" kern="100" dirty="0">
                <a:effectLst/>
                <a:latin typeface="Calibri" panose="020F0502020204030204" pitchFamily="34" charset="0"/>
                <a:ea typeface="Calibri" panose="020F0502020204030204" pitchFamily="34" charset="0"/>
                <a:cs typeface="Calibri" panose="020F0502020204030204" pitchFamily="34" charset="0"/>
              </a:rPr>
              <a:t>. Crimmins, A.R., C.W. Avery, D.R. Easterling, K.E. Kunkel, B.C. Stewart, and T.K.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Maycock</a:t>
            </a:r>
            <a:r>
              <a:rPr lang="en-US" sz="1800" kern="100" dirty="0">
                <a:effectLst/>
                <a:latin typeface="Calibri" panose="020F0502020204030204" pitchFamily="34" charset="0"/>
                <a:ea typeface="Calibri" panose="020F0502020204030204" pitchFamily="34" charset="0"/>
                <a:cs typeface="Calibri" panose="020F0502020204030204" pitchFamily="34" charset="0"/>
              </a:rPr>
              <a:t>, Eds. U.S. Global Change Research Program, Washington, DC, USA. </a:t>
            </a:r>
            <a:r>
              <a:rPr lang="en-US" sz="1800"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https://doi.org/10.7930/NCA5.2023.CH9</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https://nca2023.globalchange.gov/chapter/9</a:t>
            </a:r>
          </a:p>
        </p:txBody>
      </p:sp>
    </p:spTree>
    <p:extLst>
      <p:ext uri="{BB962C8B-B14F-4D97-AF65-F5344CB8AC3E}">
        <p14:creationId xmlns:p14="http://schemas.microsoft.com/office/powerpoint/2010/main" val="4013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9 | Coasts</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85000" lnSpcReduction="20000"/>
          </a:bodyPr>
          <a:lstStyle/>
          <a:p>
            <a:pPr>
              <a:lnSpc>
                <a:spcPct val="100000"/>
              </a:lnSpc>
            </a:pPr>
            <a:r>
              <a:rPr lang="en-US" dirty="0"/>
              <a:t>Coastal Hazards Are Increasing Due to Accelerating Sea Level Rise and Changing Storm Patterns</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severity and risks of coastal hazards across the Nation are increasing (</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driven by accelerating sea level rise and changing storm patterns, resulting in increased flooding, erosion, and rising groundwater tables. Over the next 30 years (2020–2050), coastal sea levels along the contiguous US coasts are expected to rise about 11 inches (28 cm), or as much as the observed rise over the last 100 years (</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In response, coastal flooding will occur 5–10 times more often by 2050 than 2020 in most locations, with damaging flooding occurring as often as disruptive “high tide flooding” does now if action is not taken (</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pPr marL="11113" marR="0">
              <a:lnSpc>
                <a:spcPct val="115000"/>
              </a:lnSpc>
              <a:spcBef>
                <a:spcPts val="0"/>
              </a:spcBef>
              <a:spcAft>
                <a:spcPts val="600"/>
              </a:spcAft>
            </a:pPr>
            <a:endPar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77500" lnSpcReduction="20000"/>
          </a:bodyPr>
          <a:lstStyle/>
          <a:p>
            <a:pPr>
              <a:lnSpc>
                <a:spcPct val="110000"/>
              </a:lnSpc>
            </a:pPr>
            <a:r>
              <a:rPr lang="en-US" dirty="0"/>
              <a:t>Coastal Impacts on People and Ecosystems Are Increasing Due to Climate Change</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change–driven sea level rise, among other factors, is affecting the resilience of coastal ecosystems and communities (</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 impacts of climate change and human modifications to coastal landscapes, such as seawalls, levees, and urban development, are both limiting the capacity of coastal ecosystems to adapt naturally and are compounding the loss of coastal ecosystem services (</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Proactive strategies are necessary to avoid degraded quality of life in the coastal zone, as the combination of reduced ecosystem services and damage to the built environment from exacerbated coastal hazards increasingly burdens communities, industries, and cultures (</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77500" lnSpcReduction="20000"/>
          </a:bodyPr>
          <a:lstStyle/>
          <a:p>
            <a:pPr>
              <a:lnSpc>
                <a:spcPct val="110000"/>
              </a:lnSpc>
            </a:pPr>
            <a:r>
              <a:rPr lang="en-US" dirty="0"/>
              <a:t>Adaptation Reduces Risk and Provides Additional Benefits for Coastal Communities</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Accelerating sea level rise and climate change will transform the coastal landscape, requiring a new paradigm for how we live with, or adapt to, these changes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Although incremental in nature, nature-based solutions and planned relocation strategies may help communities adapt to increasing coastal hazards if they are community-led and equity-centered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Maintaining cultural and economic connections within coastal communities will require equitable transformative adaptation that addresses systemic interconnections between ecosystems, communities, and governance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42F103-15CF-523C-C6D5-10B7B8D9DB7E}"/>
              </a:ext>
            </a:extLst>
          </p:cNvPr>
          <p:cNvSpPr>
            <a:spLocks noGrp="1"/>
          </p:cNvSpPr>
          <p:nvPr>
            <p:ph type="title"/>
          </p:nvPr>
        </p:nvSpPr>
        <p:spPr/>
        <p:txBody>
          <a:bodyPr/>
          <a:lstStyle/>
          <a:p>
            <a:r>
              <a:rPr lang="en-US" dirty="0"/>
              <a:t>Figure 9.1. Sea level is projected to continue to increase this century by amounts related to future global warming levels.</a:t>
            </a:r>
          </a:p>
        </p:txBody>
      </p:sp>
      <p:pic>
        <p:nvPicPr>
          <p:cNvPr id="4" name="Content Placeholder 3">
            <a:extLst>
              <a:ext uri="{FF2B5EF4-FFF2-40B4-BE49-F238E27FC236}">
                <a16:creationId xmlns:a16="http://schemas.microsoft.com/office/drawing/2014/main" id="{C18EBB19-985F-FAC7-D5C8-2B5997EED33F}"/>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bwMode="auto">
          <a:xfrm>
            <a:off x="1025271" y="444532"/>
            <a:ext cx="7093458" cy="4665496"/>
          </a:xfrm>
          <a:prstGeom prst="rect">
            <a:avLst/>
          </a:prstGeom>
          <a:noFill/>
          <a:ln>
            <a:noFill/>
          </a:ln>
        </p:spPr>
      </p:pic>
    </p:spTree>
    <p:extLst>
      <p:ext uri="{BB962C8B-B14F-4D97-AF65-F5344CB8AC3E}">
        <p14:creationId xmlns:p14="http://schemas.microsoft.com/office/powerpoint/2010/main" val="55530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7001D2-BDB1-0270-DA98-D22E821FBF10}"/>
              </a:ext>
            </a:extLst>
          </p:cNvPr>
          <p:cNvSpPr>
            <a:spLocks noGrp="1"/>
          </p:cNvSpPr>
          <p:nvPr>
            <p:ph type="title"/>
          </p:nvPr>
        </p:nvSpPr>
        <p:spPr>
          <a:xfrm>
            <a:off x="628650" y="5349759"/>
            <a:ext cx="7886700" cy="918121"/>
          </a:xfrm>
        </p:spPr>
        <p:txBody>
          <a:bodyPr>
            <a:normAutofit fontScale="90000"/>
          </a:bodyPr>
          <a:lstStyle/>
          <a:p>
            <a:r>
              <a:rPr lang="en-US" dirty="0"/>
              <a:t>Figure 9.2. By 2050 and 2100 under the Intermediate sea level scenario, sea level rise is projected to be higher along the Atlantic versus the Pacific Coast and greatest along the western Gulf Coast.</a:t>
            </a:r>
          </a:p>
        </p:txBody>
      </p:sp>
      <p:pic>
        <p:nvPicPr>
          <p:cNvPr id="4" name="Content Placeholder 3">
            <a:extLst>
              <a:ext uri="{FF2B5EF4-FFF2-40B4-BE49-F238E27FC236}">
                <a16:creationId xmlns:a16="http://schemas.microsoft.com/office/drawing/2014/main" id="{06B09CAE-E80B-7BA1-5760-8E3BEDF0C7A3}"/>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bwMode="auto">
          <a:xfrm>
            <a:off x="1828800" y="432594"/>
            <a:ext cx="5486400" cy="4635500"/>
          </a:xfrm>
          <a:prstGeom prst="rect">
            <a:avLst/>
          </a:prstGeom>
          <a:noFill/>
          <a:ln>
            <a:noFill/>
          </a:ln>
        </p:spPr>
      </p:pic>
    </p:spTree>
    <p:extLst>
      <p:ext uri="{BB962C8B-B14F-4D97-AF65-F5344CB8AC3E}">
        <p14:creationId xmlns:p14="http://schemas.microsoft.com/office/powerpoint/2010/main" val="337475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7A9C4-6022-0289-8BD4-F58EDCD80EFC}"/>
              </a:ext>
            </a:extLst>
          </p:cNvPr>
          <p:cNvSpPr>
            <a:spLocks noGrp="1"/>
          </p:cNvSpPr>
          <p:nvPr>
            <p:ph type="title"/>
          </p:nvPr>
        </p:nvSpPr>
        <p:spPr>
          <a:xfrm>
            <a:off x="446961" y="457200"/>
            <a:ext cx="2949178" cy="2971800"/>
          </a:xfrm>
        </p:spPr>
        <p:txBody>
          <a:bodyPr>
            <a:normAutofit fontScale="90000"/>
          </a:bodyPr>
          <a:lstStyle/>
          <a:p>
            <a:r>
              <a:rPr lang="en-US" dirty="0"/>
              <a:t>Figure 9.3. Minor, moderate, and major coastal flood frequencies will increase by a factor of about 5–10 in many regions of the US relative to 2020 in the absence of adaptation. </a:t>
            </a:r>
          </a:p>
        </p:txBody>
      </p:sp>
      <p:pic>
        <p:nvPicPr>
          <p:cNvPr id="4" name="Content Placeholder 3">
            <a:extLst>
              <a:ext uri="{FF2B5EF4-FFF2-40B4-BE49-F238E27FC236}">
                <a16:creationId xmlns:a16="http://schemas.microsoft.com/office/drawing/2014/main" id="{625C171C-FF24-4676-8BB0-CFB5B70A3D66}"/>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bwMode="auto">
          <a:xfrm>
            <a:off x="3633788" y="559341"/>
            <a:ext cx="5224462" cy="5537705"/>
          </a:xfrm>
          <a:prstGeom prst="rect">
            <a:avLst/>
          </a:prstGeom>
          <a:noFill/>
          <a:ln>
            <a:noFill/>
          </a:ln>
        </p:spPr>
      </p:pic>
    </p:spTree>
    <p:extLst>
      <p:ext uri="{BB962C8B-B14F-4D97-AF65-F5344CB8AC3E}">
        <p14:creationId xmlns:p14="http://schemas.microsoft.com/office/powerpoint/2010/main" val="2367692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8114D1-0D7B-9130-2D9E-3339C387EFC4}"/>
              </a:ext>
            </a:extLst>
          </p:cNvPr>
          <p:cNvSpPr>
            <a:spLocks noGrp="1"/>
          </p:cNvSpPr>
          <p:nvPr>
            <p:ph type="title"/>
          </p:nvPr>
        </p:nvSpPr>
        <p:spPr>
          <a:xfrm>
            <a:off x="628649" y="5333717"/>
            <a:ext cx="7886700" cy="918121"/>
          </a:xfrm>
        </p:spPr>
        <p:txBody>
          <a:bodyPr>
            <a:normAutofit fontScale="90000"/>
          </a:bodyPr>
          <a:lstStyle/>
          <a:p>
            <a:r>
              <a:rPr lang="en-US" dirty="0"/>
              <a:t>Figure 9.4. Coastal landscapes and man-made interventions provide economic, cultural, and community protection from existing climate hazards under existing conditions.</a:t>
            </a:r>
          </a:p>
        </p:txBody>
      </p:sp>
      <p:pic>
        <p:nvPicPr>
          <p:cNvPr id="4" name="Content Placeholder 3">
            <a:extLst>
              <a:ext uri="{FF2B5EF4-FFF2-40B4-BE49-F238E27FC236}">
                <a16:creationId xmlns:a16="http://schemas.microsoft.com/office/drawing/2014/main" id="{735ACB0F-96ED-796B-343F-11B084D496C5}"/>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653" r="-653"/>
          <a:stretch/>
        </p:blipFill>
        <p:spPr bwMode="auto">
          <a:xfrm>
            <a:off x="1098235" y="356440"/>
            <a:ext cx="6947529" cy="46698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092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8159</TotalTime>
  <Words>2334</Words>
  <Application>Microsoft Macintosh PowerPoint</Application>
  <PresentationFormat>On-screen Show (4:3)</PresentationFormat>
  <Paragraphs>73</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Figure 9.1. Sea level is projected to continue to increase this century by amounts related to future global warming levels.</vt:lpstr>
      <vt:lpstr>Figure 9.2. By 2050 and 2100 under the Intermediate sea level scenario, sea level rise is projected to be higher along the Atlantic versus the Pacific Coast and greatest along the western Gulf Coast.</vt:lpstr>
      <vt:lpstr>Figure 9.3. Minor, moderate, and major coastal flood frequencies will increase by a factor of about 5–10 in many regions of the US relative to 2020 in the absence of adaptation. </vt:lpstr>
      <vt:lpstr>Figure 9.4. Coastal landscapes and man-made interventions provide economic, cultural, and community protection from existing climate hazards under existing conditions.</vt:lpstr>
      <vt:lpstr>Figure 9.5. Coastal communities are expected to flood due to rising sea levels and rising groundwater levels.</vt:lpstr>
      <vt:lpstr>Figure 9.6. Timely implementation of adaptation strategies, including planned relocation, can reduce the impacts of climate change on coastal communities.</vt:lpstr>
      <vt:lpstr>Figure 9.7. Strategies that consider long-term community goals and inclusive and sustained engagement with frontline communities can lead to equitable transformative adaptation.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Lustig, Allyza</cp:lastModifiedBy>
  <cp:revision>109</cp:revision>
  <dcterms:created xsi:type="dcterms:W3CDTF">2018-11-06T19:06:29Z</dcterms:created>
  <dcterms:modified xsi:type="dcterms:W3CDTF">2023-10-20T19:12:24Z</dcterms:modified>
</cp:coreProperties>
</file>